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Default Extension="xlsx" ContentType="application/vnd.openxmlformats-officedocument.spreadsheetml.sheet"/>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Default Extension="tiff" ContentType="image/tiff"/>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696" r:id="rId3"/>
    <p:sldMasterId id="2147483704" r:id="rId4"/>
    <p:sldMasterId id="2147483712" r:id="rId5"/>
    <p:sldMasterId id="2147483720" r:id="rId6"/>
    <p:sldMasterId id="2147483728" r:id="rId7"/>
    <p:sldMasterId id="2147483736" r:id="rId8"/>
    <p:sldMasterId id="2147483744" r:id="rId9"/>
    <p:sldMasterId id="2147483679" r:id="rId10"/>
    <p:sldMasterId id="2147483780" r:id="rId11"/>
  </p:sldMasterIdLst>
  <p:notesMasterIdLst>
    <p:notesMasterId r:id="rId198"/>
  </p:notesMasterIdLst>
  <p:handoutMasterIdLst>
    <p:handoutMasterId r:id="rId199"/>
  </p:handoutMasterIdLst>
  <p:sldIdLst>
    <p:sldId id="267" r:id="rId12"/>
    <p:sldId id="266" r:id="rId13"/>
    <p:sldId id="258" r:id="rId14"/>
    <p:sldId id="333" r:id="rId15"/>
    <p:sldId id="328" r:id="rId16"/>
    <p:sldId id="330" r:id="rId17"/>
    <p:sldId id="257" r:id="rId18"/>
    <p:sldId id="326" r:id="rId19"/>
    <p:sldId id="329" r:id="rId20"/>
    <p:sldId id="331" r:id="rId21"/>
    <p:sldId id="327" r:id="rId22"/>
    <p:sldId id="334" r:id="rId23"/>
    <p:sldId id="371" r:id="rId24"/>
    <p:sldId id="372" r:id="rId25"/>
    <p:sldId id="280" r:id="rId26"/>
    <p:sldId id="282" r:id="rId27"/>
    <p:sldId id="295" r:id="rId28"/>
    <p:sldId id="398" r:id="rId29"/>
    <p:sldId id="522" r:id="rId30"/>
    <p:sldId id="320" r:id="rId31"/>
    <p:sldId id="419" r:id="rId32"/>
    <p:sldId id="400" r:id="rId33"/>
    <p:sldId id="401" r:id="rId34"/>
    <p:sldId id="399" r:id="rId35"/>
    <p:sldId id="403" r:id="rId36"/>
    <p:sldId id="396" r:id="rId37"/>
    <p:sldId id="397" r:id="rId38"/>
    <p:sldId id="407" r:id="rId39"/>
    <p:sldId id="408" r:id="rId40"/>
    <p:sldId id="424" r:id="rId41"/>
    <p:sldId id="409" r:id="rId42"/>
    <p:sldId id="410" r:id="rId43"/>
    <p:sldId id="413" r:id="rId44"/>
    <p:sldId id="412" r:id="rId45"/>
    <p:sldId id="414" r:id="rId46"/>
    <p:sldId id="411" r:id="rId47"/>
    <p:sldId id="418" r:id="rId48"/>
    <p:sldId id="415" r:id="rId49"/>
    <p:sldId id="416" r:id="rId50"/>
    <p:sldId id="417" r:id="rId51"/>
    <p:sldId id="534" r:id="rId52"/>
    <p:sldId id="421" r:id="rId53"/>
    <p:sldId id="420" r:id="rId54"/>
    <p:sldId id="425" r:id="rId55"/>
    <p:sldId id="324" r:id="rId56"/>
    <p:sldId id="422" r:id="rId57"/>
    <p:sldId id="343" r:id="rId58"/>
    <p:sldId id="337" r:id="rId59"/>
    <p:sldId id="338" r:id="rId60"/>
    <p:sldId id="339" r:id="rId61"/>
    <p:sldId id="340" r:id="rId62"/>
    <p:sldId id="426" r:id="rId63"/>
    <p:sldId id="342" r:id="rId64"/>
    <p:sldId id="503" r:id="rId65"/>
    <p:sldId id="345" r:id="rId66"/>
    <p:sldId id="529" r:id="rId67"/>
    <p:sldId id="474" r:id="rId68"/>
    <p:sldId id="346" r:id="rId69"/>
    <p:sldId id="347" r:id="rId70"/>
    <p:sldId id="348" r:id="rId71"/>
    <p:sldId id="349" r:id="rId72"/>
    <p:sldId id="350" r:id="rId73"/>
    <p:sldId id="351" r:id="rId74"/>
    <p:sldId id="459" r:id="rId75"/>
    <p:sldId id="429" r:id="rId76"/>
    <p:sldId id="452" r:id="rId77"/>
    <p:sldId id="450" r:id="rId78"/>
    <p:sldId id="355" r:id="rId79"/>
    <p:sldId id="431" r:id="rId80"/>
    <p:sldId id="432" r:id="rId81"/>
    <p:sldId id="356" r:id="rId82"/>
    <p:sldId id="461" r:id="rId83"/>
    <p:sldId id="462" r:id="rId84"/>
    <p:sldId id="458" r:id="rId85"/>
    <p:sldId id="454" r:id="rId86"/>
    <p:sldId id="455" r:id="rId87"/>
    <p:sldId id="456" r:id="rId88"/>
    <p:sldId id="457" r:id="rId89"/>
    <p:sldId id="463" r:id="rId90"/>
    <p:sldId id="464" r:id="rId91"/>
    <p:sldId id="361" r:id="rId92"/>
    <p:sldId id="427" r:id="rId93"/>
    <p:sldId id="362" r:id="rId94"/>
    <p:sldId id="465" r:id="rId95"/>
    <p:sldId id="467" r:id="rId96"/>
    <p:sldId id="466" r:id="rId97"/>
    <p:sldId id="468" r:id="rId98"/>
    <p:sldId id="446" r:id="rId99"/>
    <p:sldId id="428" r:id="rId100"/>
    <p:sldId id="469" r:id="rId101"/>
    <p:sldId id="364" r:id="rId102"/>
    <p:sldId id="365" r:id="rId103"/>
    <p:sldId id="473" r:id="rId104"/>
    <p:sldId id="367" r:id="rId105"/>
    <p:sldId id="366" r:id="rId106"/>
    <p:sldId id="309" r:id="rId107"/>
    <p:sldId id="370" r:id="rId108"/>
    <p:sldId id="478" r:id="rId109"/>
    <p:sldId id="369" r:id="rId110"/>
    <p:sldId id="476" r:id="rId111"/>
    <p:sldId id="479" r:id="rId112"/>
    <p:sldId id="480" r:id="rId113"/>
    <p:sldId id="308" r:id="rId114"/>
    <p:sldId id="530" r:id="rId115"/>
    <p:sldId id="313" r:id="rId116"/>
    <p:sldId id="482" r:id="rId117"/>
    <p:sldId id="487" r:id="rId118"/>
    <p:sldId id="483" r:id="rId119"/>
    <p:sldId id="488" r:id="rId120"/>
    <p:sldId id="532" r:id="rId121"/>
    <p:sldId id="531" r:id="rId122"/>
    <p:sldId id="304" r:id="rId123"/>
    <p:sldId id="486" r:id="rId124"/>
    <p:sldId id="485" r:id="rId125"/>
    <p:sldId id="484" r:id="rId126"/>
    <p:sldId id="312" r:id="rId127"/>
    <p:sldId id="500" r:id="rId128"/>
    <p:sldId id="499" r:id="rId129"/>
    <p:sldId id="445" r:id="rId130"/>
    <p:sldId id="481" r:id="rId131"/>
    <p:sldId id="535" r:id="rId132"/>
    <p:sldId id="276" r:id="rId133"/>
    <p:sldId id="433" r:id="rId134"/>
    <p:sldId id="494" r:id="rId135"/>
    <p:sldId id="495" r:id="rId136"/>
    <p:sldId id="496" r:id="rId137"/>
    <p:sldId id="498" r:id="rId138"/>
    <p:sldId id="510" r:id="rId139"/>
    <p:sldId id="323" r:id="rId140"/>
    <p:sldId id="511" r:id="rId141"/>
    <p:sldId id="490" r:id="rId142"/>
    <p:sldId id="441" r:id="rId143"/>
    <p:sldId id="497" r:id="rId144"/>
    <p:sldId id="545" r:id="rId145"/>
    <p:sldId id="548" r:id="rId146"/>
    <p:sldId id="547" r:id="rId147"/>
    <p:sldId id="491" r:id="rId148"/>
    <p:sldId id="492" r:id="rId149"/>
    <p:sldId id="315" r:id="rId150"/>
    <p:sldId id="317" r:id="rId151"/>
    <p:sldId id="475" r:id="rId152"/>
    <p:sldId id="512" r:id="rId153"/>
    <p:sldId id="542" r:id="rId154"/>
    <p:sldId id="513" r:id="rId155"/>
    <p:sldId id="536" r:id="rId156"/>
    <p:sldId id="444" r:id="rId157"/>
    <p:sldId id="274" r:id="rId158"/>
    <p:sldId id="514" r:id="rId159"/>
    <p:sldId id="436" r:id="rId160"/>
    <p:sldId id="523" r:id="rId161"/>
    <p:sldId id="524" r:id="rId162"/>
    <p:sldId id="435" r:id="rId163"/>
    <p:sldId id="525" r:id="rId164"/>
    <p:sldId id="275" r:id="rId165"/>
    <p:sldId id="526" r:id="rId166"/>
    <p:sldId id="527" r:id="rId167"/>
    <p:sldId id="502" r:id="rId168"/>
    <p:sldId id="520" r:id="rId169"/>
    <p:sldId id="377" r:id="rId170"/>
    <p:sldId id="521" r:id="rId171"/>
    <p:sldId id="528" r:id="rId172"/>
    <p:sldId id="509" r:id="rId173"/>
    <p:sldId id="504" r:id="rId174"/>
    <p:sldId id="505" r:id="rId175"/>
    <p:sldId id="506" r:id="rId176"/>
    <p:sldId id="507" r:id="rId177"/>
    <p:sldId id="268" r:id="rId178"/>
    <p:sldId id="537" r:id="rId179"/>
    <p:sldId id="539" r:id="rId180"/>
    <p:sldId id="538" r:id="rId181"/>
    <p:sldId id="449" r:id="rId182"/>
    <p:sldId id="447" r:id="rId183"/>
    <p:sldId id="541" r:id="rId184"/>
    <p:sldId id="382" r:id="rId185"/>
    <p:sldId id="543" r:id="rId186"/>
    <p:sldId id="390" r:id="rId187"/>
    <p:sldId id="273" r:id="rId188"/>
    <p:sldId id="270" r:id="rId189"/>
    <p:sldId id="271" r:id="rId190"/>
    <p:sldId id="272" r:id="rId191"/>
    <p:sldId id="375" r:id="rId192"/>
    <p:sldId id="389" r:id="rId193"/>
    <p:sldId id="392" r:id="rId194"/>
    <p:sldId id="393" r:id="rId195"/>
    <p:sldId id="515" r:id="rId196"/>
    <p:sldId id="544" r:id="rId197"/>
  </p:sldIdLst>
  <p:sldSz cx="9144000" cy="6858000" type="screen4x3"/>
  <p:notesSz cx="7112000" cy="939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CE5BE"/>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56" autoAdjust="0"/>
    <p:restoredTop sz="94786" autoAdjust="0"/>
  </p:normalViewPr>
  <p:slideViewPr>
    <p:cSldViewPr>
      <p:cViewPr varScale="1">
        <p:scale>
          <a:sx n="70" d="100"/>
          <a:sy n="70" d="100"/>
        </p:scale>
        <p:origin x="-582" y="-102"/>
      </p:cViewPr>
      <p:guideLst>
        <p:guide orient="horz" pos="2112"/>
        <p:guide pos="672"/>
      </p:guideLst>
    </p:cSldViewPr>
  </p:slideViewPr>
  <p:outlineViewPr>
    <p:cViewPr>
      <p:scale>
        <a:sx n="33" d="100"/>
        <a:sy n="33" d="100"/>
      </p:scale>
      <p:origin x="0" y="240702"/>
    </p:cViewPr>
  </p:outlineViewPr>
  <p:notesTextViewPr>
    <p:cViewPr>
      <p:scale>
        <a:sx n="100" d="100"/>
        <a:sy n="100" d="100"/>
      </p:scale>
      <p:origin x="0" y="0"/>
    </p:cViewPr>
  </p:notesTextViewPr>
  <p:sorterViewPr>
    <p:cViewPr>
      <p:scale>
        <a:sx n="75" d="100"/>
        <a:sy n="75" d="100"/>
      </p:scale>
      <p:origin x="0" y="29322"/>
    </p:cViewPr>
  </p:sorterViewPr>
  <p:notesViewPr>
    <p:cSldViewPr>
      <p:cViewPr varScale="1">
        <p:scale>
          <a:sx n="52" d="100"/>
          <a:sy n="52" d="100"/>
        </p:scale>
        <p:origin x="-1908" y="-84"/>
      </p:cViewPr>
      <p:guideLst>
        <p:guide orient="horz" pos="2960"/>
        <p:guide pos="224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196" Type="http://schemas.openxmlformats.org/officeDocument/2006/relationships/slide" Target="slides/slide185.xml"/><Relationship Id="rId200" Type="http://schemas.openxmlformats.org/officeDocument/2006/relationships/presProps" Target="presProp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181" Type="http://schemas.openxmlformats.org/officeDocument/2006/relationships/slide" Target="slides/slide170.xml"/><Relationship Id="rId186" Type="http://schemas.openxmlformats.org/officeDocument/2006/relationships/slide" Target="slides/slide175.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slide" Target="slides/slide165.xml"/><Relationship Id="rId192" Type="http://schemas.openxmlformats.org/officeDocument/2006/relationships/slide" Target="slides/slide181.xml"/><Relationship Id="rId197" Type="http://schemas.openxmlformats.org/officeDocument/2006/relationships/slide" Target="slides/slide186.xml"/><Relationship Id="rId201" Type="http://schemas.openxmlformats.org/officeDocument/2006/relationships/viewProps" Target="viewProp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82" Type="http://schemas.openxmlformats.org/officeDocument/2006/relationships/slide" Target="slides/slide171.xml"/><Relationship Id="rId187" Type="http://schemas.openxmlformats.org/officeDocument/2006/relationships/slide" Target="slides/slide1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notesMaster" Target="notesMasters/notesMaster1.xml"/><Relationship Id="rId172" Type="http://schemas.openxmlformats.org/officeDocument/2006/relationships/slide" Target="slides/slide161.xml"/><Relationship Id="rId193" Type="http://schemas.openxmlformats.org/officeDocument/2006/relationships/slide" Target="slides/slide182.xml"/><Relationship Id="rId202"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199" Type="http://schemas.openxmlformats.org/officeDocument/2006/relationships/handoutMaster" Target="handoutMasters/handoutMaster1.xml"/><Relationship Id="rId203"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190" Type="http://schemas.openxmlformats.org/officeDocument/2006/relationships/slide" Target="slides/slide179.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Sales</c:v>
                </c:pt>
              </c:strCache>
            </c:strRef>
          </c:tx>
          <c:dLbls>
            <c:delete val="1"/>
          </c:dLbls>
          <c:cat>
            <c:strRef>
              <c:f>Sheet1!$A$2:$A$5</c:f>
              <c:strCache>
                <c:ptCount val="4"/>
                <c:pt idx="0">
                  <c:v>Conversions</c:v>
                </c:pt>
                <c:pt idx="1">
                  <c:v>Custom Jobs</c:v>
                </c:pt>
                <c:pt idx="2">
                  <c:v>Development</c:v>
                </c:pt>
                <c:pt idx="3">
                  <c:v>Program Mods</c:v>
                </c:pt>
              </c:strCache>
            </c:strRef>
          </c:cat>
          <c:val>
            <c:numRef>
              <c:f>Sheet1!$B$2:$B$5</c:f>
              <c:numCache>
                <c:formatCode>General</c:formatCode>
                <c:ptCount val="4"/>
                <c:pt idx="0">
                  <c:v>51</c:v>
                </c:pt>
                <c:pt idx="1">
                  <c:v>707</c:v>
                </c:pt>
                <c:pt idx="2">
                  <c:v>285</c:v>
                </c:pt>
                <c:pt idx="3">
                  <c:v>1062</c:v>
                </c:pt>
              </c:numCache>
            </c:numRef>
          </c:val>
        </c:ser>
        <c:dLbls>
          <c:showVal val="1"/>
        </c:dLbls>
        <c:firstSliceAng val="20"/>
      </c:pieChart>
    </c:plotArea>
    <c:legend>
      <c:legendPos val="l"/>
      <c:layout/>
      <c:overlay val="1"/>
    </c:legend>
    <c:plotVisOnly val="1"/>
  </c:chart>
  <c:txPr>
    <a:bodyPr/>
    <a:lstStyle/>
    <a:p>
      <a:pPr>
        <a:defRPr sz="14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6501240694789238"/>
          <c:y val="2.3866348448687452E-3"/>
          <c:w val="0.51985111662531391"/>
          <c:h val="1"/>
        </c:manualLayout>
      </c:layout>
      <c:pieChart>
        <c:varyColors val="1"/>
        <c:ser>
          <c:idx val="0"/>
          <c:order val="0"/>
          <c:tx>
            <c:strRef>
              <c:f>Sheet1!$B$1</c:f>
              <c:strCache>
                <c:ptCount val="1"/>
                <c:pt idx="0">
                  <c:v># Mbrs (rounded to nearest 100)</c:v>
                </c:pt>
              </c:strCache>
            </c:strRef>
          </c:tx>
          <c:spPr>
            <a:solidFill>
              <a:schemeClr val="accent1"/>
            </a:solidFill>
            <a:ln w="29784">
              <a:noFill/>
            </a:ln>
          </c:spPr>
          <c:dPt>
            <c:idx val="1"/>
            <c:spPr>
              <a:solidFill>
                <a:schemeClr val="accent2"/>
              </a:solidFill>
              <a:ln w="29784">
                <a:noFill/>
              </a:ln>
            </c:spPr>
          </c:dPt>
          <c:dPt>
            <c:idx val="2"/>
            <c:spPr>
              <a:solidFill>
                <a:schemeClr val="hlink"/>
              </a:solidFill>
              <a:ln w="29784">
                <a:noFill/>
              </a:ln>
            </c:spPr>
          </c:dPt>
          <c:dPt>
            <c:idx val="3"/>
            <c:spPr>
              <a:solidFill>
                <a:schemeClr val="folHlink"/>
              </a:solidFill>
              <a:ln w="29784">
                <a:noFill/>
              </a:ln>
            </c:spPr>
          </c:dPt>
          <c:dPt>
            <c:idx val="4"/>
            <c:spPr>
              <a:solidFill>
                <a:srgbClr val="A0627A"/>
              </a:solidFill>
              <a:ln w="29784">
                <a:noFill/>
              </a:ln>
            </c:spPr>
          </c:dPt>
          <c:dPt>
            <c:idx val="5"/>
            <c:spPr>
              <a:solidFill>
                <a:srgbClr val="DD9CB3"/>
              </a:solidFill>
              <a:ln w="29784">
                <a:noFill/>
              </a:ln>
            </c:spPr>
          </c:dPt>
          <c:dPt>
            <c:idx val="6"/>
            <c:spPr>
              <a:solidFill>
                <a:srgbClr val="0080C0"/>
              </a:solidFill>
              <a:ln w="29784">
                <a:noFill/>
              </a:ln>
            </c:spPr>
          </c:dPt>
          <c:dPt>
            <c:idx val="7"/>
            <c:spPr>
              <a:solidFill>
                <a:srgbClr val="C0C0FF"/>
              </a:solidFill>
              <a:ln w="29784">
                <a:noFill/>
              </a:ln>
            </c:spPr>
          </c:dPt>
          <c:dPt>
            <c:idx val="8"/>
            <c:spPr>
              <a:solidFill>
                <a:srgbClr val="FF0000"/>
              </a:solidFill>
              <a:ln w="29784">
                <a:noFill/>
              </a:ln>
            </c:spPr>
          </c:dPt>
          <c:dPt>
            <c:idx val="9"/>
            <c:spPr>
              <a:solidFill>
                <a:srgbClr val="FFFF00"/>
              </a:solidFill>
              <a:ln w="29784">
                <a:noFill/>
              </a:ln>
            </c:spPr>
          </c:dPt>
          <c:dPt>
            <c:idx val="10"/>
            <c:spPr>
              <a:solidFill>
                <a:srgbClr val="00FF00"/>
              </a:solidFill>
              <a:ln w="29784">
                <a:noFill/>
              </a:ln>
            </c:spPr>
          </c:dPt>
          <c:dPt>
            <c:idx val="11"/>
            <c:spPr>
              <a:solidFill>
                <a:srgbClr val="00FFFF"/>
              </a:solidFill>
              <a:ln w="29784">
                <a:noFill/>
              </a:ln>
            </c:spPr>
          </c:dPt>
          <c:dPt>
            <c:idx val="12"/>
            <c:spPr>
              <a:solidFill>
                <a:srgbClr val="800080"/>
              </a:solidFill>
              <a:ln w="29784">
                <a:noFill/>
              </a:ln>
            </c:spPr>
          </c:dPt>
          <c:dPt>
            <c:idx val="13"/>
            <c:spPr>
              <a:solidFill>
                <a:srgbClr val="FF00FF"/>
              </a:solidFill>
              <a:ln w="29784">
                <a:noFill/>
              </a:ln>
            </c:spPr>
          </c:dPt>
          <c:dPt>
            <c:idx val="14"/>
            <c:spPr>
              <a:solidFill>
                <a:srgbClr val="008080"/>
              </a:solidFill>
              <a:ln w="29784">
                <a:noFill/>
              </a:ln>
            </c:spPr>
          </c:dPt>
          <c:dPt>
            <c:idx val="15"/>
            <c:spPr>
              <a:solidFill>
                <a:srgbClr val="0000FF"/>
              </a:solidFill>
              <a:ln w="29784">
                <a:noFill/>
              </a:ln>
            </c:spPr>
          </c:dPt>
          <c:dPt>
            <c:idx val="16"/>
            <c:spPr>
              <a:solidFill>
                <a:srgbClr val="00CFFF"/>
              </a:solidFill>
              <a:ln w="29784">
                <a:noFill/>
              </a:ln>
            </c:spPr>
          </c:dPt>
          <c:dPt>
            <c:idx val="17"/>
            <c:spPr>
              <a:solidFill>
                <a:srgbClr val="69FFFF"/>
              </a:solidFill>
              <a:ln w="29784">
                <a:noFill/>
              </a:ln>
            </c:spPr>
          </c:dPt>
          <c:dPt>
            <c:idx val="18"/>
            <c:spPr>
              <a:solidFill>
                <a:srgbClr val="E0FFE0"/>
              </a:solidFill>
              <a:ln w="29784">
                <a:noFill/>
              </a:ln>
            </c:spPr>
          </c:dPt>
          <c:dPt>
            <c:idx val="19"/>
            <c:spPr>
              <a:solidFill>
                <a:srgbClr val="FFFF80"/>
              </a:solidFill>
              <a:ln w="29784">
                <a:noFill/>
              </a:ln>
            </c:spPr>
          </c:dPt>
          <c:dPt>
            <c:idx val="20"/>
            <c:spPr>
              <a:solidFill>
                <a:srgbClr val="A6CAF0"/>
              </a:solidFill>
              <a:ln w="29784">
                <a:noFill/>
              </a:ln>
            </c:spPr>
          </c:dPt>
          <c:dLbls>
            <c:delete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Sheet1!$B$2:$B$27</c:f>
              <c:numCache>
                <c:formatCode>#,##0</c:formatCode>
                <c:ptCount val="26"/>
                <c:pt idx="0">
                  <c:v>625300</c:v>
                </c:pt>
                <c:pt idx="1">
                  <c:v>231700</c:v>
                </c:pt>
                <c:pt idx="2">
                  <c:v>89400</c:v>
                </c:pt>
                <c:pt idx="3">
                  <c:v>56000</c:v>
                </c:pt>
                <c:pt idx="4">
                  <c:v>47300</c:v>
                </c:pt>
                <c:pt idx="5">
                  <c:v>42900</c:v>
                </c:pt>
                <c:pt idx="6">
                  <c:v>37100</c:v>
                </c:pt>
                <c:pt idx="7">
                  <c:v>28300</c:v>
                </c:pt>
                <c:pt idx="8">
                  <c:v>23700</c:v>
                </c:pt>
                <c:pt idx="9">
                  <c:v>21400</c:v>
                </c:pt>
                <c:pt idx="10">
                  <c:v>15400</c:v>
                </c:pt>
                <c:pt idx="11">
                  <c:v>15100</c:v>
                </c:pt>
                <c:pt idx="12">
                  <c:v>14900</c:v>
                </c:pt>
                <c:pt idx="13">
                  <c:v>14300</c:v>
                </c:pt>
                <c:pt idx="14">
                  <c:v>13600</c:v>
                </c:pt>
                <c:pt idx="15">
                  <c:v>13400</c:v>
                </c:pt>
                <c:pt idx="16">
                  <c:v>11600</c:v>
                </c:pt>
                <c:pt idx="17">
                  <c:v>8200</c:v>
                </c:pt>
                <c:pt idx="18">
                  <c:v>6700</c:v>
                </c:pt>
                <c:pt idx="19">
                  <c:v>6300</c:v>
                </c:pt>
                <c:pt idx="20">
                  <c:v>5200</c:v>
                </c:pt>
                <c:pt idx="21">
                  <c:v>3500</c:v>
                </c:pt>
                <c:pt idx="22">
                  <c:v>1600</c:v>
                </c:pt>
                <c:pt idx="23">
                  <c:v>400</c:v>
                </c:pt>
                <c:pt idx="24">
                  <c:v>300</c:v>
                </c:pt>
                <c:pt idx="25">
                  <c:v>200</c:v>
                </c:pt>
              </c:numCache>
            </c:numRef>
          </c:val>
        </c:ser>
        <c:ser>
          <c:idx val="1"/>
          <c:order val="1"/>
          <c:tx>
            <c:strRef>
              <c:f>Sheet1!$C$1</c:f>
              <c:strCache>
                <c:ptCount val="1"/>
              </c:strCache>
            </c:strRef>
          </c:tx>
          <c:spPr>
            <a:solidFill>
              <a:schemeClr val="accent2"/>
            </a:solidFill>
            <a:ln w="14892">
              <a:solidFill>
                <a:srgbClr val="000000"/>
              </a:solidFill>
              <a:prstDash val="solid"/>
            </a:ln>
          </c:spPr>
          <c:dPt>
            <c:idx val="0"/>
            <c:spPr>
              <a:solidFill>
                <a:schemeClr val="accent1"/>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Sheet1!$C$2:$C$27</c:f>
              <c:numCache>
                <c:formatCode>General</c:formatCode>
                <c:ptCount val="26"/>
              </c:numCache>
            </c:numRef>
          </c:val>
        </c:ser>
        <c:ser>
          <c:idx val="2"/>
          <c:order val="2"/>
          <c:tx>
            <c:strRef>
              <c:f>Sheet1!$D$1</c:f>
              <c:strCache>
                <c:ptCount val="1"/>
              </c:strCache>
            </c:strRef>
          </c:tx>
          <c:spPr>
            <a:solidFill>
              <a:schemeClr val="hlink"/>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Sheet1!$D$2:$D$27</c:f>
              <c:numCache>
                <c:formatCode>General</c:formatCode>
                <c:ptCount val="26"/>
              </c:numCache>
            </c:numRef>
          </c:val>
        </c:ser>
        <c:ser>
          <c:idx val="3"/>
          <c:order val="3"/>
          <c:tx>
            <c:strRef>
              <c:f>Sheet1!$E$1</c:f>
              <c:strCache>
                <c:ptCount val="1"/>
              </c:strCache>
            </c:strRef>
          </c:tx>
          <c:spPr>
            <a:solidFill>
              <a:schemeClr val="folHlink"/>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Sheet1!$E$2:$E$27</c:f>
              <c:numCache>
                <c:formatCode>General</c:formatCode>
                <c:ptCount val="26"/>
              </c:numCache>
            </c:numRef>
          </c:val>
        </c:ser>
        <c:ser>
          <c:idx val="4"/>
          <c:order val="4"/>
          <c:tx>
            <c:strRef>
              <c:f>Sheet1!$F$1</c:f>
              <c:strCache>
                <c:ptCount val="1"/>
              </c:strCache>
            </c:strRef>
          </c:tx>
          <c:spPr>
            <a:solidFill>
              <a:schemeClr val="bg2"/>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Sheet1!$F$2:$F$27</c:f>
              <c:numCache>
                <c:formatCode>General</c:formatCode>
                <c:ptCount val="26"/>
              </c:numCache>
            </c:numRef>
          </c:val>
        </c:ser>
        <c:ser>
          <c:idx val="5"/>
          <c:order val="5"/>
          <c:tx>
            <c:strRef>
              <c:f>Sheet1!$G$1</c:f>
              <c:strCache>
                <c:ptCount val="1"/>
              </c:strCache>
            </c:strRef>
          </c:tx>
          <c:spPr>
            <a:solidFill>
              <a:schemeClr val="tx2"/>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Sheet1!$G$2:$G$27</c:f>
              <c:numCache>
                <c:formatCode>General</c:formatCode>
                <c:ptCount val="26"/>
              </c:numCache>
            </c:numRef>
          </c:val>
        </c:ser>
        <c:ser>
          <c:idx val="6"/>
          <c:order val="6"/>
          <c:tx>
            <c:strRef>
              <c:f>Sheet1!$H$1</c:f>
              <c:strCache>
                <c:ptCount val="1"/>
              </c:strCache>
            </c:strRef>
          </c:tx>
          <c:spPr>
            <a:solidFill>
              <a:srgbClr val="0080C0"/>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Sheet1!$H$2:$H$27</c:f>
              <c:numCache>
                <c:formatCode>General</c:formatCode>
                <c:ptCount val="26"/>
              </c:numCache>
            </c:numRef>
          </c:val>
        </c:ser>
        <c:ser>
          <c:idx val="7"/>
          <c:order val="7"/>
          <c:tx>
            <c:strRef>
              <c:f>Sheet1!$I$1</c:f>
              <c:strCache>
                <c:ptCount val="1"/>
              </c:strCache>
            </c:strRef>
          </c:tx>
          <c:spPr>
            <a:solidFill>
              <a:srgbClr val="C0C0FF"/>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Sheet1!$I$2:$I$27</c:f>
              <c:numCache>
                <c:formatCode>General</c:formatCode>
                <c:ptCount val="26"/>
              </c:numCache>
            </c:numRef>
          </c:val>
        </c:ser>
        <c:ser>
          <c:idx val="8"/>
          <c:order val="8"/>
          <c:tx>
            <c:strRef>
              <c:f>Sheet1!$J$1</c:f>
              <c:strCache>
                <c:ptCount val="1"/>
              </c:strCache>
            </c:strRef>
          </c:tx>
          <c:spPr>
            <a:solidFill>
              <a:srgbClr val="FF0000"/>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Sheet1!$J$2:$J$27</c:f>
              <c:numCache>
                <c:formatCode>General</c:formatCode>
                <c:ptCount val="26"/>
              </c:numCache>
            </c:numRef>
          </c:val>
        </c:ser>
        <c:ser>
          <c:idx val="9"/>
          <c:order val="9"/>
          <c:tx>
            <c:strRef>
              <c:f>Sheet1!$K$1</c:f>
              <c:strCache>
                <c:ptCount val="1"/>
              </c:strCache>
            </c:strRef>
          </c:tx>
          <c:spPr>
            <a:solidFill>
              <a:srgbClr val="FFFF00"/>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Sheet1!$K$2:$K$27</c:f>
              <c:numCache>
                <c:formatCode>General</c:formatCode>
                <c:ptCount val="26"/>
              </c:numCache>
            </c:numRef>
          </c:val>
        </c:ser>
        <c:ser>
          <c:idx val="10"/>
          <c:order val="10"/>
          <c:tx>
            <c:strRef>
              <c:f>Sheet1!$L$1</c:f>
              <c:strCache>
                <c:ptCount val="1"/>
              </c:strCache>
            </c:strRef>
          </c:tx>
          <c:spPr>
            <a:solidFill>
              <a:srgbClr val="00FF00"/>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Sheet1!$L$2:$L$27</c:f>
              <c:numCache>
                <c:formatCode>General</c:formatCode>
                <c:ptCount val="26"/>
              </c:numCache>
            </c:numRef>
          </c:val>
        </c:ser>
        <c:ser>
          <c:idx val="11"/>
          <c:order val="11"/>
          <c:tx>
            <c:strRef>
              <c:f>Sheet1!$M$1</c:f>
              <c:strCache>
                <c:ptCount val="1"/>
              </c:strCache>
            </c:strRef>
          </c:tx>
          <c:spPr>
            <a:solidFill>
              <a:srgbClr val="00FFFF"/>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Sheet1!$M$2:$M$27</c:f>
              <c:numCache>
                <c:formatCode>General</c:formatCode>
                <c:ptCount val="26"/>
              </c:numCache>
            </c:numRef>
          </c:val>
        </c:ser>
        <c:ser>
          <c:idx val="12"/>
          <c:order val="12"/>
          <c:tx>
            <c:strRef>
              <c:f>Sheet1!$N$1</c:f>
              <c:strCache>
                <c:ptCount val="1"/>
              </c:strCache>
            </c:strRef>
          </c:tx>
          <c:spPr>
            <a:solidFill>
              <a:srgbClr val="0000FF"/>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Sheet1!$N$2:$N$27</c:f>
              <c:numCache>
                <c:formatCode>General</c:formatCode>
                <c:ptCount val="26"/>
              </c:numCache>
            </c:numRef>
          </c:val>
        </c:ser>
        <c:ser>
          <c:idx val="13"/>
          <c:order val="13"/>
          <c:tx>
            <c:strRef>
              <c:f>Sheet1!$O$1</c:f>
              <c:strCache>
                <c:ptCount val="1"/>
              </c:strCache>
            </c:strRef>
          </c:tx>
          <c:spPr>
            <a:solidFill>
              <a:srgbClr val="FF00FF"/>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4"/>
            <c:spPr>
              <a:solidFill>
                <a:srgbClr val="008080"/>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Sheet1!$O$2:$O$27</c:f>
              <c:numCache>
                <c:formatCode>General</c:formatCode>
                <c:ptCount val="26"/>
              </c:numCache>
            </c:numRef>
          </c:val>
        </c:ser>
        <c:ser>
          <c:idx val="14"/>
          <c:order val="14"/>
          <c:tx>
            <c:strRef>
              <c:f>Sheet1!$P$1</c:f>
              <c:strCache>
                <c:ptCount val="1"/>
              </c:strCache>
            </c:strRef>
          </c:tx>
          <c:spPr>
            <a:solidFill>
              <a:srgbClr val="008080"/>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2"/>
            <c:spPr>
              <a:solidFill>
                <a:srgbClr val="0000FF"/>
              </a:solidFill>
              <a:ln w="14892">
                <a:solidFill>
                  <a:srgbClr val="000000"/>
                </a:solidFill>
                <a:prstDash val="solid"/>
              </a:ln>
            </c:spPr>
          </c:dPt>
          <c:dPt>
            <c:idx val="13"/>
            <c:spPr>
              <a:solidFill>
                <a:srgbClr val="FF00FF"/>
              </a:solidFill>
              <a:ln w="14892">
                <a:solidFill>
                  <a:srgbClr val="000000"/>
                </a:solidFill>
                <a:prstDash val="solid"/>
              </a:ln>
            </c:spPr>
          </c:dPt>
          <c:dPt>
            <c:idx val="15"/>
            <c:spPr>
              <a:solidFill>
                <a:srgbClr val="0000FF"/>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Sheet1!$P$2:$P$27</c:f>
              <c:numCache>
                <c:formatCode>General</c:formatCode>
                <c:ptCount val="26"/>
              </c:numCache>
            </c:numRef>
          </c:val>
        </c:ser>
        <c:ser>
          <c:idx val="15"/>
          <c:order val="15"/>
          <c:tx>
            <c:strRef>
              <c:f>Sheet1!$Q$1</c:f>
              <c:strCache>
                <c:ptCount val="1"/>
              </c:strCache>
            </c:strRef>
          </c:tx>
          <c:spPr>
            <a:solidFill>
              <a:srgbClr val="0000FF"/>
            </a:solidFill>
            <a:ln w="14892">
              <a:solidFill>
                <a:srgbClr val="000000"/>
              </a:solidFill>
              <a:prstDash val="solid"/>
            </a:ln>
          </c:spPr>
          <c:dPt>
            <c:idx val="0"/>
            <c:spPr>
              <a:solidFill>
                <a:schemeClr val="accent1"/>
              </a:solidFill>
              <a:ln w="14892">
                <a:solidFill>
                  <a:srgbClr val="000000"/>
                </a:solidFill>
                <a:prstDash val="solid"/>
              </a:ln>
            </c:spPr>
          </c:dPt>
          <c:dPt>
            <c:idx val="1"/>
            <c:spPr>
              <a:solidFill>
                <a:schemeClr val="accent2"/>
              </a:solidFill>
              <a:ln w="14892">
                <a:solidFill>
                  <a:srgbClr val="000000"/>
                </a:solidFill>
                <a:prstDash val="solid"/>
              </a:ln>
            </c:spPr>
          </c:dPt>
          <c:dPt>
            <c:idx val="2"/>
            <c:spPr>
              <a:solidFill>
                <a:schemeClr val="hlink"/>
              </a:solidFill>
              <a:ln w="14892">
                <a:solidFill>
                  <a:srgbClr val="000000"/>
                </a:solidFill>
                <a:prstDash val="solid"/>
              </a:ln>
            </c:spPr>
          </c:dPt>
          <c:dPt>
            <c:idx val="3"/>
            <c:spPr>
              <a:solidFill>
                <a:schemeClr val="folHlink"/>
              </a:solidFill>
              <a:ln w="14892">
                <a:solidFill>
                  <a:srgbClr val="000000"/>
                </a:solidFill>
                <a:prstDash val="solid"/>
              </a:ln>
            </c:spPr>
          </c:dPt>
          <c:dPt>
            <c:idx val="4"/>
            <c:spPr>
              <a:solidFill>
                <a:schemeClr val="bg2"/>
              </a:solidFill>
              <a:ln w="14892">
                <a:solidFill>
                  <a:srgbClr val="000000"/>
                </a:solidFill>
                <a:prstDash val="solid"/>
              </a:ln>
            </c:spPr>
          </c:dPt>
          <c:dPt>
            <c:idx val="5"/>
            <c:spPr>
              <a:solidFill>
                <a:schemeClr val="tx2"/>
              </a:solidFill>
              <a:ln w="14892">
                <a:solidFill>
                  <a:srgbClr val="000000"/>
                </a:solidFill>
                <a:prstDash val="solid"/>
              </a:ln>
            </c:spPr>
          </c:dPt>
          <c:dPt>
            <c:idx val="6"/>
            <c:spPr>
              <a:solidFill>
                <a:srgbClr val="0080C0"/>
              </a:solidFill>
              <a:ln w="14892">
                <a:solidFill>
                  <a:srgbClr val="000000"/>
                </a:solidFill>
                <a:prstDash val="solid"/>
              </a:ln>
            </c:spPr>
          </c:dPt>
          <c:dPt>
            <c:idx val="7"/>
            <c:spPr>
              <a:solidFill>
                <a:srgbClr val="C0C0FF"/>
              </a:solidFill>
              <a:ln w="14892">
                <a:solidFill>
                  <a:srgbClr val="000000"/>
                </a:solidFill>
                <a:prstDash val="solid"/>
              </a:ln>
            </c:spPr>
          </c:dPt>
          <c:dPt>
            <c:idx val="8"/>
            <c:spPr>
              <a:solidFill>
                <a:srgbClr val="FF0000"/>
              </a:solidFill>
              <a:ln w="14892">
                <a:solidFill>
                  <a:srgbClr val="000000"/>
                </a:solidFill>
                <a:prstDash val="solid"/>
              </a:ln>
            </c:spPr>
          </c:dPt>
          <c:dPt>
            <c:idx val="9"/>
            <c:spPr>
              <a:solidFill>
                <a:srgbClr val="FFFF00"/>
              </a:solidFill>
              <a:ln w="14892">
                <a:solidFill>
                  <a:srgbClr val="000000"/>
                </a:solidFill>
                <a:prstDash val="solid"/>
              </a:ln>
            </c:spPr>
          </c:dPt>
          <c:dPt>
            <c:idx val="10"/>
            <c:spPr>
              <a:solidFill>
                <a:srgbClr val="00FF00"/>
              </a:solidFill>
              <a:ln w="14892">
                <a:solidFill>
                  <a:srgbClr val="000000"/>
                </a:solidFill>
                <a:prstDash val="solid"/>
              </a:ln>
            </c:spPr>
          </c:dPt>
          <c:dPt>
            <c:idx val="11"/>
            <c:spPr>
              <a:solidFill>
                <a:srgbClr val="00FFFF"/>
              </a:solidFill>
              <a:ln w="14892">
                <a:solidFill>
                  <a:srgbClr val="000000"/>
                </a:solidFill>
                <a:prstDash val="solid"/>
              </a:ln>
            </c:spPr>
          </c:dPt>
          <c:dPt>
            <c:idx val="13"/>
            <c:spPr>
              <a:solidFill>
                <a:srgbClr val="FF00FF"/>
              </a:solidFill>
              <a:ln w="14892">
                <a:solidFill>
                  <a:srgbClr val="000000"/>
                </a:solidFill>
                <a:prstDash val="solid"/>
              </a:ln>
            </c:spPr>
          </c:dPt>
          <c:dPt>
            <c:idx val="14"/>
            <c:spPr>
              <a:solidFill>
                <a:srgbClr val="008080"/>
              </a:solidFill>
              <a:ln w="14892">
                <a:solidFill>
                  <a:srgbClr val="000000"/>
                </a:solidFill>
                <a:prstDash val="solid"/>
              </a:ln>
            </c:spPr>
          </c:dPt>
          <c:dPt>
            <c:idx val="16"/>
            <c:spPr>
              <a:solidFill>
                <a:srgbClr val="00CFFF"/>
              </a:solidFill>
              <a:ln w="14892">
                <a:solidFill>
                  <a:srgbClr val="000000"/>
                </a:solidFill>
                <a:prstDash val="solid"/>
              </a:ln>
            </c:spPr>
          </c:dPt>
          <c:dPt>
            <c:idx val="17"/>
            <c:spPr>
              <a:solidFill>
                <a:srgbClr val="69FFFF"/>
              </a:solidFill>
              <a:ln w="14892">
                <a:solidFill>
                  <a:srgbClr val="000000"/>
                </a:solidFill>
                <a:prstDash val="solid"/>
              </a:ln>
            </c:spPr>
          </c:dPt>
          <c:dPt>
            <c:idx val="18"/>
            <c:spPr>
              <a:solidFill>
                <a:srgbClr val="E0FFE0"/>
              </a:solidFill>
              <a:ln w="14892">
                <a:solidFill>
                  <a:srgbClr val="000000"/>
                </a:solidFill>
                <a:prstDash val="solid"/>
              </a:ln>
            </c:spPr>
          </c:dPt>
          <c:dPt>
            <c:idx val="19"/>
            <c:spPr>
              <a:solidFill>
                <a:srgbClr val="FFFF80"/>
              </a:solidFill>
              <a:ln w="14892">
                <a:solidFill>
                  <a:srgbClr val="000000"/>
                </a:solidFill>
                <a:prstDash val="solid"/>
              </a:ln>
            </c:spPr>
          </c:dPt>
          <c:dPt>
            <c:idx val="20"/>
            <c:spPr>
              <a:solidFill>
                <a:srgbClr val="A6CAF0"/>
              </a:solidFill>
              <a:ln w="14892">
                <a:solidFill>
                  <a:srgbClr val="000000"/>
                </a:solidFill>
                <a:prstDash val="solid"/>
              </a:ln>
            </c:spPr>
          </c:dPt>
          <c:dLbls>
            <c:spPr>
              <a:noFill/>
              <a:ln w="29784">
                <a:noFill/>
              </a:ln>
            </c:spPr>
            <c:txPr>
              <a:bodyPr/>
              <a:lstStyle/>
              <a:p>
                <a:pPr>
                  <a:defRPr sz="2111" b="1" i="0" u="none" strike="noStrike" baseline="0">
                    <a:solidFill>
                      <a:schemeClr val="tx1"/>
                    </a:solidFill>
                    <a:latin typeface="Gill Sans"/>
                    <a:ea typeface="Gill Sans"/>
                    <a:cs typeface="Gill Sans"/>
                  </a:defRPr>
                </a:pPr>
                <a:endParaRPr lang="en-US"/>
              </a:p>
            </c:txPr>
            <c:showVal val="1"/>
          </c:dLbls>
          <c:cat>
            <c:strRef>
              <c:f>Sheet1!$A$2:$A$27</c:f>
              <c:strCache>
                <c:ptCount val="26"/>
                <c:pt idx="0">
                  <c:v>Michigan (625,300)</c:v>
                </c:pt>
                <c:pt idx="1">
                  <c:v>Wisconsin (231,700)</c:v>
                </c:pt>
                <c:pt idx="2">
                  <c:v>Ohio (89,400)</c:v>
                </c:pt>
                <c:pt idx="3">
                  <c:v>South Dakota (56,000)</c:v>
                </c:pt>
                <c:pt idx="4">
                  <c:v>Indiana (47,300)</c:v>
                </c:pt>
                <c:pt idx="5">
                  <c:v>Illinois (42,900)</c:v>
                </c:pt>
                <c:pt idx="6">
                  <c:v>Washington (37,100)</c:v>
                </c:pt>
                <c:pt idx="7">
                  <c:v>New York (28,300)</c:v>
                </c:pt>
                <c:pt idx="8">
                  <c:v>Oregon (23,700)</c:v>
                </c:pt>
                <c:pt idx="9">
                  <c:v>Connecticut (21,400)</c:v>
                </c:pt>
                <c:pt idx="10">
                  <c:v>Florida (15,400)</c:v>
                </c:pt>
                <c:pt idx="11">
                  <c:v>Texas (15,100)</c:v>
                </c:pt>
                <c:pt idx="12">
                  <c:v>Utah (14,900)</c:v>
                </c:pt>
                <c:pt idx="13">
                  <c:v>Massachusetts (14,300)</c:v>
                </c:pt>
                <c:pt idx="14">
                  <c:v>Maine (13,600)</c:v>
                </c:pt>
                <c:pt idx="15">
                  <c:v>Alabama (13,400)</c:v>
                </c:pt>
                <c:pt idx="16">
                  <c:v>District of Columbia (11,600)</c:v>
                </c:pt>
                <c:pt idx="17">
                  <c:v>Kentucky (8,200)</c:v>
                </c:pt>
                <c:pt idx="18">
                  <c:v>Colorado (6,700)</c:v>
                </c:pt>
                <c:pt idx="19">
                  <c:v>Iowa (6,300)</c:v>
                </c:pt>
                <c:pt idx="20">
                  <c:v>Mississippi (5,200)</c:v>
                </c:pt>
                <c:pt idx="21">
                  <c:v>California (3,500)</c:v>
                </c:pt>
                <c:pt idx="22">
                  <c:v>Minnesota (1,600)</c:v>
                </c:pt>
                <c:pt idx="23">
                  <c:v>Missouri (400)</c:v>
                </c:pt>
                <c:pt idx="24">
                  <c:v>Louisiana (300)</c:v>
                </c:pt>
                <c:pt idx="25">
                  <c:v>New Jersey (200)</c:v>
                </c:pt>
              </c:strCache>
            </c:strRef>
          </c:cat>
          <c:val>
            <c:numRef>
              <c:f>Sheet1!$Q$2:$Q$27</c:f>
              <c:numCache>
                <c:formatCode>General</c:formatCode>
                <c:ptCount val="26"/>
              </c:numCache>
            </c:numRef>
          </c:val>
        </c:ser>
        <c:dLbls>
          <c:showVal val="1"/>
        </c:dLbls>
        <c:firstSliceAng val="125"/>
      </c:pieChart>
      <c:spPr>
        <a:noFill/>
        <a:ln w="29784">
          <a:noFill/>
        </a:ln>
      </c:spPr>
    </c:plotArea>
    <c:legend>
      <c:legendPos val="r"/>
      <c:layout>
        <c:manualLayout>
          <c:xMode val="edge"/>
          <c:yMode val="edge"/>
          <c:x val="0.71588089330024862"/>
          <c:y val="0"/>
          <c:w val="0.27745731271501645"/>
          <c:h val="0.98741116776671345"/>
        </c:manualLayout>
      </c:layout>
      <c:spPr>
        <a:noFill/>
        <a:ln w="3723">
          <a:solidFill>
            <a:schemeClr val="accent1"/>
          </a:solidFill>
          <a:prstDash val="solid"/>
        </a:ln>
      </c:spPr>
      <c:txPr>
        <a:bodyPr/>
        <a:lstStyle/>
        <a:p>
          <a:pPr>
            <a:defRPr sz="1200" b="0" i="0" u="none" strike="noStrike" baseline="0">
              <a:solidFill>
                <a:schemeClr val="tx1"/>
              </a:solidFill>
              <a:latin typeface="+mn-lt"/>
              <a:ea typeface="Arial"/>
              <a:cs typeface="Arial"/>
            </a:defRPr>
          </a:pPr>
          <a:endParaRPr lang="en-US"/>
        </a:p>
      </c:txPr>
    </c:legend>
    <c:plotVisOnly val="1"/>
    <c:dispBlanksAs val="zero"/>
  </c:chart>
  <c:spPr>
    <a:noFill/>
    <a:ln>
      <a:noFill/>
    </a:ln>
  </c:spPr>
  <c:txPr>
    <a:bodyPr/>
    <a:lstStyle/>
    <a:p>
      <a:pPr>
        <a:defRPr sz="2111" b="1" i="0" u="none" strike="noStrike" baseline="0">
          <a:solidFill>
            <a:schemeClr val="tx1"/>
          </a:solidFill>
          <a:latin typeface="Gill Sans"/>
          <a:ea typeface="Gill Sans"/>
          <a:cs typeface="Gill Sans"/>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60800" y="114300"/>
            <a:ext cx="3081338" cy="469900"/>
          </a:xfrm>
          <a:prstGeom prst="rect">
            <a:avLst/>
          </a:prstGeom>
        </p:spPr>
        <p:txBody>
          <a:bodyPr vert="horz" lIns="91440" tIns="45720" rIns="91440" bIns="45720" rtlCol="0"/>
          <a:lstStyle>
            <a:lvl1pPr algn="r">
              <a:defRPr sz="1200"/>
            </a:lvl1pPr>
          </a:lstStyle>
          <a:p>
            <a:r>
              <a:rPr lang="en-US" sz="1000" dirty="0" smtClean="0"/>
              <a:t>CU*Answers 2010 Leadership Conference</a:t>
            </a:r>
          </a:p>
          <a:p>
            <a:r>
              <a:rPr lang="en-US" sz="1000" dirty="0" smtClean="0"/>
              <a:t>June 23, 2010</a:t>
            </a:r>
            <a:endParaRPr lang="en-US" sz="1000" dirty="0"/>
          </a:p>
        </p:txBody>
      </p:sp>
      <p:sp>
        <p:nvSpPr>
          <p:cNvPr id="5" name="Slide Number Placeholder 4"/>
          <p:cNvSpPr>
            <a:spLocks noGrp="1"/>
          </p:cNvSpPr>
          <p:nvPr>
            <p:ph type="sldNum" sz="quarter" idx="3"/>
          </p:nvPr>
        </p:nvSpPr>
        <p:spPr>
          <a:xfrm>
            <a:off x="0" y="8813800"/>
            <a:ext cx="7110413" cy="469900"/>
          </a:xfrm>
          <a:prstGeom prst="rect">
            <a:avLst/>
          </a:prstGeom>
        </p:spPr>
        <p:txBody>
          <a:bodyPr vert="horz" lIns="91440" tIns="45720" rIns="91440" bIns="45720" rtlCol="0" anchor="b"/>
          <a:lstStyle>
            <a:lvl1pPr algn="r">
              <a:defRPr sz="1200"/>
            </a:lvl1pPr>
          </a:lstStyle>
          <a:p>
            <a:pPr algn="ctr"/>
            <a:fld id="{075BFB27-8041-4477-B906-D83756FB2C4F}" type="slidenum">
              <a:rPr lang="en-US" smtClean="0"/>
              <a:pPr algn="ct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81867" cy="469900"/>
          </a:xfrm>
          <a:prstGeom prst="rect">
            <a:avLst/>
          </a:prstGeom>
        </p:spPr>
        <p:txBody>
          <a:bodyPr vert="horz" lIns="94333" tIns="47166" rIns="94333" bIns="47166" rtlCol="0"/>
          <a:lstStyle>
            <a:lvl1pPr algn="l">
              <a:defRPr sz="1200"/>
            </a:lvl1pPr>
          </a:lstStyle>
          <a:p>
            <a:endParaRPr lang="en-US"/>
          </a:p>
        </p:txBody>
      </p:sp>
      <p:sp>
        <p:nvSpPr>
          <p:cNvPr id="3" name="Date Placeholder 2"/>
          <p:cNvSpPr>
            <a:spLocks noGrp="1"/>
          </p:cNvSpPr>
          <p:nvPr>
            <p:ph type="dt" idx="1"/>
          </p:nvPr>
        </p:nvSpPr>
        <p:spPr>
          <a:xfrm>
            <a:off x="4028487" y="0"/>
            <a:ext cx="3081867" cy="469900"/>
          </a:xfrm>
          <a:prstGeom prst="rect">
            <a:avLst/>
          </a:prstGeom>
        </p:spPr>
        <p:txBody>
          <a:bodyPr vert="horz" lIns="94333" tIns="47166" rIns="94333" bIns="47166" rtlCol="0"/>
          <a:lstStyle>
            <a:lvl1pPr algn="r">
              <a:defRPr sz="1200"/>
            </a:lvl1pPr>
          </a:lstStyle>
          <a:p>
            <a:fld id="{1AF5761B-5FB0-43F7-9CED-698F096EF4E7}" type="datetimeFigureOut">
              <a:rPr lang="en-US" smtClean="0"/>
              <a:pPr/>
              <a:t>6/24/2010</a:t>
            </a:fld>
            <a:endParaRPr lang="en-US"/>
          </a:p>
        </p:txBody>
      </p:sp>
      <p:sp>
        <p:nvSpPr>
          <p:cNvPr id="4" name="Slide Image Placeholder 3"/>
          <p:cNvSpPr>
            <a:spLocks noGrp="1" noRot="1" noChangeAspect="1"/>
          </p:cNvSpPr>
          <p:nvPr>
            <p:ph type="sldImg" idx="2"/>
          </p:nvPr>
        </p:nvSpPr>
        <p:spPr>
          <a:xfrm>
            <a:off x="1206500" y="706438"/>
            <a:ext cx="4700588" cy="3524250"/>
          </a:xfrm>
          <a:prstGeom prst="rect">
            <a:avLst/>
          </a:prstGeom>
          <a:noFill/>
          <a:ln w="12700">
            <a:solidFill>
              <a:prstClr val="black"/>
            </a:solidFill>
          </a:ln>
        </p:spPr>
        <p:txBody>
          <a:bodyPr vert="horz" lIns="94333" tIns="47166" rIns="94333" bIns="47166" rtlCol="0" anchor="ctr"/>
          <a:lstStyle/>
          <a:p>
            <a:endParaRPr lang="en-US"/>
          </a:p>
        </p:txBody>
      </p:sp>
      <p:sp>
        <p:nvSpPr>
          <p:cNvPr id="5" name="Notes Placeholder 4"/>
          <p:cNvSpPr>
            <a:spLocks noGrp="1"/>
          </p:cNvSpPr>
          <p:nvPr>
            <p:ph type="body" sz="quarter" idx="3"/>
          </p:nvPr>
        </p:nvSpPr>
        <p:spPr>
          <a:xfrm>
            <a:off x="711200" y="4464050"/>
            <a:ext cx="5689600" cy="4229100"/>
          </a:xfrm>
          <a:prstGeom prst="rect">
            <a:avLst/>
          </a:prstGeom>
        </p:spPr>
        <p:txBody>
          <a:bodyPr vert="horz" lIns="94333" tIns="47166" rIns="94333" bIns="4716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26469"/>
            <a:ext cx="3081867" cy="469900"/>
          </a:xfrm>
          <a:prstGeom prst="rect">
            <a:avLst/>
          </a:prstGeom>
        </p:spPr>
        <p:txBody>
          <a:bodyPr vert="horz" lIns="94333" tIns="47166" rIns="94333" bIns="47166" rtlCol="0" anchor="b"/>
          <a:lstStyle>
            <a:lvl1pPr algn="l">
              <a:defRPr sz="1200"/>
            </a:lvl1pPr>
          </a:lstStyle>
          <a:p>
            <a:endParaRPr lang="en-US"/>
          </a:p>
        </p:txBody>
      </p:sp>
      <p:sp>
        <p:nvSpPr>
          <p:cNvPr id="7" name="Slide Number Placeholder 6"/>
          <p:cNvSpPr>
            <a:spLocks noGrp="1"/>
          </p:cNvSpPr>
          <p:nvPr>
            <p:ph type="sldNum" sz="quarter" idx="5"/>
          </p:nvPr>
        </p:nvSpPr>
        <p:spPr>
          <a:xfrm>
            <a:off x="4028487" y="8926469"/>
            <a:ext cx="3081867" cy="469900"/>
          </a:xfrm>
          <a:prstGeom prst="rect">
            <a:avLst/>
          </a:prstGeom>
        </p:spPr>
        <p:txBody>
          <a:bodyPr vert="horz" lIns="94333" tIns="47166" rIns="94333" bIns="47166" rtlCol="0" anchor="b"/>
          <a:lstStyle>
            <a:lvl1pPr algn="r">
              <a:defRPr sz="1200"/>
            </a:lvl1pPr>
          </a:lstStyle>
          <a:p>
            <a:fld id="{203DDBDA-860F-4FA5-8B67-3CCEA488798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3DDBDA-860F-4FA5-8B67-3CCEA488798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1BBB1-286B-41E0-84DD-0CCBE685F37B}" type="slidenum">
              <a:rPr lang="en-US"/>
              <a:pPr/>
              <a:t>178</a:t>
            </a:fld>
            <a:endParaRPr lang="en-US"/>
          </a:p>
        </p:txBody>
      </p:sp>
      <p:sp>
        <p:nvSpPr>
          <p:cNvPr id="622594" name="Rectangle 2"/>
          <p:cNvSpPr>
            <a:spLocks noGrp="1" noRot="1" noChangeAspect="1" noChangeArrowheads="1" noTextEdit="1"/>
          </p:cNvSpPr>
          <p:nvPr>
            <p:ph type="sldImg"/>
          </p:nvPr>
        </p:nvSpPr>
        <p:spPr>
          <a:xfrm>
            <a:off x="1208088" y="706438"/>
            <a:ext cx="4695825" cy="3522662"/>
          </a:xfrm>
          <a:ln/>
        </p:spPr>
      </p:sp>
      <p:sp>
        <p:nvSpPr>
          <p:cNvPr id="622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2ADAF-2E16-4690-88D9-8FF025BF6B91}" type="slidenum">
              <a:rPr lang="en-US"/>
              <a:pPr/>
              <a:t>179</a:t>
            </a:fld>
            <a:endParaRPr lang="en-US"/>
          </a:p>
        </p:txBody>
      </p:sp>
      <p:sp>
        <p:nvSpPr>
          <p:cNvPr id="624642" name="Rectangle 2"/>
          <p:cNvSpPr>
            <a:spLocks noGrp="1" noRot="1" noChangeAspect="1" noChangeArrowheads="1" noTextEdit="1"/>
          </p:cNvSpPr>
          <p:nvPr>
            <p:ph type="sldImg"/>
          </p:nvPr>
        </p:nvSpPr>
        <p:spPr>
          <a:xfrm>
            <a:off x="1208088" y="706438"/>
            <a:ext cx="4695825" cy="3522662"/>
          </a:xfrm>
          <a:ln/>
        </p:spPr>
      </p:sp>
      <p:sp>
        <p:nvSpPr>
          <p:cNvPr id="624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8FA1D0-F187-4433-96CE-AD6897A80517}" type="slidenum">
              <a:rPr lang="en-US"/>
              <a:pPr/>
              <a:t>180</a:t>
            </a:fld>
            <a:endParaRPr lang="en-US"/>
          </a:p>
        </p:txBody>
      </p:sp>
      <p:sp>
        <p:nvSpPr>
          <p:cNvPr id="626690" name="Rectangle 2"/>
          <p:cNvSpPr>
            <a:spLocks noGrp="1" noRot="1" noChangeAspect="1" noChangeArrowheads="1" noTextEdit="1"/>
          </p:cNvSpPr>
          <p:nvPr>
            <p:ph type="sldImg"/>
          </p:nvPr>
        </p:nvSpPr>
        <p:spPr>
          <a:xfrm>
            <a:off x="1208088" y="706438"/>
            <a:ext cx="4695825" cy="3522662"/>
          </a:xfrm>
          <a:ln/>
        </p:spPr>
      </p:sp>
      <p:sp>
        <p:nvSpPr>
          <p:cNvPr id="626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BF2F26-B26D-43A5-BBC3-A0A31DBAFB4C}" type="slidenum">
              <a:rPr lang="en-US"/>
              <a:pPr/>
              <a:t>182</a:t>
            </a:fld>
            <a:endParaRPr lang="en-US"/>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D39467-CA0F-4E7E-AD48-105BF3FDA602}" type="slidenum">
              <a:rPr lang="en-US"/>
              <a:pPr/>
              <a:t>183</a:t>
            </a:fld>
            <a:endParaRPr lang="en-US"/>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7360B6-0FEB-4529-B99A-07673BD3D267}" type="slidenum">
              <a:rPr lang="en-US"/>
              <a:pPr/>
              <a:t>184</a:t>
            </a:fld>
            <a:endParaRPr lang="en-US"/>
          </a:p>
        </p:txBody>
      </p:sp>
      <p:sp>
        <p:nvSpPr>
          <p:cNvPr id="976898" name="Rectangle 2"/>
          <p:cNvSpPr>
            <a:spLocks noGrp="1" noRot="1" noChangeAspect="1" noChangeArrowheads="1" noTextEdit="1"/>
          </p:cNvSpPr>
          <p:nvPr>
            <p:ph type="sldImg"/>
          </p:nvPr>
        </p:nvSpPr>
        <p:spPr>
          <a:ln/>
        </p:spPr>
      </p:sp>
      <p:sp>
        <p:nvSpPr>
          <p:cNvPr id="976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3DDBDA-860F-4FA5-8B67-3CCEA4887987}"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4C6BE-BEC9-4E91-97D5-38F64C253B11}" type="slidenum">
              <a:rPr lang="en-US"/>
              <a:pPr/>
              <a:t>3</a:t>
            </a:fld>
            <a:endParaRPr lang="en-US"/>
          </a:p>
        </p:txBody>
      </p:sp>
      <p:sp>
        <p:nvSpPr>
          <p:cNvPr id="820226" name="Rectangle 2"/>
          <p:cNvSpPr>
            <a:spLocks noGrp="1" noRot="1" noChangeAspect="1" noChangeArrowheads="1" noTextEdit="1"/>
          </p:cNvSpPr>
          <p:nvPr>
            <p:ph type="sldImg"/>
          </p:nvPr>
        </p:nvSpPr>
        <p:spPr>
          <a:ln/>
        </p:spPr>
      </p:sp>
      <p:sp>
        <p:nvSpPr>
          <p:cNvPr id="82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3DDBDA-860F-4FA5-8B67-3CCEA488798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3DDBDA-860F-4FA5-8B67-3CCEA4887987}" type="slidenum">
              <a:rPr lang="en-US" smtClean="0"/>
              <a:pPr/>
              <a:t>94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4FE4D4-DA1B-4B77-8DDE-AF10EA4DED51}" type="slidenum">
              <a:rPr lang="en-US"/>
              <a:pPr/>
              <a:t>147</a:t>
            </a:fld>
            <a:endParaRPr lang="en-US"/>
          </a:p>
        </p:txBody>
      </p:sp>
      <p:sp>
        <p:nvSpPr>
          <p:cNvPr id="941058" name="Rectangle 2"/>
          <p:cNvSpPr>
            <a:spLocks noGrp="1" noRot="1" noChangeAspect="1" noChangeArrowheads="1" noTextEdit="1"/>
          </p:cNvSpPr>
          <p:nvPr>
            <p:ph type="sldImg"/>
          </p:nvPr>
        </p:nvSpPr>
        <p:spPr>
          <a:ln/>
        </p:spPr>
      </p:sp>
      <p:sp>
        <p:nvSpPr>
          <p:cNvPr id="94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5A64A-ED58-42CF-83F0-6DA0FA8BB312}" type="slidenum">
              <a:rPr lang="en-US"/>
              <a:pPr/>
              <a:t>167</a:t>
            </a:fld>
            <a:endParaRPr lang="en-US"/>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1E313-BD2E-4E5F-944A-36E46F9577E2}" type="slidenum">
              <a:rPr lang="en-US"/>
              <a:pPr/>
              <a:t>176</a:t>
            </a:fld>
            <a:endParaRPr lang="en-US"/>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7D2D8-A342-4DF9-8FA1-9D425004F92C}" type="slidenum">
              <a:rPr lang="en-US"/>
              <a:pPr/>
              <a:t>177</a:t>
            </a:fld>
            <a:endParaRPr lang="en-US"/>
          </a:p>
        </p:txBody>
      </p:sp>
      <p:sp>
        <p:nvSpPr>
          <p:cNvPr id="628738" name="Rectangle 2"/>
          <p:cNvSpPr>
            <a:spLocks noGrp="1" noRot="1" noChangeAspect="1" noChangeArrowheads="1" noTextEdit="1"/>
          </p:cNvSpPr>
          <p:nvPr>
            <p:ph type="sldImg"/>
          </p:nvPr>
        </p:nvSpPr>
        <p:spPr>
          <a:xfrm>
            <a:off x="1208088" y="706438"/>
            <a:ext cx="4695825" cy="3522662"/>
          </a:xfrm>
          <a:ln/>
        </p:spPr>
      </p:sp>
      <p:sp>
        <p:nvSpPr>
          <p:cNvPr id="6287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Master" Target="../slideMasters/slideMaster10.xml"/><Relationship Id="rId5" Type="http://schemas.openxmlformats.org/officeDocument/2006/relationships/image" Target="../media/image15.gif"/><Relationship Id="rId4" Type="http://schemas.openxmlformats.org/officeDocument/2006/relationships/image" Target="../media/image14.gif"/></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30" descr="j0341439"/>
          <p:cNvPicPr>
            <a:picLocks noChangeAspect="1" noChangeArrowheads="1"/>
          </p:cNvPicPr>
          <p:nvPr userDrawn="1"/>
        </p:nvPicPr>
        <p:blipFill>
          <a:blip r:embed="rId2" cstate="print"/>
          <a:stretch>
            <a:fillRect/>
          </a:stretch>
        </p:blipFill>
        <p:spPr bwMode="ltGray">
          <a:xfrm>
            <a:off x="0" y="1744663"/>
            <a:ext cx="9144000" cy="5127625"/>
          </a:xfrm>
          <a:prstGeom prst="rect">
            <a:avLst/>
          </a:prstGeom>
          <a:noFill/>
        </p:spPr>
      </p:pic>
      <p:sp>
        <p:nvSpPr>
          <p:cNvPr id="7" name="Rectangle 31"/>
          <p:cNvSpPr>
            <a:spLocks noChangeArrowheads="1"/>
          </p:cNvSpPr>
          <p:nvPr userDrawn="1"/>
        </p:nvSpPr>
        <p:spPr bwMode="white">
          <a:xfrm>
            <a:off x="0" y="0"/>
            <a:ext cx="9144000" cy="3124200"/>
          </a:xfrm>
          <a:prstGeom prst="rect">
            <a:avLst/>
          </a:prstGeom>
          <a:solidFill>
            <a:schemeClr val="bg1"/>
          </a:solidFill>
          <a:ln w="9525">
            <a:noFill/>
            <a:miter lim="800000"/>
            <a:headEnd/>
            <a:tailEnd/>
          </a:ln>
          <a:effectLst/>
        </p:spPr>
        <p:txBody>
          <a:bodyPr wrap="none" anchor="ctr"/>
          <a:lstStyle/>
          <a:p>
            <a:endParaRPr lang="en-US"/>
          </a:p>
        </p:txBody>
      </p:sp>
      <p:sp>
        <p:nvSpPr>
          <p:cNvPr id="8" name="Freeform 32"/>
          <p:cNvSpPr>
            <a:spLocks/>
          </p:cNvSpPr>
          <p:nvPr userDrawn="1"/>
        </p:nvSpPr>
        <p:spPr bwMode="gray">
          <a:xfrm>
            <a:off x="2130425" y="1600200"/>
            <a:ext cx="7015163" cy="1519238"/>
          </a:xfrm>
          <a:custGeom>
            <a:avLst/>
            <a:gdLst/>
            <a:ahLst/>
            <a:cxnLst>
              <a:cxn ang="0">
                <a:pos x="0" y="573"/>
              </a:cxn>
              <a:cxn ang="0">
                <a:pos x="4134" y="573"/>
              </a:cxn>
              <a:cxn ang="0">
                <a:pos x="4134" y="1"/>
              </a:cxn>
              <a:cxn ang="0">
                <a:pos x="322" y="0"/>
              </a:cxn>
              <a:cxn ang="0">
                <a:pos x="0" y="573"/>
              </a:cxn>
            </a:cxnLst>
            <a:rect l="0" t="0" r="r" b="b"/>
            <a:pathLst>
              <a:path w="4134" h="573">
                <a:moveTo>
                  <a:pt x="0" y="573"/>
                </a:moveTo>
                <a:lnTo>
                  <a:pt x="4134" y="573"/>
                </a:lnTo>
                <a:lnTo>
                  <a:pt x="4134" y="1"/>
                </a:lnTo>
                <a:lnTo>
                  <a:pt x="322" y="0"/>
                </a:lnTo>
                <a:lnTo>
                  <a:pt x="0" y="573"/>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0800000" algn="r" rotWithShape="0">
              <a:prstClr val="black">
                <a:alpha val="40000"/>
              </a:prstClr>
            </a:outerShdw>
          </a:effectLst>
        </p:spPr>
        <p:txBody>
          <a:bodyPr/>
          <a:lstStyle/>
          <a:p>
            <a:endParaRPr lang="en-US"/>
          </a:p>
        </p:txBody>
      </p:sp>
      <p:sp>
        <p:nvSpPr>
          <p:cNvPr id="2" name="Title 1"/>
          <p:cNvSpPr>
            <a:spLocks noGrp="1"/>
          </p:cNvSpPr>
          <p:nvPr>
            <p:ph type="ctrTitle"/>
          </p:nvPr>
        </p:nvSpPr>
        <p:spPr>
          <a:xfrm>
            <a:off x="228600" y="53975"/>
            <a:ext cx="8991600" cy="1470025"/>
          </a:xfrm>
          <a:ln w="76200">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4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0" y="1752600"/>
            <a:ext cx="6096000" cy="1143000"/>
          </a:xfrm>
          <a:noFill/>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reeform 33"/>
          <p:cNvSpPr>
            <a:spLocks/>
          </p:cNvSpPr>
          <p:nvPr userDrawn="1"/>
        </p:nvSpPr>
        <p:spPr bwMode="invGray">
          <a:xfrm>
            <a:off x="1" y="3124200"/>
            <a:ext cx="2120152" cy="760943"/>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7" name="Picture 2" descr="H:\Graphics\Clipart\artist1.jpg"/>
          <p:cNvPicPr>
            <a:picLocks noChangeAspect="1" noChangeArrowheads="1"/>
          </p:cNvPicPr>
          <p:nvPr userDrawn="1"/>
        </p:nvPicPr>
        <p:blipFill>
          <a:blip r:embed="rId2" cstate="print"/>
          <a:srcRect t="57375" b="9311"/>
          <a:stretch>
            <a:fillRect/>
          </a:stretch>
        </p:blipFill>
        <p:spPr bwMode="auto">
          <a:xfrm>
            <a:off x="1" y="0"/>
            <a:ext cx="9143999" cy="1371600"/>
          </a:xfrm>
          <a:prstGeom prst="rect">
            <a:avLst/>
          </a:prstGeom>
          <a:noFill/>
        </p:spPr>
      </p:pic>
      <p:sp>
        <p:nvSpPr>
          <p:cNvPr id="8" name="Freeform 21"/>
          <p:cNvSpPr>
            <a:spLocks/>
          </p:cNvSpPr>
          <p:nvPr userDrawn="1"/>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9" name="Freeform 22"/>
          <p:cNvSpPr>
            <a:spLocks/>
          </p:cNvSpPr>
          <p:nvPr userDrawn="1"/>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11" name="Picture 9" descr="X:\Administration\Public\LeadershipConference\2010\Temp place for all graphics\Easel.png"/>
          <p:cNvPicPr>
            <a:picLocks noChangeAspect="1" noChangeArrowheads="1"/>
          </p:cNvPicPr>
          <p:nvPr userDrawn="1"/>
        </p:nvPicPr>
        <p:blipFill>
          <a:blip r:embed="rId3"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7AA609-E11C-4C33-A49A-BA59D0955339}" type="slidenum">
              <a:rPr lang="en-US" smtClean="0"/>
              <a:pPr/>
              <a:t>‹#›</a:t>
            </a:fld>
            <a:endParaRPr lang="en-US"/>
          </a:p>
        </p:txBody>
      </p:sp>
      <p:sp>
        <p:nvSpPr>
          <p:cNvPr id="6"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7" name="Freeform 21"/>
          <p:cNvSpPr>
            <a:spLocks/>
          </p:cNvSpPr>
          <p:nvPr userDrawn="1"/>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8" name="Freeform 22"/>
          <p:cNvSpPr>
            <a:spLocks/>
          </p:cNvSpPr>
          <p:nvPr userDrawn="1"/>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9"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dirty="0"/>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
        <p:nvSpPr>
          <p:cNvPr id="11" name="Title 10"/>
          <p:cNvSpPr>
            <a:spLocks noGrp="1"/>
          </p:cNvSpPr>
          <p:nvPr>
            <p:ph type="title"/>
          </p:nvPr>
        </p:nvSpPr>
        <p:spPr>
          <a:xfrm>
            <a:off x="1524000" y="0"/>
            <a:ext cx="7467600" cy="914400"/>
          </a:xfrm>
        </p:spPr>
        <p:txBody>
          <a:bodyPr/>
          <a:lstStyle/>
          <a:p>
            <a:r>
              <a:rPr lang="en-US" smtClean="0"/>
              <a:t>Click to edit Master title style</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99" name="Picture 3" descr="H:\Graphics\Clipart\artist8.jpg"/>
          <p:cNvPicPr>
            <a:picLocks noChangeAspect="1" noChangeArrowheads="1"/>
          </p:cNvPicPr>
          <p:nvPr userDrawn="1"/>
        </p:nvPicPr>
        <p:blipFill>
          <a:blip r:embed="rId2" cstate="print"/>
          <a:srcRect b="12164"/>
          <a:stretch>
            <a:fillRect/>
          </a:stretch>
        </p:blipFill>
        <p:spPr bwMode="auto">
          <a:xfrm>
            <a:off x="0" y="3006663"/>
            <a:ext cx="9144000" cy="3851337"/>
          </a:xfrm>
          <a:prstGeom prst="rect">
            <a:avLst/>
          </a:prstGeom>
          <a:noFill/>
        </p:spPr>
      </p:pic>
      <p:sp>
        <p:nvSpPr>
          <p:cNvPr id="7" name="Rectangle 31"/>
          <p:cNvSpPr>
            <a:spLocks noChangeArrowheads="1"/>
          </p:cNvSpPr>
          <p:nvPr userDrawn="1"/>
        </p:nvSpPr>
        <p:spPr bwMode="white">
          <a:xfrm>
            <a:off x="0" y="0"/>
            <a:ext cx="9144000" cy="3124200"/>
          </a:xfrm>
          <a:prstGeom prst="rect">
            <a:avLst/>
          </a:prstGeom>
          <a:solidFill>
            <a:schemeClr val="bg1"/>
          </a:solidFill>
          <a:ln w="9525">
            <a:noFill/>
            <a:miter lim="800000"/>
            <a:headEnd/>
            <a:tailEnd/>
          </a:ln>
          <a:effectLst/>
        </p:spPr>
        <p:txBody>
          <a:bodyPr wrap="none" anchor="ctr"/>
          <a:lstStyle/>
          <a:p>
            <a:endParaRPr lang="en-US"/>
          </a:p>
        </p:txBody>
      </p:sp>
      <p:sp>
        <p:nvSpPr>
          <p:cNvPr id="8" name="Freeform 32"/>
          <p:cNvSpPr>
            <a:spLocks/>
          </p:cNvSpPr>
          <p:nvPr userDrawn="1"/>
        </p:nvSpPr>
        <p:spPr bwMode="gray">
          <a:xfrm>
            <a:off x="2130425" y="1600200"/>
            <a:ext cx="7015163" cy="1519238"/>
          </a:xfrm>
          <a:custGeom>
            <a:avLst/>
            <a:gdLst/>
            <a:ahLst/>
            <a:cxnLst>
              <a:cxn ang="0">
                <a:pos x="0" y="573"/>
              </a:cxn>
              <a:cxn ang="0">
                <a:pos x="4134" y="573"/>
              </a:cxn>
              <a:cxn ang="0">
                <a:pos x="4134" y="1"/>
              </a:cxn>
              <a:cxn ang="0">
                <a:pos x="322" y="0"/>
              </a:cxn>
              <a:cxn ang="0">
                <a:pos x="0" y="573"/>
              </a:cxn>
            </a:cxnLst>
            <a:rect l="0" t="0" r="r" b="b"/>
            <a:pathLst>
              <a:path w="4134" h="573">
                <a:moveTo>
                  <a:pt x="0" y="573"/>
                </a:moveTo>
                <a:lnTo>
                  <a:pt x="4134" y="573"/>
                </a:lnTo>
                <a:lnTo>
                  <a:pt x="4134" y="1"/>
                </a:lnTo>
                <a:lnTo>
                  <a:pt x="322" y="0"/>
                </a:lnTo>
                <a:lnTo>
                  <a:pt x="0" y="573"/>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0800000" algn="r" rotWithShape="0">
              <a:prstClr val="black">
                <a:alpha val="40000"/>
              </a:prstClr>
            </a:outerShdw>
          </a:effectLst>
        </p:spPr>
        <p:txBody>
          <a:bodyPr/>
          <a:lstStyle/>
          <a:p>
            <a:endParaRPr lang="en-US"/>
          </a:p>
        </p:txBody>
      </p:sp>
      <p:sp>
        <p:nvSpPr>
          <p:cNvPr id="2" name="Title 1"/>
          <p:cNvSpPr>
            <a:spLocks noGrp="1"/>
          </p:cNvSpPr>
          <p:nvPr>
            <p:ph type="ctrTitle"/>
          </p:nvPr>
        </p:nvSpPr>
        <p:spPr>
          <a:xfrm>
            <a:off x="228600" y="53975"/>
            <a:ext cx="8991600" cy="1470025"/>
          </a:xfrm>
          <a:ln w="76200">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4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0" y="1752600"/>
            <a:ext cx="6096000" cy="1143000"/>
          </a:xfrm>
          <a:noFill/>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reeform 33"/>
          <p:cNvSpPr>
            <a:spLocks/>
          </p:cNvSpPr>
          <p:nvPr userDrawn="1"/>
        </p:nvSpPr>
        <p:spPr bwMode="invGray">
          <a:xfrm>
            <a:off x="1" y="3124200"/>
            <a:ext cx="2120152" cy="760943"/>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pull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7" name="Picture 3" descr="H:\Graphics\Clipart\artist8.jpg"/>
          <p:cNvPicPr>
            <a:picLocks noChangeAspect="1" noChangeArrowheads="1"/>
          </p:cNvPicPr>
          <p:nvPr userDrawn="1"/>
        </p:nvPicPr>
        <p:blipFill>
          <a:blip r:embed="rId2" cstate="print"/>
          <a:srcRect t="49602" b="19116"/>
          <a:stretch>
            <a:fillRect/>
          </a:stretch>
        </p:blipFill>
        <p:spPr bwMode="auto">
          <a:xfrm>
            <a:off x="0" y="0"/>
            <a:ext cx="9144000" cy="1371600"/>
          </a:xfrm>
          <a:prstGeom prst="rect">
            <a:avLst/>
          </a:prstGeom>
          <a:noFill/>
        </p:spPr>
      </p:pic>
      <p:sp>
        <p:nvSpPr>
          <p:cNvPr id="8" name="Freeform 21"/>
          <p:cNvSpPr>
            <a:spLocks/>
          </p:cNvSpPr>
          <p:nvPr userDrawn="1"/>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9" name="Freeform 22"/>
          <p:cNvSpPr>
            <a:spLocks/>
          </p:cNvSpPr>
          <p:nvPr userDrawn="1"/>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11" name="Picture 9" descr="X:\Administration\Public\LeadershipConference\2010\Temp place for all graphics\Easel.png"/>
          <p:cNvPicPr>
            <a:picLocks noChangeAspect="1" noChangeArrowheads="1"/>
          </p:cNvPicPr>
          <p:nvPr userDrawn="1"/>
        </p:nvPicPr>
        <p:blipFill>
          <a:blip r:embed="rId3"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3"/>
                </a:solidFill>
              </a:defRPr>
            </a:lvl1pPr>
          </a:lstStyle>
          <a:p>
            <a:pPr lvl="0"/>
            <a:r>
              <a:rPr lang="en-US" dirty="0" smtClean="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18288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505200"/>
            <a:ext cx="8229600" cy="2620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7AA609-E11C-4C33-A49A-BA59D0955339}" type="slidenum">
              <a:rPr lang="en-US" smtClean="0"/>
              <a:pPr/>
              <a:t>‹#›</a:t>
            </a:fld>
            <a:endParaRPr lang="en-US"/>
          </a:p>
        </p:txBody>
      </p:sp>
      <p:sp>
        <p:nvSpPr>
          <p:cNvPr id="6"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9"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7" name="Freeform 21"/>
          <p:cNvSpPr>
            <a:spLocks/>
          </p:cNvSpPr>
          <p:nvPr userDrawn="1"/>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8" name="Freeform 22"/>
          <p:cNvSpPr>
            <a:spLocks/>
          </p:cNvSpPr>
          <p:nvPr userDrawn="1"/>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
        <p:nvSpPr>
          <p:cNvPr id="11" name="Title 10"/>
          <p:cNvSpPr>
            <a:spLocks noGrp="1"/>
          </p:cNvSpPr>
          <p:nvPr>
            <p:ph type="title"/>
          </p:nvPr>
        </p:nvSpPr>
        <p:spPr>
          <a:xfrm>
            <a:off x="1524000" y="0"/>
            <a:ext cx="7467600" cy="914400"/>
          </a:xfrm>
        </p:spPr>
        <p:txBody>
          <a:bodyPr/>
          <a:lstStyle/>
          <a:p>
            <a:r>
              <a:rPr lang="en-US" smtClean="0"/>
              <a:t>Click to edit Master title style</a:t>
            </a:r>
            <a:endParaRPr lang="en-US"/>
          </a:p>
        </p:txBody>
      </p:sp>
      <p:sp>
        <p:nvSpPr>
          <p:cNvPr id="12" name="Slide Number Placeholder 3"/>
          <p:cNvSpPr>
            <a:spLocks noGrp="1"/>
          </p:cNvSpPr>
          <p:nvPr>
            <p:ph type="sldNum" sz="quarter" idx="12"/>
          </p:nvPr>
        </p:nvSpPr>
        <p:spPr>
          <a:xfrm>
            <a:off x="0" y="6096000"/>
            <a:ext cx="762000" cy="365125"/>
          </a:xfrm>
        </p:spPr>
        <p:txBody>
          <a:bodyPr/>
          <a:lstStyle/>
          <a:p>
            <a:fld id="{1A7AA609-E11C-4C33-A49A-BA59D0955339}" type="slidenum">
              <a:rPr lang="en-US" smtClean="0"/>
              <a:pPr/>
              <a:t>‹#›</a:t>
            </a:fld>
            <a:endParaRPr lang="en-US"/>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46" name="Picture 2" descr="H:\Graphics\Clipart\artist2.jpg"/>
          <p:cNvPicPr>
            <a:picLocks noChangeAspect="1" noChangeArrowheads="1"/>
          </p:cNvPicPr>
          <p:nvPr userDrawn="1"/>
        </p:nvPicPr>
        <p:blipFill>
          <a:blip r:embed="rId2" cstate="print"/>
          <a:srcRect/>
          <a:stretch>
            <a:fillRect/>
          </a:stretch>
        </p:blipFill>
        <p:spPr bwMode="auto">
          <a:xfrm>
            <a:off x="-1" y="771018"/>
            <a:ext cx="9157567" cy="6086982"/>
          </a:xfrm>
          <a:prstGeom prst="rect">
            <a:avLst/>
          </a:prstGeom>
          <a:noFill/>
        </p:spPr>
      </p:pic>
      <p:sp>
        <p:nvSpPr>
          <p:cNvPr id="7" name="Rectangle 31"/>
          <p:cNvSpPr>
            <a:spLocks noChangeArrowheads="1"/>
          </p:cNvSpPr>
          <p:nvPr userDrawn="1"/>
        </p:nvSpPr>
        <p:spPr bwMode="white">
          <a:xfrm>
            <a:off x="0" y="0"/>
            <a:ext cx="9144000" cy="3124200"/>
          </a:xfrm>
          <a:prstGeom prst="rect">
            <a:avLst/>
          </a:prstGeom>
          <a:solidFill>
            <a:schemeClr val="bg1"/>
          </a:solidFill>
          <a:ln w="9525">
            <a:noFill/>
            <a:miter lim="800000"/>
            <a:headEnd/>
            <a:tailEnd/>
          </a:ln>
          <a:effectLst/>
        </p:spPr>
        <p:txBody>
          <a:bodyPr wrap="none" anchor="ctr"/>
          <a:lstStyle/>
          <a:p>
            <a:endParaRPr lang="en-US"/>
          </a:p>
        </p:txBody>
      </p:sp>
      <p:sp>
        <p:nvSpPr>
          <p:cNvPr id="8" name="Freeform 32"/>
          <p:cNvSpPr>
            <a:spLocks/>
          </p:cNvSpPr>
          <p:nvPr userDrawn="1"/>
        </p:nvSpPr>
        <p:spPr bwMode="gray">
          <a:xfrm>
            <a:off x="2130425" y="1600200"/>
            <a:ext cx="7015163" cy="1519238"/>
          </a:xfrm>
          <a:custGeom>
            <a:avLst/>
            <a:gdLst/>
            <a:ahLst/>
            <a:cxnLst>
              <a:cxn ang="0">
                <a:pos x="0" y="573"/>
              </a:cxn>
              <a:cxn ang="0">
                <a:pos x="4134" y="573"/>
              </a:cxn>
              <a:cxn ang="0">
                <a:pos x="4134" y="1"/>
              </a:cxn>
              <a:cxn ang="0">
                <a:pos x="322" y="0"/>
              </a:cxn>
              <a:cxn ang="0">
                <a:pos x="0" y="573"/>
              </a:cxn>
            </a:cxnLst>
            <a:rect l="0" t="0" r="r" b="b"/>
            <a:pathLst>
              <a:path w="4134" h="573">
                <a:moveTo>
                  <a:pt x="0" y="573"/>
                </a:moveTo>
                <a:lnTo>
                  <a:pt x="4134" y="573"/>
                </a:lnTo>
                <a:lnTo>
                  <a:pt x="4134" y="1"/>
                </a:lnTo>
                <a:lnTo>
                  <a:pt x="322" y="0"/>
                </a:lnTo>
                <a:lnTo>
                  <a:pt x="0" y="573"/>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0800000" algn="r" rotWithShape="0">
              <a:prstClr val="black">
                <a:alpha val="40000"/>
              </a:prstClr>
            </a:outerShdw>
          </a:effectLst>
        </p:spPr>
        <p:txBody>
          <a:bodyPr/>
          <a:lstStyle/>
          <a:p>
            <a:endParaRPr lang="en-US"/>
          </a:p>
        </p:txBody>
      </p:sp>
      <p:sp>
        <p:nvSpPr>
          <p:cNvPr id="2" name="Title 1"/>
          <p:cNvSpPr>
            <a:spLocks noGrp="1"/>
          </p:cNvSpPr>
          <p:nvPr>
            <p:ph type="ctrTitle"/>
          </p:nvPr>
        </p:nvSpPr>
        <p:spPr>
          <a:xfrm>
            <a:off x="228600" y="53975"/>
            <a:ext cx="8991600" cy="1470025"/>
          </a:xfrm>
          <a:ln w="76200">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4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0" y="1752600"/>
            <a:ext cx="6096000" cy="1143000"/>
          </a:xfrm>
          <a:noFill/>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reeform 33"/>
          <p:cNvSpPr>
            <a:spLocks/>
          </p:cNvSpPr>
          <p:nvPr userDrawn="1"/>
        </p:nvSpPr>
        <p:spPr bwMode="invGray">
          <a:xfrm>
            <a:off x="1" y="3124200"/>
            <a:ext cx="2120152" cy="760943"/>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pull dir="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dirty="0"/>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7" name="Picture 2" descr="H:\Graphics\Clipart\artist2.jpg"/>
          <p:cNvPicPr>
            <a:picLocks noChangeAspect="1" noChangeArrowheads="1"/>
          </p:cNvPicPr>
          <p:nvPr userDrawn="1"/>
        </p:nvPicPr>
        <p:blipFill>
          <a:blip r:embed="rId2" cstate="print"/>
          <a:srcRect t="71207" b="6259"/>
          <a:stretch>
            <a:fillRect/>
          </a:stretch>
        </p:blipFill>
        <p:spPr bwMode="auto">
          <a:xfrm>
            <a:off x="0" y="0"/>
            <a:ext cx="9157567" cy="1371600"/>
          </a:xfrm>
          <a:prstGeom prst="rect">
            <a:avLst/>
          </a:prstGeom>
          <a:noFill/>
        </p:spPr>
      </p:pic>
      <p:sp>
        <p:nvSpPr>
          <p:cNvPr id="8" name="Freeform 21"/>
          <p:cNvSpPr>
            <a:spLocks/>
          </p:cNvSpPr>
          <p:nvPr userDrawn="1"/>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9" name="Freeform 22"/>
          <p:cNvSpPr>
            <a:spLocks/>
          </p:cNvSpPr>
          <p:nvPr userDrawn="1"/>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11" name="Picture 9" descr="X:\Administration\Public\LeadershipConference\2010\Temp place for all graphics\Easel.png"/>
          <p:cNvPicPr>
            <a:picLocks noChangeAspect="1" noChangeArrowheads="1"/>
          </p:cNvPicPr>
          <p:nvPr userDrawn="1"/>
        </p:nvPicPr>
        <p:blipFill>
          <a:blip r:embed="rId3"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dirty="0"/>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dirty="0"/>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11"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pic>
        <p:nvPicPr>
          <p:cNvPr id="7" name="Picture 2" descr="H:\Graphics\Clipart\artist1.jpg"/>
          <p:cNvPicPr>
            <a:picLocks noChangeAspect="1" noChangeArrowheads="1"/>
          </p:cNvPicPr>
          <p:nvPr userDrawn="1"/>
        </p:nvPicPr>
        <p:blipFill>
          <a:blip r:embed="rId3" cstate="print"/>
          <a:srcRect t="32122" b="51576"/>
          <a:stretch>
            <a:fillRect/>
          </a:stretch>
        </p:blipFill>
        <p:spPr bwMode="auto">
          <a:xfrm>
            <a:off x="0" y="0"/>
            <a:ext cx="9144000" cy="1371600"/>
          </a:xfrm>
          <a:prstGeom prst="rect">
            <a:avLst/>
          </a:prstGeom>
          <a:noFill/>
        </p:spPr>
      </p:pic>
      <p:sp>
        <p:nvSpPr>
          <p:cNvPr id="8" name="Freeform 21"/>
          <p:cNvSpPr>
            <a:spLocks/>
          </p:cNvSpPr>
          <p:nvPr userDrawn="1"/>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9" name="Freeform 22"/>
          <p:cNvSpPr>
            <a:spLocks/>
          </p:cNvSpPr>
          <p:nvPr userDrawn="1"/>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3"/>
                </a:solidFill>
              </a:defRPr>
            </a:lvl1pPr>
          </a:lstStyle>
          <a:p>
            <a:pPr lvl="0"/>
            <a:r>
              <a:rPr lang="en-US" dirty="0"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7AA609-E11C-4C33-A49A-BA59D0955339}" type="slidenum">
              <a:rPr lang="en-US" smtClean="0"/>
              <a:pPr/>
              <a:t>‹#›</a:t>
            </a:fld>
            <a:endParaRPr lang="en-US"/>
          </a:p>
        </p:txBody>
      </p:sp>
      <p:sp>
        <p:nvSpPr>
          <p:cNvPr id="6"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7" name="Freeform 21"/>
          <p:cNvSpPr>
            <a:spLocks/>
          </p:cNvSpPr>
          <p:nvPr userDrawn="1"/>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8" name="Freeform 22"/>
          <p:cNvSpPr>
            <a:spLocks/>
          </p:cNvSpPr>
          <p:nvPr userDrawn="1"/>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9"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dirty="0"/>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
        <p:nvSpPr>
          <p:cNvPr id="11" name="Title 10"/>
          <p:cNvSpPr>
            <a:spLocks noGrp="1"/>
          </p:cNvSpPr>
          <p:nvPr>
            <p:ph type="title"/>
          </p:nvPr>
        </p:nvSpPr>
        <p:spPr>
          <a:xfrm>
            <a:off x="1524000" y="0"/>
            <a:ext cx="7467600" cy="914400"/>
          </a:xfrm>
        </p:spPr>
        <p:txBody>
          <a:bodyPr/>
          <a:lstStyle/>
          <a:p>
            <a:r>
              <a:rPr lang="en-US" smtClean="0"/>
              <a:t>Click to edit Master 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18288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505200"/>
            <a:ext cx="8229600" cy="2620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3" descr="H:\Graphics\Clipart\artist6.jpg"/>
          <p:cNvPicPr>
            <a:picLocks noChangeAspect="1" noChangeArrowheads="1"/>
          </p:cNvPicPr>
          <p:nvPr userDrawn="1"/>
        </p:nvPicPr>
        <p:blipFill>
          <a:blip r:embed="rId2" cstate="print"/>
          <a:srcRect/>
          <a:stretch>
            <a:fillRect/>
          </a:stretch>
        </p:blipFill>
        <p:spPr bwMode="auto">
          <a:xfrm>
            <a:off x="0" y="2979464"/>
            <a:ext cx="9144000" cy="3878536"/>
          </a:xfrm>
          <a:prstGeom prst="rect">
            <a:avLst/>
          </a:prstGeom>
          <a:noFill/>
        </p:spPr>
      </p:pic>
      <p:sp>
        <p:nvSpPr>
          <p:cNvPr id="7" name="Rectangle 31"/>
          <p:cNvSpPr>
            <a:spLocks noChangeArrowheads="1"/>
          </p:cNvSpPr>
          <p:nvPr userDrawn="1"/>
        </p:nvSpPr>
        <p:spPr bwMode="white">
          <a:xfrm>
            <a:off x="0" y="0"/>
            <a:ext cx="9144000" cy="3124200"/>
          </a:xfrm>
          <a:prstGeom prst="rect">
            <a:avLst/>
          </a:prstGeom>
          <a:solidFill>
            <a:schemeClr val="bg1"/>
          </a:solidFill>
          <a:ln w="9525">
            <a:noFill/>
            <a:miter lim="800000"/>
            <a:headEnd/>
            <a:tailEnd/>
          </a:ln>
          <a:effectLst/>
        </p:spPr>
        <p:txBody>
          <a:bodyPr wrap="none" anchor="ctr"/>
          <a:lstStyle/>
          <a:p>
            <a:endParaRPr lang="en-US"/>
          </a:p>
        </p:txBody>
      </p:sp>
      <p:sp>
        <p:nvSpPr>
          <p:cNvPr id="8" name="Freeform 32"/>
          <p:cNvSpPr>
            <a:spLocks/>
          </p:cNvSpPr>
          <p:nvPr userDrawn="1"/>
        </p:nvSpPr>
        <p:spPr bwMode="gray">
          <a:xfrm>
            <a:off x="2130425" y="1600200"/>
            <a:ext cx="7015163" cy="1519238"/>
          </a:xfrm>
          <a:custGeom>
            <a:avLst/>
            <a:gdLst/>
            <a:ahLst/>
            <a:cxnLst>
              <a:cxn ang="0">
                <a:pos x="0" y="573"/>
              </a:cxn>
              <a:cxn ang="0">
                <a:pos x="4134" y="573"/>
              </a:cxn>
              <a:cxn ang="0">
                <a:pos x="4134" y="1"/>
              </a:cxn>
              <a:cxn ang="0">
                <a:pos x="322" y="0"/>
              </a:cxn>
              <a:cxn ang="0">
                <a:pos x="0" y="573"/>
              </a:cxn>
            </a:cxnLst>
            <a:rect l="0" t="0" r="r" b="b"/>
            <a:pathLst>
              <a:path w="4134" h="573">
                <a:moveTo>
                  <a:pt x="0" y="573"/>
                </a:moveTo>
                <a:lnTo>
                  <a:pt x="4134" y="573"/>
                </a:lnTo>
                <a:lnTo>
                  <a:pt x="4134" y="1"/>
                </a:lnTo>
                <a:lnTo>
                  <a:pt x="322" y="0"/>
                </a:lnTo>
                <a:lnTo>
                  <a:pt x="0" y="573"/>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0800000" algn="r" rotWithShape="0">
              <a:prstClr val="black">
                <a:alpha val="40000"/>
              </a:prstClr>
            </a:outerShdw>
          </a:effectLst>
        </p:spPr>
        <p:txBody>
          <a:bodyPr/>
          <a:lstStyle/>
          <a:p>
            <a:endParaRPr lang="en-US"/>
          </a:p>
        </p:txBody>
      </p:sp>
      <p:sp>
        <p:nvSpPr>
          <p:cNvPr id="2" name="Title 1"/>
          <p:cNvSpPr>
            <a:spLocks noGrp="1"/>
          </p:cNvSpPr>
          <p:nvPr>
            <p:ph type="ctrTitle"/>
          </p:nvPr>
        </p:nvSpPr>
        <p:spPr>
          <a:xfrm>
            <a:off x="228600" y="53975"/>
            <a:ext cx="8991600" cy="1470025"/>
          </a:xfrm>
          <a:ln w="76200">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4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0" y="1752600"/>
            <a:ext cx="6096000" cy="1143000"/>
          </a:xfrm>
          <a:noFill/>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reeform 33"/>
          <p:cNvSpPr>
            <a:spLocks/>
          </p:cNvSpPr>
          <p:nvPr userDrawn="1"/>
        </p:nvSpPr>
        <p:spPr bwMode="invGray">
          <a:xfrm>
            <a:off x="1" y="3124200"/>
            <a:ext cx="2120152" cy="760943"/>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pull dir="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solidFill>
              </a:defRPr>
            </a:lvl1pPr>
          </a:lstStyle>
          <a:p>
            <a:pPr lvl="0"/>
            <a:r>
              <a:rPr lang="en-US" dirty="0" smtClean="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7" name="Picture 3" descr="H:\Graphics\Clipart\artist6.jpg"/>
          <p:cNvPicPr>
            <a:picLocks noChangeAspect="1" noChangeArrowheads="1"/>
          </p:cNvPicPr>
          <p:nvPr userDrawn="1"/>
        </p:nvPicPr>
        <p:blipFill>
          <a:blip r:embed="rId2" cstate="print"/>
          <a:srcRect t="45187" b="19450"/>
          <a:stretch>
            <a:fillRect/>
          </a:stretch>
        </p:blipFill>
        <p:spPr bwMode="auto">
          <a:xfrm>
            <a:off x="0" y="0"/>
            <a:ext cx="9144000" cy="1371600"/>
          </a:xfrm>
          <a:prstGeom prst="rect">
            <a:avLst/>
          </a:prstGeom>
          <a:noFill/>
        </p:spPr>
      </p:pic>
      <p:sp>
        <p:nvSpPr>
          <p:cNvPr id="8" name="Freeform 21"/>
          <p:cNvSpPr>
            <a:spLocks/>
          </p:cNvSpPr>
          <p:nvPr userDrawn="1"/>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9" name="Freeform 22"/>
          <p:cNvSpPr>
            <a:spLocks/>
          </p:cNvSpPr>
          <p:nvPr userDrawn="1"/>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11" name="Picture 9" descr="X:\Administration\Public\LeadershipConference\2010\Temp place for all graphics\Easel.png"/>
          <p:cNvPicPr>
            <a:picLocks noChangeAspect="1" noChangeArrowheads="1"/>
          </p:cNvPicPr>
          <p:nvPr userDrawn="1"/>
        </p:nvPicPr>
        <p:blipFill>
          <a:blip r:embed="rId3"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solidFill>
              </a:defRPr>
            </a:lvl1pPr>
          </a:lstStyle>
          <a:p>
            <a:pPr lvl="0"/>
            <a:r>
              <a:rPr lang="en-US" dirty="0"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solidFill>
              </a:defRPr>
            </a:lvl1pPr>
          </a:lstStyle>
          <a:p>
            <a:pPr lvl="0"/>
            <a:r>
              <a:rPr lang="en-US" dirty="0"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5908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4419600"/>
            <a:ext cx="8229600" cy="17065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solidFill>
              </a:defRPr>
            </a:lvl1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3"/>
                </a:solidFill>
              </a:defRPr>
            </a:lvl1pPr>
          </a:lstStyle>
          <a:p>
            <a:pPr lvl="0"/>
            <a:r>
              <a:rPr lang="en-US" dirty="0" smtClean="0"/>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solidFill>
              </a:defRPr>
            </a:lvl1pPr>
          </a:lstStyle>
          <a:p>
            <a:pPr lvl="0"/>
            <a:r>
              <a:rPr lang="en-US" dirty="0"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7AA609-E11C-4C33-A49A-BA59D0955339}" type="slidenum">
              <a:rPr lang="en-US" smtClean="0"/>
              <a:pPr/>
              <a:t>‹#›</a:t>
            </a:fld>
            <a:endParaRPr lang="en-US"/>
          </a:p>
        </p:txBody>
      </p:sp>
      <p:sp>
        <p:nvSpPr>
          <p:cNvPr id="6"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solidFill>
              </a:defRPr>
            </a:lvl1pPr>
          </a:lstStyle>
          <a:p>
            <a:pPr lvl="0"/>
            <a:r>
              <a:rPr lang="en-US" dirty="0"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solidFill>
              </a:defRPr>
            </a:lvl1pPr>
          </a:lstStyle>
          <a:p>
            <a:pPr lvl="0"/>
            <a:r>
              <a:rPr lang="en-US" dirty="0"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7" name="Freeform 21"/>
          <p:cNvSpPr>
            <a:spLocks/>
          </p:cNvSpPr>
          <p:nvPr userDrawn="1"/>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8" name="Freeform 22"/>
          <p:cNvSpPr>
            <a:spLocks/>
          </p:cNvSpPr>
          <p:nvPr userDrawn="1"/>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9"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dirty="0"/>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solidFill>
              </a:defRPr>
            </a:lvl1pPr>
          </a:lstStyle>
          <a:p>
            <a:pPr lvl="0"/>
            <a:r>
              <a:rPr lang="en-US" dirty="0" smtClean="0"/>
              <a:t>Click to edit Master text styles</a:t>
            </a:r>
          </a:p>
        </p:txBody>
      </p:sp>
      <p:sp>
        <p:nvSpPr>
          <p:cNvPr id="11" name="Title 10"/>
          <p:cNvSpPr>
            <a:spLocks noGrp="1"/>
          </p:cNvSpPr>
          <p:nvPr>
            <p:ph type="title"/>
          </p:nvPr>
        </p:nvSpPr>
        <p:spPr>
          <a:xfrm>
            <a:off x="1524000" y="0"/>
            <a:ext cx="7467600" cy="914400"/>
          </a:xfrm>
        </p:spPr>
        <p:txBody>
          <a:bodyPr/>
          <a:lstStyle/>
          <a:p>
            <a:r>
              <a:rPr lang="en-US" smtClean="0"/>
              <a:t>Click to edit Master title style</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2" descr="H:\Graphics\Clipart\artist11.jpg"/>
          <p:cNvPicPr>
            <a:picLocks noChangeAspect="1" noChangeArrowheads="1"/>
          </p:cNvPicPr>
          <p:nvPr userDrawn="1"/>
        </p:nvPicPr>
        <p:blipFill>
          <a:blip r:embed="rId2" cstate="print"/>
          <a:srcRect/>
          <a:stretch>
            <a:fillRect/>
          </a:stretch>
        </p:blipFill>
        <p:spPr bwMode="auto">
          <a:xfrm>
            <a:off x="0" y="3048001"/>
            <a:ext cx="9144126" cy="3810000"/>
          </a:xfrm>
          <a:prstGeom prst="rect">
            <a:avLst/>
          </a:prstGeom>
          <a:noFill/>
        </p:spPr>
      </p:pic>
      <p:sp>
        <p:nvSpPr>
          <p:cNvPr id="7" name="Rectangle 31"/>
          <p:cNvSpPr>
            <a:spLocks noChangeArrowheads="1"/>
          </p:cNvSpPr>
          <p:nvPr userDrawn="1"/>
        </p:nvSpPr>
        <p:spPr bwMode="white">
          <a:xfrm>
            <a:off x="0" y="0"/>
            <a:ext cx="9144000" cy="3124200"/>
          </a:xfrm>
          <a:prstGeom prst="rect">
            <a:avLst/>
          </a:prstGeom>
          <a:solidFill>
            <a:schemeClr val="bg1"/>
          </a:solidFill>
          <a:ln w="9525">
            <a:noFill/>
            <a:miter lim="800000"/>
            <a:headEnd/>
            <a:tailEnd/>
          </a:ln>
          <a:effectLst/>
        </p:spPr>
        <p:txBody>
          <a:bodyPr wrap="none" anchor="ctr"/>
          <a:lstStyle/>
          <a:p>
            <a:endParaRPr lang="en-US"/>
          </a:p>
        </p:txBody>
      </p:sp>
      <p:sp>
        <p:nvSpPr>
          <p:cNvPr id="8" name="Freeform 32"/>
          <p:cNvSpPr>
            <a:spLocks/>
          </p:cNvSpPr>
          <p:nvPr userDrawn="1"/>
        </p:nvSpPr>
        <p:spPr bwMode="gray">
          <a:xfrm>
            <a:off x="2130425" y="1600200"/>
            <a:ext cx="7015163" cy="1519238"/>
          </a:xfrm>
          <a:custGeom>
            <a:avLst/>
            <a:gdLst/>
            <a:ahLst/>
            <a:cxnLst>
              <a:cxn ang="0">
                <a:pos x="0" y="573"/>
              </a:cxn>
              <a:cxn ang="0">
                <a:pos x="4134" y="573"/>
              </a:cxn>
              <a:cxn ang="0">
                <a:pos x="4134" y="1"/>
              </a:cxn>
              <a:cxn ang="0">
                <a:pos x="322" y="0"/>
              </a:cxn>
              <a:cxn ang="0">
                <a:pos x="0" y="573"/>
              </a:cxn>
            </a:cxnLst>
            <a:rect l="0" t="0" r="r" b="b"/>
            <a:pathLst>
              <a:path w="4134" h="573">
                <a:moveTo>
                  <a:pt x="0" y="573"/>
                </a:moveTo>
                <a:lnTo>
                  <a:pt x="4134" y="573"/>
                </a:lnTo>
                <a:lnTo>
                  <a:pt x="4134" y="1"/>
                </a:lnTo>
                <a:lnTo>
                  <a:pt x="322" y="0"/>
                </a:lnTo>
                <a:lnTo>
                  <a:pt x="0" y="573"/>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0800000" algn="r" rotWithShape="0">
              <a:prstClr val="black">
                <a:alpha val="40000"/>
              </a:prstClr>
            </a:outerShdw>
          </a:effectLst>
        </p:spPr>
        <p:txBody>
          <a:bodyPr/>
          <a:lstStyle/>
          <a:p>
            <a:endParaRPr lang="en-US"/>
          </a:p>
        </p:txBody>
      </p:sp>
      <p:sp>
        <p:nvSpPr>
          <p:cNvPr id="2" name="Title 1"/>
          <p:cNvSpPr>
            <a:spLocks noGrp="1"/>
          </p:cNvSpPr>
          <p:nvPr>
            <p:ph type="ctrTitle"/>
          </p:nvPr>
        </p:nvSpPr>
        <p:spPr>
          <a:xfrm>
            <a:off x="228600" y="53975"/>
            <a:ext cx="8991600" cy="1470025"/>
          </a:xfrm>
          <a:ln w="76200">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4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0" y="1752600"/>
            <a:ext cx="6096000" cy="1143000"/>
          </a:xfrm>
          <a:noFill/>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reeform 33"/>
          <p:cNvSpPr>
            <a:spLocks/>
          </p:cNvSpPr>
          <p:nvPr userDrawn="1"/>
        </p:nvSpPr>
        <p:spPr bwMode="invGray">
          <a:xfrm>
            <a:off x="1" y="3124200"/>
            <a:ext cx="2120152" cy="760943"/>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pull dir="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7" name="Picture 2" descr="H:\Graphics\Clipart\artist11.jpg"/>
          <p:cNvPicPr>
            <a:picLocks noChangeAspect="1" noChangeArrowheads="1"/>
          </p:cNvPicPr>
          <p:nvPr userDrawn="1"/>
        </p:nvPicPr>
        <p:blipFill>
          <a:blip r:embed="rId2" cstate="print"/>
          <a:srcRect t="48000" b="16000"/>
          <a:stretch>
            <a:fillRect/>
          </a:stretch>
        </p:blipFill>
        <p:spPr bwMode="auto">
          <a:xfrm>
            <a:off x="0" y="0"/>
            <a:ext cx="9144126" cy="1371600"/>
          </a:xfrm>
          <a:prstGeom prst="rect">
            <a:avLst/>
          </a:prstGeom>
          <a:noFill/>
        </p:spPr>
      </p:pic>
      <p:sp>
        <p:nvSpPr>
          <p:cNvPr id="8" name="Freeform 21"/>
          <p:cNvSpPr>
            <a:spLocks/>
          </p:cNvSpPr>
          <p:nvPr userDrawn="1"/>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9" name="Freeform 22"/>
          <p:cNvSpPr>
            <a:spLocks/>
          </p:cNvSpPr>
          <p:nvPr userDrawn="1"/>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11" name="Picture 9" descr="X:\Administration\Public\LeadershipConference\2010\Temp place for all graphics\Easel.png"/>
          <p:cNvPicPr>
            <a:picLocks noChangeAspect="1" noChangeArrowheads="1"/>
          </p:cNvPicPr>
          <p:nvPr userDrawn="1"/>
        </p:nvPicPr>
        <p:blipFill>
          <a:blip r:embed="rId3"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285999"/>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4038600"/>
            <a:ext cx="8229600" cy="20875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3"/>
                </a:solidFill>
              </a:defRPr>
            </a:lvl1pPr>
          </a:lstStyle>
          <a:p>
            <a:pPr lvl="0"/>
            <a:r>
              <a:rPr lang="en-US" dirty="0" smtClean="0"/>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7AA609-E11C-4C33-A49A-BA59D0955339}" type="slidenum">
              <a:rPr lang="en-US" smtClean="0"/>
              <a:pPr/>
              <a:t>‹#›</a:t>
            </a:fld>
            <a:endParaRPr lang="en-US"/>
          </a:p>
        </p:txBody>
      </p:sp>
      <p:sp>
        <p:nvSpPr>
          <p:cNvPr id="6"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7" name="Freeform 21"/>
          <p:cNvSpPr>
            <a:spLocks/>
          </p:cNvSpPr>
          <p:nvPr userDrawn="1"/>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8" name="Freeform 22"/>
          <p:cNvSpPr>
            <a:spLocks/>
          </p:cNvSpPr>
          <p:nvPr userDrawn="1"/>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9"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dirty="0"/>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
        <p:nvSpPr>
          <p:cNvPr id="11" name="Title 10"/>
          <p:cNvSpPr>
            <a:spLocks noGrp="1"/>
          </p:cNvSpPr>
          <p:nvPr>
            <p:ph type="title"/>
          </p:nvPr>
        </p:nvSpPr>
        <p:spPr>
          <a:xfrm>
            <a:off x="1524000" y="0"/>
            <a:ext cx="7467600" cy="914400"/>
          </a:xfrm>
        </p:spPr>
        <p:txBody>
          <a:bodyPr/>
          <a:lstStyle/>
          <a:p>
            <a:r>
              <a:rPr lang="en-US" smtClean="0"/>
              <a:t>Click to edit Master title style</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218" name="Picture 2" descr="H:\Graphics\Clipart\artist13.jpg"/>
          <p:cNvPicPr>
            <a:picLocks noChangeAspect="1" noChangeArrowheads="1"/>
          </p:cNvPicPr>
          <p:nvPr userDrawn="1"/>
        </p:nvPicPr>
        <p:blipFill>
          <a:blip r:embed="rId2" cstate="print"/>
          <a:srcRect/>
          <a:stretch>
            <a:fillRect/>
          </a:stretch>
        </p:blipFill>
        <p:spPr bwMode="auto">
          <a:xfrm>
            <a:off x="0" y="2666999"/>
            <a:ext cx="9144000" cy="4233499"/>
          </a:xfrm>
          <a:prstGeom prst="rect">
            <a:avLst/>
          </a:prstGeom>
          <a:noFill/>
        </p:spPr>
      </p:pic>
      <p:sp>
        <p:nvSpPr>
          <p:cNvPr id="7" name="Rectangle 31"/>
          <p:cNvSpPr>
            <a:spLocks noChangeArrowheads="1"/>
          </p:cNvSpPr>
          <p:nvPr userDrawn="1"/>
        </p:nvSpPr>
        <p:spPr bwMode="white">
          <a:xfrm>
            <a:off x="0" y="0"/>
            <a:ext cx="9144000" cy="3124200"/>
          </a:xfrm>
          <a:prstGeom prst="rect">
            <a:avLst/>
          </a:prstGeom>
          <a:solidFill>
            <a:schemeClr val="bg1"/>
          </a:solidFill>
          <a:ln w="9525">
            <a:noFill/>
            <a:miter lim="800000"/>
            <a:headEnd/>
            <a:tailEnd/>
          </a:ln>
          <a:effectLst/>
        </p:spPr>
        <p:txBody>
          <a:bodyPr wrap="none" anchor="ctr"/>
          <a:lstStyle/>
          <a:p>
            <a:endParaRPr lang="en-US"/>
          </a:p>
        </p:txBody>
      </p:sp>
      <p:sp>
        <p:nvSpPr>
          <p:cNvPr id="8" name="Freeform 32"/>
          <p:cNvSpPr>
            <a:spLocks/>
          </p:cNvSpPr>
          <p:nvPr userDrawn="1"/>
        </p:nvSpPr>
        <p:spPr bwMode="gray">
          <a:xfrm>
            <a:off x="2130425" y="1600200"/>
            <a:ext cx="7015163" cy="1519238"/>
          </a:xfrm>
          <a:custGeom>
            <a:avLst/>
            <a:gdLst/>
            <a:ahLst/>
            <a:cxnLst>
              <a:cxn ang="0">
                <a:pos x="0" y="573"/>
              </a:cxn>
              <a:cxn ang="0">
                <a:pos x="4134" y="573"/>
              </a:cxn>
              <a:cxn ang="0">
                <a:pos x="4134" y="1"/>
              </a:cxn>
              <a:cxn ang="0">
                <a:pos x="322" y="0"/>
              </a:cxn>
              <a:cxn ang="0">
                <a:pos x="0" y="573"/>
              </a:cxn>
            </a:cxnLst>
            <a:rect l="0" t="0" r="r" b="b"/>
            <a:pathLst>
              <a:path w="4134" h="573">
                <a:moveTo>
                  <a:pt x="0" y="573"/>
                </a:moveTo>
                <a:lnTo>
                  <a:pt x="4134" y="573"/>
                </a:lnTo>
                <a:lnTo>
                  <a:pt x="4134" y="1"/>
                </a:lnTo>
                <a:lnTo>
                  <a:pt x="322" y="0"/>
                </a:lnTo>
                <a:lnTo>
                  <a:pt x="0" y="573"/>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0800000" algn="r" rotWithShape="0">
              <a:prstClr val="black">
                <a:alpha val="40000"/>
              </a:prstClr>
            </a:outerShdw>
          </a:effectLst>
        </p:spPr>
        <p:txBody>
          <a:bodyPr/>
          <a:lstStyle/>
          <a:p>
            <a:endParaRPr lang="en-US"/>
          </a:p>
        </p:txBody>
      </p:sp>
      <p:sp>
        <p:nvSpPr>
          <p:cNvPr id="2" name="Title 1"/>
          <p:cNvSpPr>
            <a:spLocks noGrp="1"/>
          </p:cNvSpPr>
          <p:nvPr>
            <p:ph type="ctrTitle"/>
          </p:nvPr>
        </p:nvSpPr>
        <p:spPr>
          <a:xfrm>
            <a:off x="228600" y="53975"/>
            <a:ext cx="8991600" cy="1470025"/>
          </a:xfrm>
          <a:ln w="76200">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4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0" y="1752600"/>
            <a:ext cx="6096000" cy="1143000"/>
          </a:xfrm>
          <a:noFill/>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reeform 33"/>
          <p:cNvSpPr>
            <a:spLocks/>
          </p:cNvSpPr>
          <p:nvPr userDrawn="1"/>
        </p:nvSpPr>
        <p:spPr bwMode="invGray">
          <a:xfrm>
            <a:off x="1" y="3124200"/>
            <a:ext cx="2120152" cy="760943"/>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pull dir="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6">
                    <a:lumMod val="75000"/>
                  </a:schemeClr>
                </a:solidFill>
              </a:defRPr>
            </a:lvl1pPr>
          </a:lstStyle>
          <a:p>
            <a:pPr lvl="0"/>
            <a:r>
              <a:rPr lang="en-US" dirty="0" smtClean="0"/>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7" name="Picture 2" descr="H:\Graphics\Clipart\artist13.jpg"/>
          <p:cNvPicPr>
            <a:picLocks noChangeAspect="1" noChangeArrowheads="1"/>
          </p:cNvPicPr>
          <p:nvPr userDrawn="1"/>
        </p:nvPicPr>
        <p:blipFill>
          <a:blip r:embed="rId2" cstate="print"/>
          <a:srcRect t="39598" b="28003"/>
          <a:stretch>
            <a:fillRect/>
          </a:stretch>
        </p:blipFill>
        <p:spPr bwMode="auto">
          <a:xfrm>
            <a:off x="0" y="0"/>
            <a:ext cx="9144000" cy="1371600"/>
          </a:xfrm>
          <a:prstGeom prst="rect">
            <a:avLst/>
          </a:prstGeom>
          <a:noFill/>
        </p:spPr>
      </p:pic>
      <p:sp>
        <p:nvSpPr>
          <p:cNvPr id="8" name="Freeform 21"/>
          <p:cNvSpPr>
            <a:spLocks/>
          </p:cNvSpPr>
          <p:nvPr userDrawn="1"/>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9" name="Freeform 22"/>
          <p:cNvSpPr>
            <a:spLocks/>
          </p:cNvSpPr>
          <p:nvPr userDrawn="1"/>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11" name="Picture 9" descr="X:\Administration\Public\LeadershipConference\2010\Temp place for all graphics\Easel.png"/>
          <p:cNvPicPr>
            <a:picLocks noChangeAspect="1" noChangeArrowheads="1"/>
          </p:cNvPicPr>
          <p:nvPr userDrawn="1"/>
        </p:nvPicPr>
        <p:blipFill>
          <a:blip r:embed="rId3"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6">
                    <a:lumMod val="75000"/>
                  </a:schemeClr>
                </a:solidFill>
              </a:defRPr>
            </a:lvl1pPr>
          </a:lstStyle>
          <a:p>
            <a:pPr lvl="0"/>
            <a:r>
              <a:rPr lang="en-US" dirty="0" smtClean="0"/>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6">
                    <a:lumMod val="75000"/>
                  </a:schemeClr>
                </a:solidFill>
              </a:defRPr>
            </a:lvl1pPr>
          </a:lstStyle>
          <a:p>
            <a:pPr lvl="0"/>
            <a:r>
              <a:rPr lang="en-US" dirty="0" smtClean="0"/>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16002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276600"/>
            <a:ext cx="8229600" cy="28495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6">
                    <a:lumMod val="75000"/>
                  </a:schemeClr>
                </a:solidFill>
              </a:defRPr>
            </a:lvl1pPr>
          </a:lstStyle>
          <a:p>
            <a:pPr lvl="0"/>
            <a:r>
              <a:rPr lang="en-US" dirty="0"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6">
                    <a:lumMod val="75000"/>
                  </a:schemeClr>
                </a:solidFill>
              </a:defRPr>
            </a:lvl1pPr>
          </a:lstStyle>
          <a:p>
            <a:pPr lvl="0"/>
            <a:r>
              <a:rPr lang="en-US" dirty="0"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7AA609-E11C-4C33-A49A-BA59D0955339}" type="slidenum">
              <a:rPr lang="en-US" smtClean="0"/>
              <a:pPr/>
              <a:t>‹#›</a:t>
            </a:fld>
            <a:endParaRPr lang="en-US"/>
          </a:p>
        </p:txBody>
      </p:sp>
      <p:sp>
        <p:nvSpPr>
          <p:cNvPr id="6"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6">
                    <a:lumMod val="75000"/>
                  </a:schemeClr>
                </a:solidFill>
              </a:defRPr>
            </a:lvl1pPr>
          </a:lstStyle>
          <a:p>
            <a:pPr lvl="0"/>
            <a:r>
              <a:rPr lang="en-US" dirty="0"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7AA609-E11C-4C33-A49A-BA59D0955339}" type="slidenum">
              <a:rPr lang="en-US" smtClean="0"/>
              <a:pPr/>
              <a:t>‹#›</a:t>
            </a:fld>
            <a:endParaRPr lang="en-US"/>
          </a:p>
        </p:txBody>
      </p:sp>
      <p:sp>
        <p:nvSpPr>
          <p:cNvPr id="6"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3"/>
                </a:solidFill>
              </a:defRPr>
            </a:lvl1pPr>
          </a:lstStyle>
          <a:p>
            <a:pPr lvl="0"/>
            <a:r>
              <a:rPr lang="en-US" dirty="0" smtClean="0"/>
              <a:t>Click to edit Master text styles</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6">
                    <a:lumMod val="75000"/>
                  </a:schemeClr>
                </a:solidFill>
              </a:defRPr>
            </a:lvl1pPr>
          </a:lstStyle>
          <a:p>
            <a:pPr lvl="0"/>
            <a:r>
              <a:rPr lang="en-US" dirty="0" smtClean="0"/>
              <a:t>Click to edit Master text styles</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7" name="Freeform 21"/>
          <p:cNvSpPr>
            <a:spLocks/>
          </p:cNvSpPr>
          <p:nvPr userDrawn="1"/>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8" name="Freeform 22"/>
          <p:cNvSpPr>
            <a:spLocks/>
          </p:cNvSpPr>
          <p:nvPr userDrawn="1"/>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9"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dirty="0"/>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6">
                    <a:lumMod val="75000"/>
                  </a:schemeClr>
                </a:solidFill>
              </a:defRPr>
            </a:lvl1pPr>
          </a:lstStyle>
          <a:p>
            <a:pPr lvl="0"/>
            <a:r>
              <a:rPr lang="en-US" dirty="0" smtClean="0"/>
              <a:t>Click to edit Master text styles</a:t>
            </a:r>
          </a:p>
        </p:txBody>
      </p:sp>
      <p:sp>
        <p:nvSpPr>
          <p:cNvPr id="11" name="Title 10"/>
          <p:cNvSpPr>
            <a:spLocks noGrp="1"/>
          </p:cNvSpPr>
          <p:nvPr>
            <p:ph type="title"/>
          </p:nvPr>
        </p:nvSpPr>
        <p:spPr>
          <a:xfrm>
            <a:off x="1524000" y="0"/>
            <a:ext cx="7467600" cy="914400"/>
          </a:xfrm>
        </p:spPr>
        <p:txBody>
          <a:bodyPr/>
          <a:lstStyle/>
          <a:p>
            <a:r>
              <a:rPr lang="en-US" smtClean="0"/>
              <a:t>Click to edit Master title style</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42" name="Picture 2" descr="H:\Graphics\Clipart\artist14.jpg"/>
          <p:cNvPicPr>
            <a:picLocks noChangeAspect="1" noChangeArrowheads="1"/>
          </p:cNvPicPr>
          <p:nvPr userDrawn="1"/>
        </p:nvPicPr>
        <p:blipFill>
          <a:blip r:embed="rId2" cstate="print"/>
          <a:srcRect/>
          <a:stretch>
            <a:fillRect/>
          </a:stretch>
        </p:blipFill>
        <p:spPr bwMode="auto">
          <a:xfrm>
            <a:off x="0" y="2565400"/>
            <a:ext cx="9144000" cy="4292600"/>
          </a:xfrm>
          <a:prstGeom prst="rect">
            <a:avLst/>
          </a:prstGeom>
          <a:noFill/>
        </p:spPr>
      </p:pic>
      <p:sp>
        <p:nvSpPr>
          <p:cNvPr id="7" name="Rectangle 31"/>
          <p:cNvSpPr>
            <a:spLocks noChangeArrowheads="1"/>
          </p:cNvSpPr>
          <p:nvPr userDrawn="1"/>
        </p:nvSpPr>
        <p:spPr bwMode="white">
          <a:xfrm>
            <a:off x="0" y="0"/>
            <a:ext cx="9144000" cy="3124200"/>
          </a:xfrm>
          <a:prstGeom prst="rect">
            <a:avLst/>
          </a:prstGeom>
          <a:solidFill>
            <a:schemeClr val="bg1"/>
          </a:solidFill>
          <a:ln w="9525">
            <a:noFill/>
            <a:miter lim="800000"/>
            <a:headEnd/>
            <a:tailEnd/>
          </a:ln>
          <a:effectLst/>
        </p:spPr>
        <p:txBody>
          <a:bodyPr wrap="none" anchor="ctr"/>
          <a:lstStyle/>
          <a:p>
            <a:endParaRPr lang="en-US"/>
          </a:p>
        </p:txBody>
      </p:sp>
      <p:sp>
        <p:nvSpPr>
          <p:cNvPr id="8" name="Freeform 32"/>
          <p:cNvSpPr>
            <a:spLocks/>
          </p:cNvSpPr>
          <p:nvPr userDrawn="1"/>
        </p:nvSpPr>
        <p:spPr bwMode="gray">
          <a:xfrm>
            <a:off x="2130425" y="1600200"/>
            <a:ext cx="7015163" cy="1519238"/>
          </a:xfrm>
          <a:custGeom>
            <a:avLst/>
            <a:gdLst/>
            <a:ahLst/>
            <a:cxnLst>
              <a:cxn ang="0">
                <a:pos x="0" y="573"/>
              </a:cxn>
              <a:cxn ang="0">
                <a:pos x="4134" y="573"/>
              </a:cxn>
              <a:cxn ang="0">
                <a:pos x="4134" y="1"/>
              </a:cxn>
              <a:cxn ang="0">
                <a:pos x="322" y="0"/>
              </a:cxn>
              <a:cxn ang="0">
                <a:pos x="0" y="573"/>
              </a:cxn>
            </a:cxnLst>
            <a:rect l="0" t="0" r="r" b="b"/>
            <a:pathLst>
              <a:path w="4134" h="573">
                <a:moveTo>
                  <a:pt x="0" y="573"/>
                </a:moveTo>
                <a:lnTo>
                  <a:pt x="4134" y="573"/>
                </a:lnTo>
                <a:lnTo>
                  <a:pt x="4134" y="1"/>
                </a:lnTo>
                <a:lnTo>
                  <a:pt x="322" y="0"/>
                </a:lnTo>
                <a:lnTo>
                  <a:pt x="0" y="573"/>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0800000" algn="r" rotWithShape="0">
              <a:prstClr val="black">
                <a:alpha val="40000"/>
              </a:prstClr>
            </a:outerShdw>
          </a:effectLst>
        </p:spPr>
        <p:txBody>
          <a:bodyPr/>
          <a:lstStyle/>
          <a:p>
            <a:endParaRPr lang="en-US"/>
          </a:p>
        </p:txBody>
      </p:sp>
      <p:sp>
        <p:nvSpPr>
          <p:cNvPr id="2" name="Title 1"/>
          <p:cNvSpPr>
            <a:spLocks noGrp="1"/>
          </p:cNvSpPr>
          <p:nvPr>
            <p:ph type="ctrTitle"/>
          </p:nvPr>
        </p:nvSpPr>
        <p:spPr>
          <a:xfrm>
            <a:off x="228600" y="53975"/>
            <a:ext cx="8991600" cy="1470025"/>
          </a:xfrm>
          <a:ln w="76200">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4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0" y="1752600"/>
            <a:ext cx="6096000" cy="1143000"/>
          </a:xfrm>
          <a:noFill/>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reeform 33"/>
          <p:cNvSpPr>
            <a:spLocks/>
          </p:cNvSpPr>
          <p:nvPr userDrawn="1"/>
        </p:nvSpPr>
        <p:spPr bwMode="invGray">
          <a:xfrm>
            <a:off x="1" y="3124200"/>
            <a:ext cx="2120152" cy="760943"/>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pull dir="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7" name="Picture 2" descr="H:\Graphics\Clipart\artist14.jpg"/>
          <p:cNvPicPr>
            <a:picLocks noChangeAspect="1" noChangeArrowheads="1"/>
          </p:cNvPicPr>
          <p:nvPr userDrawn="1"/>
        </p:nvPicPr>
        <p:blipFill>
          <a:blip r:embed="rId2" cstate="print"/>
          <a:srcRect t="28994" b="39053"/>
          <a:stretch>
            <a:fillRect/>
          </a:stretch>
        </p:blipFill>
        <p:spPr bwMode="auto">
          <a:xfrm>
            <a:off x="0" y="0"/>
            <a:ext cx="9144000" cy="1371600"/>
          </a:xfrm>
          <a:prstGeom prst="rect">
            <a:avLst/>
          </a:prstGeom>
          <a:noFill/>
        </p:spPr>
      </p:pic>
      <p:sp>
        <p:nvSpPr>
          <p:cNvPr id="8" name="Freeform 21"/>
          <p:cNvSpPr>
            <a:spLocks/>
          </p:cNvSpPr>
          <p:nvPr userDrawn="1"/>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9" name="Freeform 22"/>
          <p:cNvSpPr>
            <a:spLocks/>
          </p:cNvSpPr>
          <p:nvPr userDrawn="1"/>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11" name="Picture 9" descr="X:\Administration\Public\LeadershipConference\2010\Temp place for all graphics\Easel.png"/>
          <p:cNvPicPr>
            <a:picLocks noChangeAspect="1" noChangeArrowheads="1"/>
          </p:cNvPicPr>
          <p:nvPr userDrawn="1"/>
        </p:nvPicPr>
        <p:blipFill>
          <a:blip r:embed="rId3"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21336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810000"/>
            <a:ext cx="8229600" cy="2316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7AA609-E11C-4C33-A49A-BA59D0955339}" type="slidenum">
              <a:rPr lang="en-US" smtClean="0"/>
              <a:pPr/>
              <a:t>‹#›</a:t>
            </a:fld>
            <a:endParaRPr lang="en-US"/>
          </a:p>
        </p:txBody>
      </p:sp>
      <p:sp>
        <p:nvSpPr>
          <p:cNvPr id="6"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3"/>
                </a:solidFill>
              </a:defRPr>
            </a:lvl1pPr>
          </a:lstStyle>
          <a:p>
            <a:pPr lvl="0"/>
            <a:r>
              <a:rPr lang="en-US" dirty="0" smtClean="0"/>
              <a:t>Click to edit Master text styles</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7" name="Freeform 21"/>
          <p:cNvSpPr>
            <a:spLocks/>
          </p:cNvSpPr>
          <p:nvPr userDrawn="1"/>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8" name="Freeform 22"/>
          <p:cNvSpPr>
            <a:spLocks/>
          </p:cNvSpPr>
          <p:nvPr userDrawn="1"/>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9"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dirty="0"/>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1">
                    <a:lumMod val="75000"/>
                  </a:schemeClr>
                </a:solidFill>
              </a:defRPr>
            </a:lvl1pPr>
          </a:lstStyle>
          <a:p>
            <a:pPr lvl="0"/>
            <a:r>
              <a:rPr lang="en-US" dirty="0" smtClean="0"/>
              <a:t>Click to edit Master text styles</a:t>
            </a:r>
          </a:p>
        </p:txBody>
      </p:sp>
      <p:sp>
        <p:nvSpPr>
          <p:cNvPr id="11" name="Title 10"/>
          <p:cNvSpPr>
            <a:spLocks noGrp="1"/>
          </p:cNvSpPr>
          <p:nvPr>
            <p:ph type="title"/>
          </p:nvPr>
        </p:nvSpPr>
        <p:spPr>
          <a:xfrm>
            <a:off x="1524000" y="0"/>
            <a:ext cx="7467600" cy="914400"/>
          </a:xfrm>
        </p:spPr>
        <p:txBody>
          <a:bodyPr/>
          <a:lstStyle/>
          <a:p>
            <a:r>
              <a:rPr lang="en-US" smtClean="0"/>
              <a:t>Click to edit Master title style</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266" name="Picture 2" descr="H:\Graphics\Clipart\artist15.jpg"/>
          <p:cNvPicPr>
            <a:picLocks noChangeAspect="1" noChangeArrowheads="1"/>
          </p:cNvPicPr>
          <p:nvPr userDrawn="1"/>
        </p:nvPicPr>
        <p:blipFill>
          <a:blip r:embed="rId2" cstate="print"/>
          <a:srcRect/>
          <a:stretch>
            <a:fillRect/>
          </a:stretch>
        </p:blipFill>
        <p:spPr bwMode="auto">
          <a:xfrm>
            <a:off x="0" y="1495387"/>
            <a:ext cx="9144000" cy="5395442"/>
          </a:xfrm>
          <a:prstGeom prst="rect">
            <a:avLst/>
          </a:prstGeom>
          <a:noFill/>
        </p:spPr>
      </p:pic>
      <p:sp>
        <p:nvSpPr>
          <p:cNvPr id="7" name="Rectangle 31"/>
          <p:cNvSpPr>
            <a:spLocks noChangeArrowheads="1"/>
          </p:cNvSpPr>
          <p:nvPr userDrawn="1"/>
        </p:nvSpPr>
        <p:spPr bwMode="white">
          <a:xfrm>
            <a:off x="0" y="0"/>
            <a:ext cx="9144000" cy="3124200"/>
          </a:xfrm>
          <a:prstGeom prst="rect">
            <a:avLst/>
          </a:prstGeom>
          <a:solidFill>
            <a:schemeClr val="bg1"/>
          </a:solidFill>
          <a:ln w="9525">
            <a:noFill/>
            <a:miter lim="800000"/>
            <a:headEnd/>
            <a:tailEnd/>
          </a:ln>
          <a:effectLst/>
        </p:spPr>
        <p:txBody>
          <a:bodyPr wrap="none" anchor="ctr"/>
          <a:lstStyle/>
          <a:p>
            <a:endParaRPr lang="en-US"/>
          </a:p>
        </p:txBody>
      </p:sp>
      <p:sp>
        <p:nvSpPr>
          <p:cNvPr id="8" name="Freeform 32"/>
          <p:cNvSpPr>
            <a:spLocks/>
          </p:cNvSpPr>
          <p:nvPr userDrawn="1"/>
        </p:nvSpPr>
        <p:spPr bwMode="gray">
          <a:xfrm>
            <a:off x="2130425" y="1600200"/>
            <a:ext cx="7015163" cy="1519238"/>
          </a:xfrm>
          <a:custGeom>
            <a:avLst/>
            <a:gdLst/>
            <a:ahLst/>
            <a:cxnLst>
              <a:cxn ang="0">
                <a:pos x="0" y="573"/>
              </a:cxn>
              <a:cxn ang="0">
                <a:pos x="4134" y="573"/>
              </a:cxn>
              <a:cxn ang="0">
                <a:pos x="4134" y="1"/>
              </a:cxn>
              <a:cxn ang="0">
                <a:pos x="322" y="0"/>
              </a:cxn>
              <a:cxn ang="0">
                <a:pos x="0" y="573"/>
              </a:cxn>
            </a:cxnLst>
            <a:rect l="0" t="0" r="r" b="b"/>
            <a:pathLst>
              <a:path w="4134" h="573">
                <a:moveTo>
                  <a:pt x="0" y="573"/>
                </a:moveTo>
                <a:lnTo>
                  <a:pt x="4134" y="573"/>
                </a:lnTo>
                <a:lnTo>
                  <a:pt x="4134" y="1"/>
                </a:lnTo>
                <a:lnTo>
                  <a:pt x="322" y="0"/>
                </a:lnTo>
                <a:lnTo>
                  <a:pt x="0" y="573"/>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0800000" algn="r" rotWithShape="0">
              <a:prstClr val="black">
                <a:alpha val="40000"/>
              </a:prstClr>
            </a:outerShdw>
          </a:effectLst>
        </p:spPr>
        <p:txBody>
          <a:bodyPr/>
          <a:lstStyle/>
          <a:p>
            <a:endParaRPr lang="en-US"/>
          </a:p>
        </p:txBody>
      </p:sp>
      <p:sp>
        <p:nvSpPr>
          <p:cNvPr id="2" name="Title 1"/>
          <p:cNvSpPr>
            <a:spLocks noGrp="1"/>
          </p:cNvSpPr>
          <p:nvPr>
            <p:ph type="ctrTitle"/>
          </p:nvPr>
        </p:nvSpPr>
        <p:spPr>
          <a:xfrm>
            <a:off x="228600" y="53975"/>
            <a:ext cx="8991600" cy="1470025"/>
          </a:xfrm>
          <a:ln w="76200">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4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0" y="1752600"/>
            <a:ext cx="6096000" cy="1143000"/>
          </a:xfrm>
          <a:noFill/>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reeform 33"/>
          <p:cNvSpPr>
            <a:spLocks/>
          </p:cNvSpPr>
          <p:nvPr userDrawn="1"/>
        </p:nvSpPr>
        <p:spPr bwMode="invGray">
          <a:xfrm>
            <a:off x="1" y="3124200"/>
            <a:ext cx="2120152" cy="760943"/>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pull dir="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7" name="Picture 2" descr="H:\Graphics\Clipart\artist15.jpg"/>
          <p:cNvPicPr>
            <a:picLocks noChangeAspect="1" noChangeArrowheads="1"/>
          </p:cNvPicPr>
          <p:nvPr userDrawn="1"/>
        </p:nvPicPr>
        <p:blipFill>
          <a:blip r:embed="rId2" cstate="print"/>
          <a:srcRect t="60455" b="14123"/>
          <a:stretch>
            <a:fillRect/>
          </a:stretch>
        </p:blipFill>
        <p:spPr bwMode="auto">
          <a:xfrm>
            <a:off x="0" y="0"/>
            <a:ext cx="9144000" cy="1371600"/>
          </a:xfrm>
          <a:prstGeom prst="rect">
            <a:avLst/>
          </a:prstGeom>
          <a:noFill/>
        </p:spPr>
      </p:pic>
      <p:sp>
        <p:nvSpPr>
          <p:cNvPr id="8" name="Freeform 21"/>
          <p:cNvSpPr>
            <a:spLocks/>
          </p:cNvSpPr>
          <p:nvPr userDrawn="1"/>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9" name="Freeform 22"/>
          <p:cNvSpPr>
            <a:spLocks/>
          </p:cNvSpPr>
          <p:nvPr userDrawn="1"/>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11" name="Picture 9" descr="X:\Administration\Public\LeadershipConference\2010\Temp place for all graphics\Easel.png"/>
          <p:cNvPicPr>
            <a:picLocks noChangeAspect="1" noChangeArrowheads="1"/>
          </p:cNvPicPr>
          <p:nvPr userDrawn="1"/>
        </p:nvPicPr>
        <p:blipFill>
          <a:blip r:embed="rId3"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229600" cy="1752599"/>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 y="3505200"/>
            <a:ext cx="8229600" cy="2620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7AA609-E11C-4C33-A49A-BA59D0955339}" type="slidenum">
              <a:rPr lang="en-US" smtClean="0"/>
              <a:pPr/>
              <a:t>‹#›</a:t>
            </a:fld>
            <a:endParaRPr lang="en-US"/>
          </a:p>
        </p:txBody>
      </p:sp>
      <p:sp>
        <p:nvSpPr>
          <p:cNvPr id="8"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noFill/>
        </p:spPr>
        <p:txBody>
          <a:bodyPr anchor="b">
            <a:normAutofit/>
          </a:bodyPr>
          <a:lstStyle>
            <a:lvl1pPr marL="0" indent="0">
              <a:buNone/>
              <a:defRPr sz="1800" b="1"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7AA609-E11C-4C33-A49A-BA59D0955339}" type="slidenum">
              <a:rPr lang="en-US" smtClean="0"/>
              <a:pPr/>
              <a:t>‹#›</a:t>
            </a:fld>
            <a:endParaRPr lang="en-US"/>
          </a:p>
        </p:txBody>
      </p:sp>
      <p:sp>
        <p:nvSpPr>
          <p:cNvPr id="10"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7AA609-E11C-4C33-A49A-BA59D0955339}" type="slidenum">
              <a:rPr lang="en-US" smtClean="0"/>
              <a:pPr/>
              <a:t>‹#›</a:t>
            </a:fld>
            <a:endParaRPr lang="en-US"/>
          </a:p>
        </p:txBody>
      </p:sp>
      <p:sp>
        <p:nvSpPr>
          <p:cNvPr id="6"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7" name="Freeform 21"/>
          <p:cNvSpPr>
            <a:spLocks/>
          </p:cNvSpPr>
          <p:nvPr userDrawn="1"/>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8" name="Freeform 22"/>
          <p:cNvSpPr>
            <a:spLocks/>
          </p:cNvSpPr>
          <p:nvPr userDrawn="1"/>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9"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dirty="0"/>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4"/>
                </a:solidFill>
              </a:defRPr>
            </a:lvl1pPr>
          </a:lstStyle>
          <a:p>
            <a:pPr lvl="0"/>
            <a:r>
              <a:rPr lang="en-US" dirty="0" smtClean="0"/>
              <a:t>Click to edit Master text styles</a:t>
            </a:r>
          </a:p>
        </p:txBody>
      </p:sp>
      <p:sp>
        <p:nvSpPr>
          <p:cNvPr id="11" name="Title 10"/>
          <p:cNvSpPr>
            <a:spLocks noGrp="1"/>
          </p:cNvSpPr>
          <p:nvPr>
            <p:ph type="title"/>
          </p:nvPr>
        </p:nvSpPr>
        <p:spPr>
          <a:xfrm>
            <a:off x="1524000" y="0"/>
            <a:ext cx="7467600" cy="914400"/>
          </a:xfrm>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7" name="Freeform 21"/>
          <p:cNvSpPr>
            <a:spLocks/>
          </p:cNvSpPr>
          <p:nvPr userDrawn="1"/>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8" name="Freeform 22"/>
          <p:cNvSpPr>
            <a:spLocks/>
          </p:cNvSpPr>
          <p:nvPr userDrawn="1"/>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9"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1A7AA609-E11C-4C33-A49A-BA59D0955339}" type="slidenum">
              <a:rPr lang="en-US" smtClean="0"/>
              <a:pPr/>
              <a:t>‹#›</a:t>
            </a:fld>
            <a:endParaRPr lang="en-US" dirty="0"/>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accent3"/>
                </a:solidFill>
              </a:defRPr>
            </a:lvl1pPr>
          </a:lstStyle>
          <a:p>
            <a:pPr lvl="0"/>
            <a:r>
              <a:rPr lang="en-US" dirty="0" smtClean="0"/>
              <a:t>Click to edit Master text styles</a:t>
            </a:r>
          </a:p>
        </p:txBody>
      </p:sp>
      <p:sp>
        <p:nvSpPr>
          <p:cNvPr id="11" name="Title 10"/>
          <p:cNvSpPr>
            <a:spLocks noGrp="1"/>
          </p:cNvSpPr>
          <p:nvPr>
            <p:ph type="title"/>
          </p:nvPr>
        </p:nvSpPr>
        <p:spPr>
          <a:xfrm>
            <a:off x="1524000" y="0"/>
            <a:ext cx="7467600" cy="914400"/>
          </a:xfrm>
        </p:spPr>
        <p:txBody>
          <a:bodyPr/>
          <a:lstStyle/>
          <a:p>
            <a:r>
              <a:rPr lang="en-US" smtClean="0"/>
              <a:t>Click to edit Master title style</a:t>
            </a: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066800" y="2133600"/>
            <a:ext cx="79248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4"/>
          <p:cNvGrpSpPr/>
          <p:nvPr userDrawn="1"/>
        </p:nvGrpSpPr>
        <p:grpSpPr>
          <a:xfrm>
            <a:off x="6172200" y="990600"/>
            <a:ext cx="2438400" cy="1524000"/>
            <a:chOff x="7239000" y="5486400"/>
            <a:chExt cx="1905000" cy="1143000"/>
          </a:xfrm>
        </p:grpSpPr>
        <p:pic>
          <p:nvPicPr>
            <p:cNvPr id="5" name="Picture 5" descr="X:\Administration\Public\LeadershipConference\2010\Temp place for all graphics\PurpleSplotch-StraightOn-Wet.gif"/>
            <p:cNvPicPr>
              <a:picLocks noChangeAspect="1" noChangeArrowheads="1"/>
            </p:cNvPicPr>
            <p:nvPr/>
          </p:nvPicPr>
          <p:blipFill>
            <a:blip r:embed="rId2" cstate="print"/>
            <a:srcRect/>
            <a:stretch>
              <a:fillRect/>
            </a:stretch>
          </p:blipFill>
          <p:spPr bwMode="auto">
            <a:xfrm>
              <a:off x="7239000" y="5486400"/>
              <a:ext cx="1229968" cy="1143000"/>
            </a:xfrm>
            <a:prstGeom prst="rect">
              <a:avLst/>
            </a:prstGeom>
            <a:noFill/>
          </p:spPr>
        </p:pic>
        <p:pic>
          <p:nvPicPr>
            <p:cNvPr id="6" name="Picture 6" descr="X:\Administration\Public\LeadershipConference\2010\Temp place for all graphics\RedSplotch-StraightOn-Wet.gif"/>
            <p:cNvPicPr>
              <a:picLocks noChangeAspect="1" noChangeArrowheads="1"/>
            </p:cNvPicPr>
            <p:nvPr/>
          </p:nvPicPr>
          <p:blipFill>
            <a:blip r:embed="rId3" cstate="print"/>
            <a:srcRect l="6316" t="14861" r="36842" b="17028"/>
            <a:stretch>
              <a:fillRect/>
            </a:stretch>
          </p:blipFill>
          <p:spPr bwMode="auto">
            <a:xfrm>
              <a:off x="8074152" y="5486400"/>
              <a:ext cx="1069848" cy="990600"/>
            </a:xfrm>
            <a:prstGeom prst="rect">
              <a:avLst/>
            </a:prstGeom>
            <a:noFill/>
          </p:spPr>
        </p:pic>
        <p:pic>
          <p:nvPicPr>
            <p:cNvPr id="7" name="Picture 4" descr="X:\Administration\Public\LeadershipConference\2010\Temp place for all graphics\YellowSplotch-StraightOn-Wet.gif"/>
            <p:cNvPicPr>
              <a:picLocks noChangeAspect="1" noChangeArrowheads="1"/>
            </p:cNvPicPr>
            <p:nvPr/>
          </p:nvPicPr>
          <p:blipFill>
            <a:blip r:embed="rId4" cstate="print"/>
            <a:srcRect/>
            <a:stretch>
              <a:fillRect/>
            </a:stretch>
          </p:blipFill>
          <p:spPr bwMode="auto">
            <a:xfrm>
              <a:off x="8001000" y="5943600"/>
              <a:ext cx="737980" cy="685800"/>
            </a:xfrm>
            <a:prstGeom prst="rect">
              <a:avLst/>
            </a:prstGeom>
            <a:noFill/>
          </p:spPr>
        </p:pic>
      </p:grpSp>
      <p:pic>
        <p:nvPicPr>
          <p:cNvPr id="8" name="Picture 3" descr="X:\Administration\Public\LeadershipConference\2010\Temp place for all graphics\graphics for PPT design\YellowSplotch-StraightOn-Wet.gif"/>
          <p:cNvPicPr>
            <a:picLocks noChangeAspect="1" noChangeArrowheads="1"/>
          </p:cNvPicPr>
          <p:nvPr userDrawn="1"/>
        </p:nvPicPr>
        <p:blipFill>
          <a:blip r:embed="rId4" cstate="print"/>
          <a:srcRect/>
          <a:stretch>
            <a:fillRect/>
          </a:stretch>
        </p:blipFill>
        <p:spPr bwMode="auto">
          <a:xfrm>
            <a:off x="228600" y="0"/>
            <a:ext cx="2667000" cy="2478424"/>
          </a:xfrm>
          <a:prstGeom prst="rect">
            <a:avLst/>
          </a:prstGeom>
          <a:noFill/>
        </p:spPr>
      </p:pic>
      <p:pic>
        <p:nvPicPr>
          <p:cNvPr id="9" name="Picture 4" descr="X:\Administration\Public\LeadershipConference\2010\Temp place for all graphics\graphics for PPT design\GreenSplotch-StraightOn-Wet.gif"/>
          <p:cNvPicPr>
            <a:picLocks noChangeAspect="1" noChangeArrowheads="1"/>
          </p:cNvPicPr>
          <p:nvPr userDrawn="1"/>
        </p:nvPicPr>
        <p:blipFill>
          <a:blip r:embed="rId5" cstate="print"/>
          <a:srcRect/>
          <a:stretch>
            <a:fillRect/>
          </a:stretch>
        </p:blipFill>
        <p:spPr bwMode="auto">
          <a:xfrm>
            <a:off x="0" y="5029200"/>
            <a:ext cx="1967948" cy="1828800"/>
          </a:xfrm>
          <a:prstGeom prst="rect">
            <a:avLst/>
          </a:prstGeom>
          <a:noFill/>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7" name="Freeform 21"/>
          <p:cNvSpPr>
            <a:spLocks/>
          </p:cNvSpPr>
          <p:nvPr userDrawn="1"/>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8" name="Freeform 22"/>
          <p:cNvSpPr>
            <a:spLocks/>
          </p:cNvSpPr>
          <p:nvPr userDrawn="1"/>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5" name="Text Placeholder 9"/>
          <p:cNvSpPr>
            <a:spLocks noGrp="1"/>
          </p:cNvSpPr>
          <p:nvPr>
            <p:ph type="body" sz="quarter" idx="13"/>
          </p:nvPr>
        </p:nvSpPr>
        <p:spPr>
          <a:xfrm>
            <a:off x="4876800" y="5867400"/>
            <a:ext cx="3810000" cy="762000"/>
          </a:xfrm>
          <a:noFill/>
        </p:spPr>
        <p:txBody>
          <a:bodyPr anchor="b" anchorCtr="0">
            <a:normAutofit/>
          </a:bodyPr>
          <a:lstStyle>
            <a:lvl1pPr marL="0" indent="0" algn="r">
              <a:buNone/>
              <a:defRPr sz="1600" b="1">
                <a:solidFill>
                  <a:schemeClr val="tx1"/>
                </a:solidFill>
              </a:defRPr>
            </a:lvl1pPr>
          </a:lstStyle>
          <a:p>
            <a:pPr lvl="0"/>
            <a:r>
              <a:rPr lang="en-US" dirty="0" smtClean="0"/>
              <a:t>Click to edit Master text styles</a:t>
            </a:r>
          </a:p>
        </p:txBody>
      </p:sp>
      <p:sp>
        <p:nvSpPr>
          <p:cNvPr id="11" name="Title 10"/>
          <p:cNvSpPr>
            <a:spLocks noGrp="1"/>
          </p:cNvSpPr>
          <p:nvPr>
            <p:ph type="title"/>
          </p:nvPr>
        </p:nvSpPr>
        <p:spPr>
          <a:xfrm>
            <a:off x="1524000" y="0"/>
            <a:ext cx="7467600" cy="914400"/>
          </a:xfrm>
        </p:spPr>
        <p:txBody>
          <a:bodyPr/>
          <a:lstStyle/>
          <a:p>
            <a:r>
              <a:rPr lang="en-US" smtClean="0"/>
              <a:t>Click to edit Master title style</a:t>
            </a:r>
            <a:endParaRPr lang="en-US"/>
          </a:p>
        </p:txBody>
      </p:sp>
      <p:pic>
        <p:nvPicPr>
          <p:cNvPr id="10" name="Picture 9" descr="X:\Administration\Public\LeadershipConference\2010\Temp place for all graphics\Easel.png"/>
          <p:cNvPicPr>
            <a:picLocks noChangeAspect="1" noChangeArrowheads="1"/>
          </p:cNvPicPr>
          <p:nvPr userDrawn="1"/>
        </p:nvPicPr>
        <p:blipFill>
          <a:blip r:embed="rId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12"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1"/>
                </a:solidFill>
                <a:latin typeface="ArtificeSSK" pitchFamily="2" charset="0"/>
              </a:defRPr>
            </a:lvl1pPr>
          </a:lstStyle>
          <a:p>
            <a:fld id="{1A7AA609-E11C-4C33-A49A-BA59D095533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30" descr="j0341439"/>
          <p:cNvPicPr>
            <a:picLocks noChangeAspect="1" noChangeArrowheads="1"/>
          </p:cNvPicPr>
          <p:nvPr userDrawn="1"/>
        </p:nvPicPr>
        <p:blipFill>
          <a:blip r:embed="rId2" cstate="print"/>
          <a:stretch>
            <a:fillRect/>
          </a:stretch>
        </p:blipFill>
        <p:spPr bwMode="ltGray">
          <a:xfrm>
            <a:off x="0" y="1744663"/>
            <a:ext cx="9144000" cy="5127625"/>
          </a:xfrm>
          <a:prstGeom prst="rect">
            <a:avLst/>
          </a:prstGeom>
          <a:noFill/>
        </p:spPr>
      </p:pic>
      <p:sp>
        <p:nvSpPr>
          <p:cNvPr id="7" name="Rectangle 31"/>
          <p:cNvSpPr>
            <a:spLocks noChangeArrowheads="1"/>
          </p:cNvSpPr>
          <p:nvPr userDrawn="1"/>
        </p:nvSpPr>
        <p:spPr bwMode="white">
          <a:xfrm>
            <a:off x="0" y="0"/>
            <a:ext cx="9144000" cy="3124200"/>
          </a:xfrm>
          <a:prstGeom prst="rect">
            <a:avLst/>
          </a:prstGeom>
          <a:solidFill>
            <a:schemeClr val="bg1"/>
          </a:solidFill>
          <a:ln w="9525">
            <a:noFill/>
            <a:miter lim="800000"/>
            <a:headEnd/>
            <a:tailEnd/>
          </a:ln>
          <a:effectLst/>
        </p:spPr>
        <p:txBody>
          <a:bodyPr wrap="none" anchor="ctr"/>
          <a:lstStyle/>
          <a:p>
            <a:endParaRPr lang="en-US"/>
          </a:p>
        </p:txBody>
      </p:sp>
      <p:sp>
        <p:nvSpPr>
          <p:cNvPr id="8" name="Freeform 32"/>
          <p:cNvSpPr>
            <a:spLocks/>
          </p:cNvSpPr>
          <p:nvPr userDrawn="1"/>
        </p:nvSpPr>
        <p:spPr bwMode="gray">
          <a:xfrm>
            <a:off x="2130425" y="1600200"/>
            <a:ext cx="7015163" cy="1519238"/>
          </a:xfrm>
          <a:custGeom>
            <a:avLst/>
            <a:gdLst/>
            <a:ahLst/>
            <a:cxnLst>
              <a:cxn ang="0">
                <a:pos x="0" y="573"/>
              </a:cxn>
              <a:cxn ang="0">
                <a:pos x="4134" y="573"/>
              </a:cxn>
              <a:cxn ang="0">
                <a:pos x="4134" y="1"/>
              </a:cxn>
              <a:cxn ang="0">
                <a:pos x="322" y="0"/>
              </a:cxn>
              <a:cxn ang="0">
                <a:pos x="0" y="573"/>
              </a:cxn>
            </a:cxnLst>
            <a:rect l="0" t="0" r="r" b="b"/>
            <a:pathLst>
              <a:path w="4134" h="573">
                <a:moveTo>
                  <a:pt x="0" y="573"/>
                </a:moveTo>
                <a:lnTo>
                  <a:pt x="4134" y="573"/>
                </a:lnTo>
                <a:lnTo>
                  <a:pt x="4134" y="1"/>
                </a:lnTo>
                <a:lnTo>
                  <a:pt x="322" y="0"/>
                </a:lnTo>
                <a:lnTo>
                  <a:pt x="0" y="573"/>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0800000" algn="r" rotWithShape="0">
              <a:prstClr val="black">
                <a:alpha val="40000"/>
              </a:prstClr>
            </a:outerShdw>
          </a:effectLst>
        </p:spPr>
        <p:txBody>
          <a:bodyPr/>
          <a:lstStyle/>
          <a:p>
            <a:endParaRPr lang="en-US"/>
          </a:p>
        </p:txBody>
      </p:sp>
      <p:sp>
        <p:nvSpPr>
          <p:cNvPr id="2" name="Title 1"/>
          <p:cNvSpPr>
            <a:spLocks noGrp="1"/>
          </p:cNvSpPr>
          <p:nvPr>
            <p:ph type="ctrTitle"/>
          </p:nvPr>
        </p:nvSpPr>
        <p:spPr>
          <a:xfrm>
            <a:off x="228600" y="53975"/>
            <a:ext cx="8991600" cy="1470025"/>
          </a:xfrm>
          <a:ln w="76200">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4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0" y="1752600"/>
            <a:ext cx="6096000" cy="1143000"/>
          </a:xfrm>
          <a:noFill/>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reeform 33"/>
          <p:cNvSpPr>
            <a:spLocks/>
          </p:cNvSpPr>
          <p:nvPr userDrawn="1"/>
        </p:nvSpPr>
        <p:spPr bwMode="invGray">
          <a:xfrm>
            <a:off x="1" y="3124200"/>
            <a:ext cx="2120152" cy="760943"/>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gif"/><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theme" Target="../theme/theme11.xml"/><Relationship Id="rId1"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gif"/><Relationship Id="rId5" Type="http://schemas.openxmlformats.org/officeDocument/2006/relationships/slideLayout" Target="../slideLayouts/slideLayout13.xml"/><Relationship Id="rId10" Type="http://schemas.openxmlformats.org/officeDocument/2006/relationships/image" Target="../media/image3.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2.gi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4.jpeg"/><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gi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6.jpe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gif"/><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7.jpeg"/><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2.gif"/><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8.jpeg"/><Relationship Id="rId5" Type="http://schemas.openxmlformats.org/officeDocument/2006/relationships/slideLayout" Target="../slideLayouts/slideLayout48.xml"/><Relationship Id="rId10" Type="http://schemas.openxmlformats.org/officeDocument/2006/relationships/theme" Target="../theme/theme6.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2.gif"/><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9.jpeg"/><Relationship Id="rId5" Type="http://schemas.openxmlformats.org/officeDocument/2006/relationships/slideLayout" Target="../slideLayouts/slideLayout57.xml"/><Relationship Id="rId10" Type="http://schemas.openxmlformats.org/officeDocument/2006/relationships/theme" Target="../theme/theme7.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2.gif"/><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10.jpeg"/><Relationship Id="rId5" Type="http://schemas.openxmlformats.org/officeDocument/2006/relationships/slideLayout" Target="../slideLayouts/slideLayout66.xml"/><Relationship Id="rId10" Type="http://schemas.openxmlformats.org/officeDocument/2006/relationships/theme" Target="../theme/theme8.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2.gif"/><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1.jpeg"/><Relationship Id="rId5" Type="http://schemas.openxmlformats.org/officeDocument/2006/relationships/slideLayout" Target="../slideLayouts/slideLayout75.xml"/><Relationship Id="rId10" Type="http://schemas.openxmlformats.org/officeDocument/2006/relationships/theme" Target="../theme/theme9.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5" name="Picture 3" descr="H:\Graphics\Clipart\artist1.jpg"/>
          <p:cNvPicPr>
            <a:picLocks noChangeAspect="1" noChangeArrowheads="1"/>
          </p:cNvPicPr>
          <p:nvPr/>
        </p:nvPicPr>
        <p:blipFill>
          <a:blip r:embed="rId10" cstate="print">
            <a:lum bright="70000" contrast="-70000"/>
          </a:blip>
          <a:srcRect/>
          <a:stretch>
            <a:fillRect/>
          </a:stretch>
        </p:blipFill>
        <p:spPr bwMode="auto">
          <a:xfrm>
            <a:off x="0" y="0"/>
            <a:ext cx="9144000" cy="6858000"/>
          </a:xfrm>
          <a:prstGeom prst="rect">
            <a:avLst/>
          </a:prstGeom>
          <a:noFill/>
        </p:spPr>
      </p:pic>
      <p:pic>
        <p:nvPicPr>
          <p:cNvPr id="3074" name="Picture 2" descr="H:\Graphics\Clipart\artist1.jpg"/>
          <p:cNvPicPr>
            <a:picLocks noChangeAspect="1" noChangeArrowheads="1"/>
          </p:cNvPicPr>
          <p:nvPr/>
        </p:nvPicPr>
        <p:blipFill>
          <a:blip r:embed="rId10" cstate="print"/>
          <a:srcRect t="32122" b="51576"/>
          <a:stretch>
            <a:fillRect/>
          </a:stretch>
        </p:blipFill>
        <p:spPr bwMode="auto">
          <a:xfrm>
            <a:off x="0" y="0"/>
            <a:ext cx="9144000" cy="1371600"/>
          </a:xfrm>
          <a:prstGeom prst="rect">
            <a:avLst/>
          </a:prstGeom>
          <a:noFill/>
        </p:spPr>
      </p:pic>
      <p:sp>
        <p:nvSpPr>
          <p:cNvPr id="14" name="Freeform 21"/>
          <p:cNvSpPr>
            <a:spLocks/>
          </p:cNvSpPr>
          <p:nvPr/>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5" name="Freeform 22"/>
          <p:cNvSpPr>
            <a:spLocks/>
          </p:cNvSpPr>
          <p:nvPr/>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2057" name="Picture 9" descr="X:\Administration\Public\LeadershipConference\2010\Temp place for all graphics\Easel.png"/>
          <p:cNvPicPr>
            <a:picLocks noChangeAspect="1" noChangeArrowheads="1"/>
          </p:cNvPicPr>
          <p:nvPr/>
        </p:nvPicPr>
        <p:blipFill>
          <a:blip r:embed="rId11"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Placeholder 1"/>
          <p:cNvSpPr>
            <a:spLocks noGrp="1"/>
          </p:cNvSpPr>
          <p:nvPr>
            <p:ph type="title"/>
          </p:nvPr>
        </p:nvSpPr>
        <p:spPr>
          <a:xfrm>
            <a:off x="1524000" y="457200"/>
            <a:ext cx="7467600" cy="9144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1"/>
                </a:solidFill>
                <a:latin typeface="ArtificeSSK" pitchFamily="2" charset="0"/>
              </a:defRPr>
            </a:lvl1pPr>
          </a:lstStyle>
          <a:p>
            <a:fld id="{1A7AA609-E11C-4C33-A49A-BA59D09553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758" r:id="rId3"/>
    <p:sldLayoutId id="2147483652" r:id="rId4"/>
    <p:sldLayoutId id="2147483653" r:id="rId5"/>
    <p:sldLayoutId id="2147483654" r:id="rId6"/>
    <p:sldLayoutId id="2147483655" r:id="rId7"/>
    <p:sldLayoutId id="2147483694" r:id="rId8"/>
  </p:sldLayoutIdLst>
  <p:hf hdr="0" ftr="0" dt="0"/>
  <p:txStyles>
    <p:titleStyle>
      <a:lvl1pPr algn="l" defTabSz="914400" rtl="0" eaLnBrk="1" latinLnBrk="0" hangingPunct="1">
        <a:spcBef>
          <a:spcPct val="0"/>
        </a:spcBef>
        <a:buNone/>
        <a:defRPr sz="3200" b="1" kern="1200" cap="none" spc="150">
          <a:ln w="11430"/>
          <a:solidFill>
            <a:srgbClr val="F8F8F8"/>
          </a:solidFill>
          <a:effectLst>
            <a:outerShdw blurRad="25400" algn="tl" rotWithShape="0">
              <a:srgbClr val="000000">
                <a:alpha val="43000"/>
              </a:srgbClr>
            </a:outerShdw>
          </a:effectLst>
          <a:latin typeface="ArtificeSSK" pitchFamily="2" charset="0"/>
          <a:ea typeface="+mj-ea"/>
          <a:cs typeface="+mj-cs"/>
        </a:defRPr>
      </a:lvl1pPr>
    </p:titleStyle>
    <p:bodyStyle>
      <a:lvl1pPr marL="342900" indent="-342900" algn="l" defTabSz="914400" rtl="0" eaLnBrk="1" latinLnBrk="0" hangingPunct="1">
        <a:spcBef>
          <a:spcPct val="20000"/>
        </a:spcBef>
        <a:buClr>
          <a:schemeClr val="accent2"/>
        </a:buClr>
        <a:buSzPct val="100000"/>
        <a:buFont typeface="Monotype Sorts" pitchFamily="2" charset="2"/>
        <a:buChar char="n"/>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3"/>
        </a:buClr>
        <a:buFont typeface="Wingdings" pitchFamily="2" charset="2"/>
        <a:buChar char="§"/>
        <a:defRPr lang="en-US" sz="1800" kern="120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8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772"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14" name="Freeform 21"/>
          <p:cNvSpPr>
            <a:spLocks/>
          </p:cNvSpPr>
          <p:nvPr/>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5" name="Freeform 22"/>
          <p:cNvSpPr>
            <a:spLocks/>
          </p:cNvSpPr>
          <p:nvPr/>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2" name="Title Placeholder 1"/>
          <p:cNvSpPr>
            <a:spLocks noGrp="1"/>
          </p:cNvSpPr>
          <p:nvPr>
            <p:ph type="title"/>
          </p:nvPr>
        </p:nvSpPr>
        <p:spPr>
          <a:xfrm>
            <a:off x="1524000" y="457200"/>
            <a:ext cx="7467600" cy="9144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X:\Administration\Public\LeadershipConference\2010\Temp place for all graphics\Easel.png"/>
          <p:cNvPicPr>
            <a:picLocks noChangeAspect="1" noChangeArrowheads="1"/>
          </p:cNvPicPr>
          <p:nvPr userDrawn="1"/>
        </p:nvPicPr>
        <p:blipFill>
          <a:blip r:embed="rId3"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11"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1"/>
                </a:solidFill>
                <a:latin typeface="ArtificeSSK" pitchFamily="2" charset="0"/>
              </a:defRPr>
            </a:lvl1pPr>
          </a:lstStyle>
          <a:p>
            <a:fld id="{1A7AA609-E11C-4C33-A49A-BA59D0955339}"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88" r:id="rId1"/>
  </p:sldLayoutIdLst>
  <p:hf hdr="0" ftr="0" dt="0"/>
  <p:txStyles>
    <p:titleStyle>
      <a:lvl1pPr algn="l" defTabSz="914400" rtl="0" eaLnBrk="1" latinLnBrk="0" hangingPunct="1">
        <a:spcBef>
          <a:spcPct val="0"/>
        </a:spcBef>
        <a:buNone/>
        <a:defRPr sz="3200" b="1" kern="1200" cap="none" spc="150">
          <a:ln w="11430"/>
          <a:solidFill>
            <a:srgbClr val="F8F8F8"/>
          </a:solidFill>
          <a:effectLst>
            <a:outerShdw blurRad="25400" algn="tl" rotWithShape="0">
              <a:srgbClr val="000000">
                <a:alpha val="43000"/>
              </a:srgbClr>
            </a:outerShdw>
          </a:effectLst>
          <a:latin typeface="ArtificeSSK" pitchFamily="2" charset="0"/>
          <a:ea typeface="+mj-ea"/>
          <a:cs typeface="+mj-cs"/>
        </a:defRPr>
      </a:lvl1pPr>
    </p:titleStyle>
    <p:bodyStyle>
      <a:lvl1pPr marL="342900" indent="-342900" algn="l" defTabSz="914400" rtl="0" eaLnBrk="1" latinLnBrk="0" hangingPunct="1">
        <a:spcBef>
          <a:spcPct val="20000"/>
        </a:spcBef>
        <a:buClr>
          <a:schemeClr val="accent2"/>
        </a:buClr>
        <a:buSzPct val="100000"/>
        <a:buFont typeface="Monotype Sorts" pitchFamily="2" charset="2"/>
        <a:buChar char="n"/>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3"/>
        </a:buClr>
        <a:buFont typeface="Wingdings" pitchFamily="2" charset="2"/>
        <a:buChar char="§"/>
        <a:defRPr lang="en-US" sz="1800" kern="120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8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30" descr="j0341439"/>
          <p:cNvPicPr>
            <a:picLocks noChangeAspect="1" noChangeArrowheads="1"/>
          </p:cNvPicPr>
          <p:nvPr/>
        </p:nvPicPr>
        <p:blipFill>
          <a:blip r:embed="rId10" cstate="print">
            <a:lum bright="70000" contrast="-70000"/>
          </a:blip>
          <a:srcRect t="12621"/>
          <a:stretch>
            <a:fillRect/>
          </a:stretch>
        </p:blipFill>
        <p:spPr bwMode="ltGray">
          <a:xfrm>
            <a:off x="0" y="0"/>
            <a:ext cx="9144000" cy="6858001"/>
          </a:xfrm>
          <a:prstGeom prst="rect">
            <a:avLst/>
          </a:prstGeom>
          <a:noFill/>
        </p:spPr>
      </p:pic>
      <p:pic>
        <p:nvPicPr>
          <p:cNvPr id="9" name="Picture 2" descr="H:\Graphics\Clipart\artist1.jpg"/>
          <p:cNvPicPr>
            <a:picLocks noChangeAspect="1" noChangeArrowheads="1"/>
          </p:cNvPicPr>
          <p:nvPr/>
        </p:nvPicPr>
        <p:blipFill>
          <a:blip r:embed="rId10" cstate="print"/>
          <a:srcRect t="57375" b="9311"/>
          <a:stretch>
            <a:fillRect/>
          </a:stretch>
        </p:blipFill>
        <p:spPr bwMode="auto">
          <a:xfrm>
            <a:off x="1" y="0"/>
            <a:ext cx="9143999" cy="1371600"/>
          </a:xfrm>
          <a:prstGeom prst="rect">
            <a:avLst/>
          </a:prstGeom>
          <a:noFill/>
        </p:spPr>
      </p:pic>
      <p:sp>
        <p:nvSpPr>
          <p:cNvPr id="14" name="Freeform 21"/>
          <p:cNvSpPr>
            <a:spLocks/>
          </p:cNvSpPr>
          <p:nvPr/>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5" name="Freeform 22"/>
          <p:cNvSpPr>
            <a:spLocks/>
          </p:cNvSpPr>
          <p:nvPr/>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2057" name="Picture 9" descr="X:\Administration\Public\LeadershipConference\2010\Temp place for all graphics\Easel.png"/>
          <p:cNvPicPr>
            <a:picLocks noChangeAspect="1" noChangeArrowheads="1"/>
          </p:cNvPicPr>
          <p:nvPr/>
        </p:nvPicPr>
        <p:blipFill>
          <a:blip r:embed="rId11"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Placeholder 1"/>
          <p:cNvSpPr>
            <a:spLocks noGrp="1"/>
          </p:cNvSpPr>
          <p:nvPr>
            <p:ph type="title"/>
          </p:nvPr>
        </p:nvSpPr>
        <p:spPr>
          <a:xfrm>
            <a:off x="1524000" y="457200"/>
            <a:ext cx="7467600" cy="9144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1"/>
                </a:solidFill>
                <a:latin typeface="ArtificeSSK" pitchFamily="2" charset="0"/>
              </a:defRPr>
            </a:lvl1pPr>
          </a:lstStyle>
          <a:p>
            <a:fld id="{1A7AA609-E11C-4C33-A49A-BA59D09553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759" r:id="rId3"/>
    <p:sldLayoutId id="2147483690" r:id="rId4"/>
    <p:sldLayoutId id="2147483691" r:id="rId5"/>
    <p:sldLayoutId id="2147483692" r:id="rId6"/>
    <p:sldLayoutId id="2147483693" r:id="rId7"/>
    <p:sldLayoutId id="2147483695" r:id="rId8"/>
  </p:sldLayoutIdLst>
  <p:hf hdr="0" ftr="0" dt="0"/>
  <p:txStyles>
    <p:titleStyle>
      <a:lvl1pPr algn="l" defTabSz="914400" rtl="0" eaLnBrk="1" latinLnBrk="0" hangingPunct="1">
        <a:spcBef>
          <a:spcPct val="0"/>
        </a:spcBef>
        <a:buNone/>
        <a:defRPr sz="3200" b="1" kern="1200" cap="none" spc="150">
          <a:ln w="11430"/>
          <a:solidFill>
            <a:srgbClr val="F8F8F8"/>
          </a:solidFill>
          <a:effectLst>
            <a:outerShdw blurRad="25400" algn="tl" rotWithShape="0">
              <a:srgbClr val="000000">
                <a:alpha val="43000"/>
              </a:srgbClr>
            </a:outerShdw>
          </a:effectLst>
          <a:latin typeface="ArtificeSSK" pitchFamily="2" charset="0"/>
          <a:ea typeface="+mj-ea"/>
          <a:cs typeface="+mj-cs"/>
        </a:defRPr>
      </a:lvl1pPr>
    </p:titleStyle>
    <p:bodyStyle>
      <a:lvl1pPr marL="342900" indent="-342900" algn="l" defTabSz="914400" rtl="0" eaLnBrk="1" latinLnBrk="0" hangingPunct="1">
        <a:spcBef>
          <a:spcPct val="20000"/>
        </a:spcBef>
        <a:buClr>
          <a:schemeClr val="accent2"/>
        </a:buClr>
        <a:buSzPct val="100000"/>
        <a:buFont typeface="Monotype Sorts" pitchFamily="2" charset="2"/>
        <a:buChar char="n"/>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3" descr="H:\Graphics\Clipart\artist8.jpg"/>
          <p:cNvPicPr>
            <a:picLocks noChangeAspect="1" noChangeArrowheads="1"/>
          </p:cNvPicPr>
          <p:nvPr/>
        </p:nvPicPr>
        <p:blipFill>
          <a:blip r:embed="rId11" cstate="print">
            <a:lum bright="70000" contrast="-70000"/>
          </a:blip>
          <a:srcRect/>
          <a:stretch>
            <a:fillRect/>
          </a:stretch>
        </p:blipFill>
        <p:spPr bwMode="auto">
          <a:xfrm>
            <a:off x="0" y="1"/>
            <a:ext cx="9144000" cy="6858000"/>
          </a:xfrm>
          <a:prstGeom prst="rect">
            <a:avLst/>
          </a:prstGeom>
          <a:noFill/>
        </p:spPr>
      </p:pic>
      <p:pic>
        <p:nvPicPr>
          <p:cNvPr id="16" name="Picture 3" descr="H:\Graphics\Clipart\artist8.jpg"/>
          <p:cNvPicPr>
            <a:picLocks noChangeAspect="1" noChangeArrowheads="1"/>
          </p:cNvPicPr>
          <p:nvPr/>
        </p:nvPicPr>
        <p:blipFill>
          <a:blip r:embed="rId11" cstate="print"/>
          <a:srcRect t="49602" b="19116"/>
          <a:stretch>
            <a:fillRect/>
          </a:stretch>
        </p:blipFill>
        <p:spPr bwMode="auto">
          <a:xfrm>
            <a:off x="0" y="0"/>
            <a:ext cx="9144000" cy="1371600"/>
          </a:xfrm>
          <a:prstGeom prst="rect">
            <a:avLst/>
          </a:prstGeom>
          <a:noFill/>
        </p:spPr>
      </p:pic>
      <p:sp>
        <p:nvSpPr>
          <p:cNvPr id="14" name="Freeform 21"/>
          <p:cNvSpPr>
            <a:spLocks/>
          </p:cNvSpPr>
          <p:nvPr/>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sz="1600"/>
          </a:p>
        </p:txBody>
      </p:sp>
      <p:sp>
        <p:nvSpPr>
          <p:cNvPr id="15" name="Freeform 22"/>
          <p:cNvSpPr>
            <a:spLocks/>
          </p:cNvSpPr>
          <p:nvPr/>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2057" name="Picture 9" descr="X:\Administration\Public\LeadershipConference\2010\Temp place for all graphics\Easel.png"/>
          <p:cNvPicPr>
            <a:picLocks noChangeAspect="1" noChangeArrowheads="1"/>
          </p:cNvPicPr>
          <p:nvPr/>
        </p:nvPicPr>
        <p:blipFill>
          <a:blip r:embed="rId1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Placeholder 1"/>
          <p:cNvSpPr>
            <a:spLocks noGrp="1"/>
          </p:cNvSpPr>
          <p:nvPr>
            <p:ph type="title"/>
          </p:nvPr>
        </p:nvSpPr>
        <p:spPr>
          <a:xfrm>
            <a:off x="1524000" y="457200"/>
            <a:ext cx="7467600" cy="9144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1"/>
                </a:solidFill>
                <a:latin typeface="ArtificeSSK" pitchFamily="2" charset="0"/>
              </a:defRPr>
            </a:lvl1pPr>
          </a:lstStyle>
          <a:p>
            <a:fld id="{1A7AA609-E11C-4C33-A49A-BA59D0955339}" type="slidenum">
              <a:rPr lang="en-US" smtClean="0"/>
              <a:pPr/>
              <a:t>‹#›</a:t>
            </a:fld>
            <a:endParaRPr lang="en-US" dirty="0"/>
          </a:p>
        </p:txBody>
      </p:sp>
      <p:pic>
        <p:nvPicPr>
          <p:cNvPr id="10" name="Picture 154" descr="cuasterisk"/>
          <p:cNvPicPr>
            <a:picLocks noChangeAspect="1" noChangeArrowheads="1"/>
          </p:cNvPicPr>
          <p:nvPr/>
        </p:nvPicPr>
        <p:blipFill>
          <a:blip r:embed="rId13" cstate="print"/>
          <a:srcRect/>
          <a:stretch>
            <a:fillRect/>
          </a:stretch>
        </p:blipFill>
        <p:spPr bwMode="auto">
          <a:xfrm>
            <a:off x="166352" y="533400"/>
            <a:ext cx="824248" cy="609600"/>
          </a:xfrm>
          <a:prstGeom prst="rect">
            <a:avLst/>
          </a:prstGeom>
          <a:noFill/>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760" r:id="rId3"/>
    <p:sldLayoutId id="2147483699" r:id="rId4"/>
    <p:sldLayoutId id="2147483778" r:id="rId5"/>
    <p:sldLayoutId id="2147483700" r:id="rId6"/>
    <p:sldLayoutId id="2147483701" r:id="rId7"/>
    <p:sldLayoutId id="2147483702" r:id="rId8"/>
    <p:sldLayoutId id="2147483703" r:id="rId9"/>
  </p:sldLayoutIdLst>
  <p:hf hdr="0" ftr="0" dt="0"/>
  <p:txStyles>
    <p:titleStyle>
      <a:lvl1pPr algn="l" defTabSz="914400" rtl="0" eaLnBrk="1" latinLnBrk="0" hangingPunct="1">
        <a:spcBef>
          <a:spcPct val="0"/>
        </a:spcBef>
        <a:buNone/>
        <a:defRPr sz="3200" b="1" kern="1200" cap="none" spc="150">
          <a:ln w="11430"/>
          <a:solidFill>
            <a:srgbClr val="F8F8F8"/>
          </a:solidFill>
          <a:effectLst>
            <a:outerShdw blurRad="25400" algn="tl" rotWithShape="0">
              <a:srgbClr val="000000">
                <a:alpha val="43000"/>
              </a:srgbClr>
            </a:outerShdw>
          </a:effectLst>
          <a:latin typeface="ArtificeSSK" pitchFamily="2" charset="0"/>
          <a:ea typeface="+mj-ea"/>
          <a:cs typeface="+mj-cs"/>
        </a:defRPr>
      </a:lvl1pPr>
    </p:titleStyle>
    <p:bodyStyle>
      <a:lvl1pPr marL="342900" indent="-342900" algn="l" defTabSz="914400" rtl="0" eaLnBrk="1" latinLnBrk="0" hangingPunct="1">
        <a:spcBef>
          <a:spcPct val="20000"/>
        </a:spcBef>
        <a:buClr>
          <a:schemeClr val="accent2"/>
        </a:buClr>
        <a:buSzPct val="100000"/>
        <a:buFont typeface="Monotype Sorts" pitchFamily="2" charset="2"/>
        <a:buChar char="n"/>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H:\Graphics\Clipart\artist2.jpg"/>
          <p:cNvPicPr>
            <a:picLocks noChangeAspect="1" noChangeArrowheads="1"/>
          </p:cNvPicPr>
          <p:nvPr/>
        </p:nvPicPr>
        <p:blipFill>
          <a:blip r:embed="rId11" cstate="print">
            <a:lum bright="70000" contrast="-70000"/>
          </a:blip>
          <a:srcRect/>
          <a:stretch>
            <a:fillRect/>
          </a:stretch>
        </p:blipFill>
        <p:spPr bwMode="auto">
          <a:xfrm>
            <a:off x="-1" y="0"/>
            <a:ext cx="9157567" cy="6858000"/>
          </a:xfrm>
          <a:prstGeom prst="rect">
            <a:avLst/>
          </a:prstGeom>
          <a:noFill/>
        </p:spPr>
      </p:pic>
      <p:pic>
        <p:nvPicPr>
          <p:cNvPr id="9" name="Picture 2" descr="H:\Graphics\Clipart\artist2.jpg"/>
          <p:cNvPicPr>
            <a:picLocks noChangeAspect="1" noChangeArrowheads="1"/>
          </p:cNvPicPr>
          <p:nvPr/>
        </p:nvPicPr>
        <p:blipFill>
          <a:blip r:embed="rId11" cstate="print"/>
          <a:srcRect t="71207" b="6259"/>
          <a:stretch>
            <a:fillRect/>
          </a:stretch>
        </p:blipFill>
        <p:spPr bwMode="auto">
          <a:xfrm>
            <a:off x="0" y="0"/>
            <a:ext cx="9157567" cy="1371600"/>
          </a:xfrm>
          <a:prstGeom prst="rect">
            <a:avLst/>
          </a:prstGeom>
          <a:noFill/>
        </p:spPr>
      </p:pic>
      <p:sp>
        <p:nvSpPr>
          <p:cNvPr id="14" name="Freeform 21"/>
          <p:cNvSpPr>
            <a:spLocks/>
          </p:cNvSpPr>
          <p:nvPr/>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5" name="Freeform 22"/>
          <p:cNvSpPr>
            <a:spLocks/>
          </p:cNvSpPr>
          <p:nvPr/>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2057" name="Picture 9" descr="X:\Administration\Public\LeadershipConference\2010\Temp place for all graphics\Easel.png"/>
          <p:cNvPicPr>
            <a:picLocks noChangeAspect="1" noChangeArrowheads="1"/>
          </p:cNvPicPr>
          <p:nvPr/>
        </p:nvPicPr>
        <p:blipFill>
          <a:blip r:embed="rId1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Placeholder 1"/>
          <p:cNvSpPr>
            <a:spLocks noGrp="1"/>
          </p:cNvSpPr>
          <p:nvPr>
            <p:ph type="title"/>
          </p:nvPr>
        </p:nvSpPr>
        <p:spPr>
          <a:xfrm>
            <a:off x="1524000" y="457200"/>
            <a:ext cx="7467600" cy="9144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3"/>
                </a:solidFill>
                <a:latin typeface="ArtificeSSK" pitchFamily="2" charset="0"/>
              </a:defRPr>
            </a:lvl1pPr>
          </a:lstStyle>
          <a:p>
            <a:fld id="{1A7AA609-E11C-4C33-A49A-BA59D09553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61" r:id="rId3"/>
    <p:sldLayoutId id="2147483707" r:id="rId4"/>
    <p:sldLayoutId id="2147483708" r:id="rId5"/>
    <p:sldLayoutId id="2147483709" r:id="rId6"/>
    <p:sldLayoutId id="2147483710" r:id="rId7"/>
    <p:sldLayoutId id="2147483711" r:id="rId8"/>
    <p:sldLayoutId id="2147483779" r:id="rId9"/>
  </p:sldLayoutIdLst>
  <p:timing>
    <p:tnLst>
      <p:par>
        <p:cTn id="1" dur="indefinite" restart="never" nodeType="tmRoot"/>
      </p:par>
    </p:tnLst>
  </p:timing>
  <p:hf hdr="0" ftr="0" dt="0"/>
  <p:txStyles>
    <p:titleStyle>
      <a:lvl1pPr algn="l" defTabSz="914400" rtl="0" eaLnBrk="1" latinLnBrk="0" hangingPunct="1">
        <a:spcBef>
          <a:spcPct val="0"/>
        </a:spcBef>
        <a:buNone/>
        <a:defRPr sz="3200" b="1" kern="1200" cap="none" spc="150">
          <a:ln w="11430"/>
          <a:solidFill>
            <a:srgbClr val="F8F8F8"/>
          </a:solidFill>
          <a:effectLst>
            <a:outerShdw blurRad="25400" algn="tl" rotWithShape="0">
              <a:srgbClr val="000000">
                <a:alpha val="43000"/>
              </a:srgbClr>
            </a:outerShdw>
          </a:effectLst>
          <a:latin typeface="ArtificeSSK" pitchFamily="2" charset="0"/>
          <a:ea typeface="+mj-ea"/>
          <a:cs typeface="+mj-cs"/>
        </a:defRPr>
      </a:lvl1pPr>
    </p:titleStyle>
    <p:bodyStyle>
      <a:lvl1pPr marL="342900" indent="-342900" algn="l" defTabSz="914400" rtl="0" eaLnBrk="1" latinLnBrk="0" hangingPunct="1">
        <a:spcBef>
          <a:spcPct val="20000"/>
        </a:spcBef>
        <a:buClr>
          <a:schemeClr val="accent2"/>
        </a:buClr>
        <a:buSzPct val="100000"/>
        <a:buFont typeface="Monotype Sorts" pitchFamily="2" charset="2"/>
        <a:buChar char="n"/>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170" name="Picture 2" descr="H:\Graphics\Clipart\artist6.jpg"/>
          <p:cNvPicPr>
            <a:picLocks noChangeAspect="1" noChangeArrowheads="1"/>
          </p:cNvPicPr>
          <p:nvPr/>
        </p:nvPicPr>
        <p:blipFill>
          <a:blip r:embed="rId11" cstate="print">
            <a:lum bright="70000" contrast="-70000"/>
          </a:blip>
          <a:srcRect/>
          <a:stretch>
            <a:fillRect/>
          </a:stretch>
        </p:blipFill>
        <p:spPr bwMode="auto">
          <a:xfrm>
            <a:off x="0" y="13527"/>
            <a:ext cx="9144000" cy="6844473"/>
          </a:xfrm>
          <a:prstGeom prst="rect">
            <a:avLst/>
          </a:prstGeom>
          <a:noFill/>
        </p:spPr>
      </p:pic>
      <p:pic>
        <p:nvPicPr>
          <p:cNvPr id="12" name="Picture 3" descr="H:\Graphics\Clipart\artist6.jpg"/>
          <p:cNvPicPr>
            <a:picLocks noChangeAspect="1" noChangeArrowheads="1"/>
          </p:cNvPicPr>
          <p:nvPr/>
        </p:nvPicPr>
        <p:blipFill>
          <a:blip r:embed="rId11" cstate="print"/>
          <a:srcRect t="45187" b="19450"/>
          <a:stretch>
            <a:fillRect/>
          </a:stretch>
        </p:blipFill>
        <p:spPr bwMode="auto">
          <a:xfrm>
            <a:off x="0" y="0"/>
            <a:ext cx="9144000" cy="1371600"/>
          </a:xfrm>
          <a:prstGeom prst="rect">
            <a:avLst/>
          </a:prstGeom>
          <a:noFill/>
        </p:spPr>
      </p:pic>
      <p:sp>
        <p:nvSpPr>
          <p:cNvPr id="14" name="Freeform 21"/>
          <p:cNvSpPr>
            <a:spLocks/>
          </p:cNvSpPr>
          <p:nvPr/>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5" name="Freeform 22"/>
          <p:cNvSpPr>
            <a:spLocks/>
          </p:cNvSpPr>
          <p:nvPr/>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2057" name="Picture 9" descr="X:\Administration\Public\LeadershipConference\2010\Temp place for all graphics\Easel.png"/>
          <p:cNvPicPr>
            <a:picLocks noChangeAspect="1" noChangeArrowheads="1"/>
          </p:cNvPicPr>
          <p:nvPr/>
        </p:nvPicPr>
        <p:blipFill>
          <a:blip r:embed="rId1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Placeholder 1"/>
          <p:cNvSpPr>
            <a:spLocks noGrp="1"/>
          </p:cNvSpPr>
          <p:nvPr>
            <p:ph type="title"/>
          </p:nvPr>
        </p:nvSpPr>
        <p:spPr>
          <a:xfrm>
            <a:off x="1524000" y="457200"/>
            <a:ext cx="7467600" cy="9144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1"/>
                </a:solidFill>
                <a:latin typeface="ArtificeSSK" pitchFamily="2" charset="0"/>
              </a:defRPr>
            </a:lvl1pPr>
          </a:lstStyle>
          <a:p>
            <a:fld id="{1A7AA609-E11C-4C33-A49A-BA59D09553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62" r:id="rId3"/>
    <p:sldLayoutId id="2147483715" r:id="rId4"/>
    <p:sldLayoutId id="2147483774" r:id="rId5"/>
    <p:sldLayoutId id="2147483716" r:id="rId6"/>
    <p:sldLayoutId id="2147483717" r:id="rId7"/>
    <p:sldLayoutId id="2147483718" r:id="rId8"/>
    <p:sldLayoutId id="2147483719" r:id="rId9"/>
  </p:sldLayoutIdLst>
  <p:timing>
    <p:tnLst>
      <p:par>
        <p:cTn id="1" dur="indefinite" restart="never" nodeType="tmRoot"/>
      </p:par>
    </p:tnLst>
  </p:timing>
  <p:hf hdr="0" ftr="0" dt="0"/>
  <p:txStyles>
    <p:titleStyle>
      <a:lvl1pPr algn="l" defTabSz="914400" rtl="0" eaLnBrk="1" latinLnBrk="0" hangingPunct="1">
        <a:spcBef>
          <a:spcPct val="0"/>
        </a:spcBef>
        <a:buNone/>
        <a:defRPr sz="3200" b="1" kern="1200" cap="none" spc="150">
          <a:ln w="11430"/>
          <a:solidFill>
            <a:srgbClr val="F8F8F8"/>
          </a:solidFill>
          <a:effectLst>
            <a:outerShdw blurRad="25400" algn="tl" rotWithShape="0">
              <a:srgbClr val="000000">
                <a:alpha val="43000"/>
              </a:srgbClr>
            </a:outerShdw>
          </a:effectLst>
          <a:latin typeface="ArtificeSSK" pitchFamily="2" charset="0"/>
          <a:ea typeface="+mj-ea"/>
          <a:cs typeface="+mj-cs"/>
        </a:defRPr>
      </a:lvl1pPr>
    </p:titleStyle>
    <p:bodyStyle>
      <a:lvl1pPr marL="342900" indent="-342900" algn="l" defTabSz="914400" rtl="0" eaLnBrk="1" latinLnBrk="0" hangingPunct="1">
        <a:spcBef>
          <a:spcPct val="20000"/>
        </a:spcBef>
        <a:buClr>
          <a:schemeClr val="accent2"/>
        </a:buClr>
        <a:buSzPct val="100000"/>
        <a:buFont typeface="Monotype Sorts" pitchFamily="2" charset="2"/>
        <a:buChar char="n"/>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H:\Graphics\Clipart\artist11.jpg"/>
          <p:cNvPicPr>
            <a:picLocks noChangeAspect="1" noChangeArrowheads="1"/>
          </p:cNvPicPr>
          <p:nvPr/>
        </p:nvPicPr>
        <p:blipFill>
          <a:blip r:embed="rId11" cstate="print">
            <a:lum bright="70000" contrast="-70000"/>
          </a:blip>
          <a:srcRect/>
          <a:stretch>
            <a:fillRect/>
          </a:stretch>
        </p:blipFill>
        <p:spPr bwMode="auto">
          <a:xfrm>
            <a:off x="0" y="0"/>
            <a:ext cx="9144126" cy="6858001"/>
          </a:xfrm>
          <a:prstGeom prst="rect">
            <a:avLst/>
          </a:prstGeom>
          <a:noFill/>
        </p:spPr>
      </p:pic>
      <p:pic>
        <p:nvPicPr>
          <p:cNvPr id="10" name="Picture 2" descr="H:\Graphics\Clipart\artist11.jpg"/>
          <p:cNvPicPr>
            <a:picLocks noChangeAspect="1" noChangeArrowheads="1"/>
          </p:cNvPicPr>
          <p:nvPr/>
        </p:nvPicPr>
        <p:blipFill>
          <a:blip r:embed="rId11" cstate="print"/>
          <a:srcRect t="48000" b="16000"/>
          <a:stretch>
            <a:fillRect/>
          </a:stretch>
        </p:blipFill>
        <p:spPr bwMode="auto">
          <a:xfrm>
            <a:off x="0" y="0"/>
            <a:ext cx="9144126" cy="1371600"/>
          </a:xfrm>
          <a:prstGeom prst="rect">
            <a:avLst/>
          </a:prstGeom>
          <a:noFill/>
        </p:spPr>
      </p:pic>
      <p:sp>
        <p:nvSpPr>
          <p:cNvPr id="14" name="Freeform 21"/>
          <p:cNvSpPr>
            <a:spLocks/>
          </p:cNvSpPr>
          <p:nvPr/>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5" name="Freeform 22"/>
          <p:cNvSpPr>
            <a:spLocks/>
          </p:cNvSpPr>
          <p:nvPr/>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2057" name="Picture 9" descr="X:\Administration\Public\LeadershipConference\2010\Temp place for all graphics\Easel.png"/>
          <p:cNvPicPr>
            <a:picLocks noChangeAspect="1" noChangeArrowheads="1"/>
          </p:cNvPicPr>
          <p:nvPr/>
        </p:nvPicPr>
        <p:blipFill>
          <a:blip r:embed="rId1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Placeholder 1"/>
          <p:cNvSpPr>
            <a:spLocks noGrp="1"/>
          </p:cNvSpPr>
          <p:nvPr>
            <p:ph type="title"/>
          </p:nvPr>
        </p:nvSpPr>
        <p:spPr>
          <a:xfrm>
            <a:off x="1524000" y="457200"/>
            <a:ext cx="7467600" cy="9144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5">
                    <a:lumMod val="75000"/>
                  </a:schemeClr>
                </a:solidFill>
                <a:latin typeface="ArtificeSSK" pitchFamily="2" charset="0"/>
              </a:defRPr>
            </a:lvl1pPr>
          </a:lstStyle>
          <a:p>
            <a:fld id="{1A7AA609-E11C-4C33-A49A-BA59D09553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63" r:id="rId3"/>
    <p:sldLayoutId id="2147483723" r:id="rId4"/>
    <p:sldLayoutId id="2147483773" r:id="rId5"/>
    <p:sldLayoutId id="2147483724" r:id="rId6"/>
    <p:sldLayoutId id="2147483725" r:id="rId7"/>
    <p:sldLayoutId id="2147483726" r:id="rId8"/>
    <p:sldLayoutId id="2147483727" r:id="rId9"/>
  </p:sldLayoutIdLst>
  <p:timing>
    <p:tnLst>
      <p:par>
        <p:cTn id="1" dur="indefinite" restart="never" nodeType="tmRoot"/>
      </p:par>
    </p:tnLst>
  </p:timing>
  <p:hf hdr="0" ftr="0" dt="0"/>
  <p:txStyles>
    <p:titleStyle>
      <a:lvl1pPr algn="l" defTabSz="914400" rtl="0" eaLnBrk="1" latinLnBrk="0" hangingPunct="1">
        <a:spcBef>
          <a:spcPct val="0"/>
        </a:spcBef>
        <a:buNone/>
        <a:defRPr sz="3200" b="1" kern="1200" cap="none" spc="150">
          <a:ln w="11430"/>
          <a:solidFill>
            <a:srgbClr val="F8F8F8"/>
          </a:solidFill>
          <a:effectLst>
            <a:outerShdw blurRad="25400" algn="tl" rotWithShape="0">
              <a:srgbClr val="000000">
                <a:alpha val="43000"/>
              </a:srgbClr>
            </a:outerShdw>
          </a:effectLst>
          <a:latin typeface="ArtificeSSK" pitchFamily="2" charset="0"/>
          <a:ea typeface="+mj-ea"/>
          <a:cs typeface="+mj-cs"/>
        </a:defRPr>
      </a:lvl1pPr>
    </p:titleStyle>
    <p:bodyStyle>
      <a:lvl1pPr marL="342900" indent="-342900" algn="l" defTabSz="914400" rtl="0" eaLnBrk="1" latinLnBrk="0" hangingPunct="1">
        <a:spcBef>
          <a:spcPct val="20000"/>
        </a:spcBef>
        <a:buClr>
          <a:schemeClr val="accent2"/>
        </a:buClr>
        <a:buSzPct val="100000"/>
        <a:buFont typeface="Monotype Sorts" pitchFamily="2" charset="2"/>
        <a:buChar char="n"/>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H:\Graphics\Clipart\artist13.jpg"/>
          <p:cNvPicPr>
            <a:picLocks noChangeAspect="1" noChangeArrowheads="1"/>
          </p:cNvPicPr>
          <p:nvPr/>
        </p:nvPicPr>
        <p:blipFill>
          <a:blip r:embed="rId11" cstate="print">
            <a:lum bright="70000" contrast="-70000"/>
          </a:blip>
          <a:srcRect/>
          <a:stretch>
            <a:fillRect/>
          </a:stretch>
        </p:blipFill>
        <p:spPr bwMode="auto">
          <a:xfrm>
            <a:off x="0" y="1"/>
            <a:ext cx="9144000" cy="6900498"/>
          </a:xfrm>
          <a:prstGeom prst="rect">
            <a:avLst/>
          </a:prstGeom>
          <a:noFill/>
        </p:spPr>
      </p:pic>
      <p:pic>
        <p:nvPicPr>
          <p:cNvPr id="9" name="Picture 2" descr="H:\Graphics\Clipart\artist13.jpg"/>
          <p:cNvPicPr>
            <a:picLocks noChangeAspect="1" noChangeArrowheads="1"/>
          </p:cNvPicPr>
          <p:nvPr/>
        </p:nvPicPr>
        <p:blipFill>
          <a:blip r:embed="rId11" cstate="print"/>
          <a:srcRect t="39598" b="28003"/>
          <a:stretch>
            <a:fillRect/>
          </a:stretch>
        </p:blipFill>
        <p:spPr bwMode="auto">
          <a:xfrm>
            <a:off x="0" y="0"/>
            <a:ext cx="9144000" cy="1371600"/>
          </a:xfrm>
          <a:prstGeom prst="rect">
            <a:avLst/>
          </a:prstGeom>
          <a:noFill/>
        </p:spPr>
      </p:pic>
      <p:sp>
        <p:nvSpPr>
          <p:cNvPr id="14" name="Freeform 21"/>
          <p:cNvSpPr>
            <a:spLocks/>
          </p:cNvSpPr>
          <p:nvPr/>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5" name="Freeform 22"/>
          <p:cNvSpPr>
            <a:spLocks/>
          </p:cNvSpPr>
          <p:nvPr/>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2057" name="Picture 9" descr="X:\Administration\Public\LeadershipConference\2010\Temp place for all graphics\Easel.png"/>
          <p:cNvPicPr>
            <a:picLocks noChangeAspect="1" noChangeArrowheads="1"/>
          </p:cNvPicPr>
          <p:nvPr/>
        </p:nvPicPr>
        <p:blipFill>
          <a:blip r:embed="rId1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Placeholder 1"/>
          <p:cNvSpPr>
            <a:spLocks noGrp="1"/>
          </p:cNvSpPr>
          <p:nvPr>
            <p:ph type="title"/>
          </p:nvPr>
        </p:nvSpPr>
        <p:spPr>
          <a:xfrm>
            <a:off x="1524000" y="457200"/>
            <a:ext cx="7467600" cy="9144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2"/>
                </a:solidFill>
                <a:latin typeface="ArtificeSSK" pitchFamily="2" charset="0"/>
              </a:defRPr>
            </a:lvl1pPr>
          </a:lstStyle>
          <a:p>
            <a:fld id="{1A7AA609-E11C-4C33-A49A-BA59D09553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64" r:id="rId3"/>
    <p:sldLayoutId id="2147483731" r:id="rId4"/>
    <p:sldLayoutId id="2147483777" r:id="rId5"/>
    <p:sldLayoutId id="2147483732" r:id="rId6"/>
    <p:sldLayoutId id="2147483733" r:id="rId7"/>
    <p:sldLayoutId id="2147483734" r:id="rId8"/>
    <p:sldLayoutId id="2147483735" r:id="rId9"/>
  </p:sldLayoutIdLst>
  <p:timing>
    <p:tnLst>
      <p:par>
        <p:cTn id="1" dur="indefinite" restart="never" nodeType="tmRoot"/>
      </p:par>
    </p:tnLst>
  </p:timing>
  <p:hf hdr="0" ftr="0" dt="0"/>
  <p:txStyles>
    <p:titleStyle>
      <a:lvl1pPr algn="l" defTabSz="914400" rtl="0" eaLnBrk="1" latinLnBrk="0" hangingPunct="1">
        <a:spcBef>
          <a:spcPct val="0"/>
        </a:spcBef>
        <a:buNone/>
        <a:defRPr sz="3200" b="1" kern="1200" cap="none" spc="150">
          <a:ln w="11430"/>
          <a:solidFill>
            <a:srgbClr val="F8F8F8"/>
          </a:solidFill>
          <a:effectLst>
            <a:outerShdw blurRad="25400" algn="tl" rotWithShape="0">
              <a:srgbClr val="000000">
                <a:alpha val="43000"/>
              </a:srgbClr>
            </a:outerShdw>
          </a:effectLst>
          <a:latin typeface="ArtificeSSK" pitchFamily="2" charset="0"/>
          <a:ea typeface="+mj-ea"/>
          <a:cs typeface="+mj-cs"/>
        </a:defRPr>
      </a:lvl1pPr>
    </p:titleStyle>
    <p:bodyStyle>
      <a:lvl1pPr marL="342900" indent="-342900" algn="l" defTabSz="914400" rtl="0" eaLnBrk="1" latinLnBrk="0" hangingPunct="1">
        <a:spcBef>
          <a:spcPct val="20000"/>
        </a:spcBef>
        <a:buClr>
          <a:schemeClr val="accent2"/>
        </a:buClr>
        <a:buSzPct val="100000"/>
        <a:buFont typeface="Monotype Sorts" pitchFamily="2" charset="2"/>
        <a:buChar char="n"/>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H:\Graphics\Clipart\artist14.jpg"/>
          <p:cNvPicPr>
            <a:picLocks noChangeAspect="1" noChangeArrowheads="1"/>
          </p:cNvPicPr>
          <p:nvPr/>
        </p:nvPicPr>
        <p:blipFill>
          <a:blip r:embed="rId11" cstate="print">
            <a:lum bright="70000" contrast="-70000"/>
          </a:blip>
          <a:srcRect/>
          <a:stretch>
            <a:fillRect/>
          </a:stretch>
        </p:blipFill>
        <p:spPr bwMode="auto">
          <a:xfrm>
            <a:off x="0" y="0"/>
            <a:ext cx="9144000" cy="6858000"/>
          </a:xfrm>
          <a:prstGeom prst="rect">
            <a:avLst/>
          </a:prstGeom>
          <a:noFill/>
        </p:spPr>
      </p:pic>
      <p:pic>
        <p:nvPicPr>
          <p:cNvPr id="9" name="Picture 2" descr="H:\Graphics\Clipart\artist14.jpg"/>
          <p:cNvPicPr>
            <a:picLocks noChangeAspect="1" noChangeArrowheads="1"/>
          </p:cNvPicPr>
          <p:nvPr/>
        </p:nvPicPr>
        <p:blipFill>
          <a:blip r:embed="rId11" cstate="print"/>
          <a:srcRect t="28994" b="39053"/>
          <a:stretch>
            <a:fillRect/>
          </a:stretch>
        </p:blipFill>
        <p:spPr bwMode="auto">
          <a:xfrm>
            <a:off x="0" y="0"/>
            <a:ext cx="9144000" cy="1371600"/>
          </a:xfrm>
          <a:prstGeom prst="rect">
            <a:avLst/>
          </a:prstGeom>
          <a:noFill/>
        </p:spPr>
      </p:pic>
      <p:sp>
        <p:nvSpPr>
          <p:cNvPr id="14" name="Freeform 21"/>
          <p:cNvSpPr>
            <a:spLocks/>
          </p:cNvSpPr>
          <p:nvPr/>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5" name="Freeform 22"/>
          <p:cNvSpPr>
            <a:spLocks/>
          </p:cNvSpPr>
          <p:nvPr/>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2057" name="Picture 9" descr="X:\Administration\Public\LeadershipConference\2010\Temp place for all graphics\Easel.png"/>
          <p:cNvPicPr>
            <a:picLocks noChangeAspect="1" noChangeArrowheads="1"/>
          </p:cNvPicPr>
          <p:nvPr/>
        </p:nvPicPr>
        <p:blipFill>
          <a:blip r:embed="rId1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Placeholder 1"/>
          <p:cNvSpPr>
            <a:spLocks noGrp="1"/>
          </p:cNvSpPr>
          <p:nvPr>
            <p:ph type="title"/>
          </p:nvPr>
        </p:nvSpPr>
        <p:spPr>
          <a:xfrm>
            <a:off x="1524000" y="457200"/>
            <a:ext cx="7467600" cy="9144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1"/>
                </a:solidFill>
                <a:latin typeface="ArtificeSSK" pitchFamily="2" charset="0"/>
              </a:defRPr>
            </a:lvl1pPr>
          </a:lstStyle>
          <a:p>
            <a:fld id="{1A7AA609-E11C-4C33-A49A-BA59D09553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65" r:id="rId3"/>
    <p:sldLayoutId id="2147483739" r:id="rId4"/>
    <p:sldLayoutId id="2147483775" r:id="rId5"/>
    <p:sldLayoutId id="2147483740" r:id="rId6"/>
    <p:sldLayoutId id="2147483741" r:id="rId7"/>
    <p:sldLayoutId id="2147483742" r:id="rId8"/>
    <p:sldLayoutId id="2147483743" r:id="rId9"/>
  </p:sldLayoutIdLst>
  <p:timing>
    <p:tnLst>
      <p:par>
        <p:cTn id="1" dur="indefinite" restart="never" nodeType="tmRoot"/>
      </p:par>
    </p:tnLst>
  </p:timing>
  <p:hf hdr="0" ftr="0" dt="0"/>
  <p:txStyles>
    <p:titleStyle>
      <a:lvl1pPr algn="l" defTabSz="914400" rtl="0" eaLnBrk="1" latinLnBrk="0" hangingPunct="1">
        <a:spcBef>
          <a:spcPct val="0"/>
        </a:spcBef>
        <a:buNone/>
        <a:defRPr sz="3200" b="1" kern="1200" cap="none" spc="150">
          <a:ln w="11430"/>
          <a:solidFill>
            <a:srgbClr val="F8F8F8"/>
          </a:solidFill>
          <a:effectLst>
            <a:outerShdw blurRad="25400" algn="tl" rotWithShape="0">
              <a:srgbClr val="000000">
                <a:alpha val="43000"/>
              </a:srgbClr>
            </a:outerShdw>
          </a:effectLst>
          <a:latin typeface="ArtificeSSK" pitchFamily="2" charset="0"/>
          <a:ea typeface="+mj-ea"/>
          <a:cs typeface="+mj-cs"/>
        </a:defRPr>
      </a:lvl1pPr>
    </p:titleStyle>
    <p:bodyStyle>
      <a:lvl1pPr marL="342900" indent="-342900" algn="l" defTabSz="914400" rtl="0" eaLnBrk="1" latinLnBrk="0" hangingPunct="1">
        <a:spcBef>
          <a:spcPct val="20000"/>
        </a:spcBef>
        <a:buClr>
          <a:schemeClr val="accent2"/>
        </a:buClr>
        <a:buSzPct val="100000"/>
        <a:buFont typeface="Monotype Sorts" pitchFamily="2" charset="2"/>
        <a:buChar char="n"/>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2" descr="H:\Graphics\Clipart\artist15.jpg"/>
          <p:cNvPicPr>
            <a:picLocks noChangeAspect="1" noChangeArrowheads="1"/>
          </p:cNvPicPr>
          <p:nvPr/>
        </p:nvPicPr>
        <p:blipFill>
          <a:blip r:embed="rId11" cstate="print">
            <a:lum bright="70000" contrast="-70000"/>
          </a:blip>
          <a:srcRect t="5665"/>
          <a:stretch>
            <a:fillRect/>
          </a:stretch>
        </p:blipFill>
        <p:spPr bwMode="auto">
          <a:xfrm>
            <a:off x="0" y="0"/>
            <a:ext cx="9144000" cy="6890829"/>
          </a:xfrm>
          <a:prstGeom prst="rect">
            <a:avLst/>
          </a:prstGeom>
          <a:noFill/>
        </p:spPr>
      </p:pic>
      <p:pic>
        <p:nvPicPr>
          <p:cNvPr id="9" name="Picture 2" descr="H:\Graphics\Clipart\artist15.jpg"/>
          <p:cNvPicPr>
            <a:picLocks noChangeAspect="1" noChangeArrowheads="1"/>
          </p:cNvPicPr>
          <p:nvPr/>
        </p:nvPicPr>
        <p:blipFill>
          <a:blip r:embed="rId11" cstate="print"/>
          <a:srcRect t="60455" b="14123"/>
          <a:stretch>
            <a:fillRect/>
          </a:stretch>
        </p:blipFill>
        <p:spPr bwMode="auto">
          <a:xfrm>
            <a:off x="0" y="0"/>
            <a:ext cx="9144000" cy="1371600"/>
          </a:xfrm>
          <a:prstGeom prst="rect">
            <a:avLst/>
          </a:prstGeom>
          <a:noFill/>
        </p:spPr>
      </p:pic>
      <p:sp>
        <p:nvSpPr>
          <p:cNvPr id="14" name="Freeform 21"/>
          <p:cNvSpPr>
            <a:spLocks/>
          </p:cNvSpPr>
          <p:nvPr/>
        </p:nvSpPr>
        <p:spPr bwMode="gray">
          <a:xfrm>
            <a:off x="990600" y="45720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5" name="Freeform 22"/>
          <p:cNvSpPr>
            <a:spLocks/>
          </p:cNvSpPr>
          <p:nvPr/>
        </p:nvSpPr>
        <p:spPr bwMode="gray">
          <a:xfrm>
            <a:off x="0" y="13716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pic>
        <p:nvPicPr>
          <p:cNvPr id="2057" name="Picture 9" descr="X:\Administration\Public\LeadershipConference\2010\Temp place for all graphics\Easel.png"/>
          <p:cNvPicPr>
            <a:picLocks noChangeAspect="1" noChangeArrowheads="1"/>
          </p:cNvPicPr>
          <p:nvPr/>
        </p:nvPicPr>
        <p:blipFill>
          <a:blip r:embed="rId12" cstate="print"/>
          <a:stretch>
            <a:fillRect/>
          </a:stretch>
        </p:blipFill>
        <p:spPr bwMode="auto">
          <a:xfrm>
            <a:off x="63500" y="5715821"/>
            <a:ext cx="1295400" cy="1142180"/>
          </a:xfrm>
          <a:prstGeom prst="rect">
            <a:avLst/>
          </a:prstGeom>
          <a:ln>
            <a:noFill/>
          </a:ln>
          <a:effectLst>
            <a:outerShdw blurRad="292100" dist="139700" dir="2700000" algn="tl" rotWithShape="0">
              <a:srgbClr val="333333">
                <a:alpha val="65000"/>
              </a:srgbClr>
            </a:outerShdw>
          </a:effectLst>
        </p:spPr>
      </p:pic>
      <p:sp>
        <p:nvSpPr>
          <p:cNvPr id="2" name="Title Placeholder 1"/>
          <p:cNvSpPr>
            <a:spLocks noGrp="1"/>
          </p:cNvSpPr>
          <p:nvPr>
            <p:ph type="title"/>
          </p:nvPr>
        </p:nvSpPr>
        <p:spPr>
          <a:xfrm>
            <a:off x="1524000" y="457200"/>
            <a:ext cx="7467600" cy="9144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096000"/>
            <a:ext cx="762000" cy="365125"/>
          </a:xfrm>
          <a:prstGeom prst="rect">
            <a:avLst/>
          </a:prstGeom>
        </p:spPr>
        <p:txBody>
          <a:bodyPr vert="horz" lIns="91440" tIns="45720" rIns="91440" bIns="45720" rtlCol="0" anchor="ctr"/>
          <a:lstStyle>
            <a:lvl1pPr algn="r">
              <a:defRPr sz="1800" b="1">
                <a:solidFill>
                  <a:schemeClr val="accent1"/>
                </a:solidFill>
                <a:latin typeface="ArtificeSSK" pitchFamily="2" charset="0"/>
              </a:defRPr>
            </a:lvl1pPr>
          </a:lstStyle>
          <a:p>
            <a:fld id="{1A7AA609-E11C-4C33-A49A-BA59D09553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66" r:id="rId3"/>
    <p:sldLayoutId id="2147483747" r:id="rId4"/>
    <p:sldLayoutId id="2147483776" r:id="rId5"/>
    <p:sldLayoutId id="2147483748" r:id="rId6"/>
    <p:sldLayoutId id="2147483749" r:id="rId7"/>
    <p:sldLayoutId id="2147483750" r:id="rId8"/>
    <p:sldLayoutId id="2147483751" r:id="rId9"/>
  </p:sldLayoutIdLst>
  <p:timing>
    <p:tnLst>
      <p:par>
        <p:cTn id="1" dur="indefinite" restart="never" nodeType="tmRoot"/>
      </p:par>
    </p:tnLst>
  </p:timing>
  <p:hf hdr="0" ftr="0" dt="0"/>
  <p:txStyles>
    <p:titleStyle>
      <a:lvl1pPr algn="l" defTabSz="914400" rtl="0" eaLnBrk="1" latinLnBrk="0" hangingPunct="1">
        <a:spcBef>
          <a:spcPct val="0"/>
        </a:spcBef>
        <a:buNone/>
        <a:defRPr sz="3200" b="1" kern="1200" cap="none" spc="150">
          <a:ln w="11430"/>
          <a:solidFill>
            <a:srgbClr val="F8F8F8"/>
          </a:solidFill>
          <a:effectLst>
            <a:outerShdw blurRad="25400" algn="tl" rotWithShape="0">
              <a:srgbClr val="000000">
                <a:alpha val="43000"/>
              </a:srgbClr>
            </a:outerShdw>
          </a:effectLst>
          <a:latin typeface="ArtificeSSK" pitchFamily="2" charset="0"/>
          <a:ea typeface="+mj-ea"/>
          <a:cs typeface="+mj-cs"/>
        </a:defRPr>
      </a:lvl1pPr>
    </p:titleStyle>
    <p:bodyStyle>
      <a:lvl1pPr marL="342900" indent="-342900" algn="l" defTabSz="914400" rtl="0" eaLnBrk="1" latinLnBrk="0" hangingPunct="1">
        <a:spcBef>
          <a:spcPct val="20000"/>
        </a:spcBef>
        <a:buClr>
          <a:schemeClr val="accent2"/>
        </a:buClr>
        <a:buSzPct val="100000"/>
        <a:buFont typeface="Monotype Sorts" pitchFamily="2" charset="2"/>
        <a:buChar char="n"/>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0.xml"/><Relationship Id="rId6" Type="http://schemas.openxmlformats.org/officeDocument/2006/relationships/image" Target="../media/image2.gif"/><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1.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3.xml"/><Relationship Id="rId4" Type="http://schemas.openxmlformats.org/officeDocument/2006/relationships/image" Target="../media/image146.png"/></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3.xml"/><Relationship Id="rId5" Type="http://schemas.openxmlformats.org/officeDocument/2006/relationships/image" Target="../media/image90.png"/><Relationship Id="rId4" Type="http://schemas.openxmlformats.org/officeDocument/2006/relationships/image" Target="../media/image143.gif"/></Relationships>
</file>

<file path=ppt/slides/_rels/slide104.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6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3.xml"/><Relationship Id="rId6" Type="http://schemas.openxmlformats.org/officeDocument/2006/relationships/image" Target="../media/image13.gif"/><Relationship Id="rId5" Type="http://schemas.openxmlformats.org/officeDocument/2006/relationships/image" Target="../media/image152.png"/><Relationship Id="rId4" Type="http://schemas.openxmlformats.org/officeDocument/2006/relationships/image" Target="../media/image151.png"/></Relationships>
</file>

<file path=ppt/slides/_rels/slide10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www.cuanswers.com/kitchen/mobile.php" TargetMode="External"/><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image" Target="../media/image156.jpeg"/><Relationship Id="rId1" Type="http://schemas.openxmlformats.org/officeDocument/2006/relationships/slideLayout" Target="../slideLayouts/slideLayout63.xml"/><Relationship Id="rId5" Type="http://schemas.openxmlformats.org/officeDocument/2006/relationships/image" Target="../media/image13.gif"/><Relationship Id="rId4" Type="http://schemas.openxmlformats.org/officeDocument/2006/relationships/image" Target="../media/image158.png"/></Relationships>
</file>

<file path=ppt/slides/_rels/slide1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63.xml"/><Relationship Id="rId6" Type="http://schemas.openxmlformats.org/officeDocument/2006/relationships/image" Target="../media/image15.gif"/><Relationship Id="rId5" Type="http://schemas.openxmlformats.org/officeDocument/2006/relationships/image" Target="../media/image161.png"/><Relationship Id="rId4" Type="http://schemas.openxmlformats.org/officeDocument/2006/relationships/image" Target="../media/image14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image" Target="../media/image162.png"/><Relationship Id="rId1" Type="http://schemas.openxmlformats.org/officeDocument/2006/relationships/slideLayout" Target="../slideLayouts/slideLayout63.xml"/><Relationship Id="rId5" Type="http://schemas.openxmlformats.org/officeDocument/2006/relationships/image" Target="../media/image15.gif"/><Relationship Id="rId4" Type="http://schemas.openxmlformats.org/officeDocument/2006/relationships/image" Target="../media/image163.png"/></Relationships>
</file>

<file path=ppt/slides/_rels/slide111.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image" Target="../media/image164.png"/><Relationship Id="rId1" Type="http://schemas.openxmlformats.org/officeDocument/2006/relationships/slideLayout" Target="../slideLayouts/slideLayout63.xml"/><Relationship Id="rId4" Type="http://schemas.openxmlformats.org/officeDocument/2006/relationships/image" Target="../media/image15.gif"/></Relationships>
</file>

<file path=ppt/slides/_rels/slide112.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6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43.gif"/><Relationship Id="rId1" Type="http://schemas.openxmlformats.org/officeDocument/2006/relationships/slideLayout" Target="../slideLayouts/slideLayout66.xml"/><Relationship Id="rId5" Type="http://schemas.openxmlformats.org/officeDocument/2006/relationships/image" Target="../media/image167.png"/><Relationship Id="rId4" Type="http://schemas.openxmlformats.org/officeDocument/2006/relationships/image" Target="../media/image166.png"/></Relationships>
</file>

<file path=ppt/slides/_rels/slide11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43.gif"/><Relationship Id="rId1" Type="http://schemas.openxmlformats.org/officeDocument/2006/relationships/slideLayout" Target="../slideLayouts/slideLayout66.xml"/><Relationship Id="rId5" Type="http://schemas.openxmlformats.org/officeDocument/2006/relationships/image" Target="../media/image170.png"/><Relationship Id="rId4" Type="http://schemas.openxmlformats.org/officeDocument/2006/relationships/image" Target="../media/image169.png"/></Relationships>
</file>

<file path=ppt/slides/_rels/slide11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43.gif"/><Relationship Id="rId1" Type="http://schemas.openxmlformats.org/officeDocument/2006/relationships/slideLayout" Target="../slideLayouts/slideLayout66.xml"/></Relationships>
</file>

<file path=ppt/slides/_rels/slide11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68.xml"/></Relationships>
</file>

<file path=ppt/slides/_rels/slide11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2.png"/><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image" Target="../media/image172.png"/><Relationship Id="rId1" Type="http://schemas.openxmlformats.org/officeDocument/2006/relationships/slideLayout" Target="../slideLayouts/slideLayout6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63.xml"/></Relationships>
</file>

<file path=ppt/slides/_rels/slide121.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6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1.xml"/></Relationships>
</file>

<file path=ppt/slides/_rels/slide12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31.xml"/><Relationship Id="rId4" Type="http://schemas.openxmlformats.org/officeDocument/2006/relationships/image" Target="../media/image182.png"/></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13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7.xml"/><Relationship Id="rId5" Type="http://schemas.openxmlformats.org/officeDocument/2006/relationships/image" Target="../media/image182.png"/><Relationship Id="rId4" Type="http://schemas.openxmlformats.org/officeDocument/2006/relationships/image" Target="../media/image185.png"/></Relationships>
</file>

<file path=ppt/slides/_rels/slide13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7.xml"/></Relationships>
</file>

<file path=ppt/slides/_rels/slide13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7.xml"/></Relationships>
</file>

<file path=ppt/slides/_rels/slide13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3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4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9.xml"/><Relationship Id="rId5" Type="http://schemas.openxmlformats.org/officeDocument/2006/relationships/image" Target="../media/image13.gif"/><Relationship Id="rId4" Type="http://schemas.openxmlformats.org/officeDocument/2006/relationships/image" Target="../media/image19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eg"/><Relationship Id="rId1" Type="http://schemas.openxmlformats.org/officeDocument/2006/relationships/slideLayout" Target="../slideLayouts/slideLayout27.xml"/><Relationship Id="rId4" Type="http://schemas.openxmlformats.org/officeDocument/2006/relationships/image" Target="../media/image199.wmf"/></Relationships>
</file>

<file path=ppt/slides/_rels/slide14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7.xml"/><Relationship Id="rId5" Type="http://schemas.openxmlformats.org/officeDocument/2006/relationships/image" Target="../media/image13.gif"/><Relationship Id="rId4" Type="http://schemas.openxmlformats.org/officeDocument/2006/relationships/image" Target="../media/image202.png"/></Relationships>
</file>

<file path=ppt/slides/_rels/slide14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14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2.xml"/><Relationship Id="rId4" Type="http://schemas.openxmlformats.org/officeDocument/2006/relationships/image" Target="../media/image20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0.xml.rels><?xml version="1.0" encoding="UTF-8" standalone="yes"?>
<Relationships xmlns="http://schemas.openxmlformats.org/package/2006/relationships"><Relationship Id="rId3" Type="http://schemas.openxmlformats.org/officeDocument/2006/relationships/image" Target="../media/image208.gif"/><Relationship Id="rId2" Type="http://schemas.openxmlformats.org/officeDocument/2006/relationships/image" Target="../media/image207.png"/><Relationship Id="rId1" Type="http://schemas.openxmlformats.org/officeDocument/2006/relationships/slideLayout" Target="../slideLayouts/slideLayout72.xml"/><Relationship Id="rId4" Type="http://schemas.openxmlformats.org/officeDocument/2006/relationships/image" Target="../media/image209.gif"/></Relationships>
</file>

<file path=ppt/slides/_rels/slide15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7.png"/><Relationship Id="rId1" Type="http://schemas.openxmlformats.org/officeDocument/2006/relationships/slideLayout" Target="../slideLayouts/slideLayout75.xml"/></Relationships>
</file>

<file path=ppt/slides/_rels/slide15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2.xml"/></Relationships>
</file>

<file path=ppt/slides/_rels/slide15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11.gif"/><Relationship Id="rId1" Type="http://schemas.openxmlformats.org/officeDocument/2006/relationships/slideLayout" Target="../slideLayouts/slideLayout75.xml"/><Relationship Id="rId5" Type="http://schemas.openxmlformats.org/officeDocument/2006/relationships/image" Target="../media/image213.gif"/><Relationship Id="rId4" Type="http://schemas.openxmlformats.org/officeDocument/2006/relationships/image" Target="../media/image212.gif"/></Relationships>
</file>

<file path=ppt/slides/_rels/slide15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jpeg"/><Relationship Id="rId1" Type="http://schemas.openxmlformats.org/officeDocument/2006/relationships/slideLayout" Target="../slideLayouts/slideLayout75.xml"/><Relationship Id="rId6" Type="http://schemas.openxmlformats.org/officeDocument/2006/relationships/image" Target="../media/image217.png"/><Relationship Id="rId5" Type="http://schemas.openxmlformats.org/officeDocument/2006/relationships/image" Target="../media/image13.gif"/><Relationship Id="rId4" Type="http://schemas.openxmlformats.org/officeDocument/2006/relationships/image" Target="../media/image216.png"/></Relationships>
</file>

<file path=ppt/slides/_rels/slide15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2.xml"/></Relationships>
</file>

<file path=ppt/slides/_rels/slide156.xml.rels><?xml version="1.0" encoding="UTF-8" standalone="yes"?>
<Relationships xmlns="http://schemas.openxmlformats.org/package/2006/relationships"><Relationship Id="rId3" Type="http://schemas.openxmlformats.org/officeDocument/2006/relationships/image" Target="../media/image218.gif"/><Relationship Id="rId2" Type="http://schemas.openxmlformats.org/officeDocument/2006/relationships/image" Target="../media/image215.png"/><Relationship Id="rId1" Type="http://schemas.openxmlformats.org/officeDocument/2006/relationships/slideLayout" Target="../slideLayouts/slideLayout77.xml"/><Relationship Id="rId4" Type="http://schemas.openxmlformats.org/officeDocument/2006/relationships/image" Target="../media/image219.gif"/></Relationships>
</file>

<file path=ppt/slides/_rels/slide157.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4.xml"/></Relationships>
</file>

<file path=ppt/slides/_rels/slide158.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21.png"/><Relationship Id="rId7" Type="http://schemas.openxmlformats.org/officeDocument/2006/relationships/hyperlink" Target="http://advisor.cuanswers.com/" TargetMode="External"/><Relationship Id="rId2" Type="http://schemas.openxmlformats.org/officeDocument/2006/relationships/image" Target="../media/image220.png"/><Relationship Id="rId1" Type="http://schemas.openxmlformats.org/officeDocument/2006/relationships/slideLayout" Target="../slideLayouts/slideLayout77.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5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06.png"/><Relationship Id="rId1" Type="http://schemas.openxmlformats.org/officeDocument/2006/relationships/slideLayout" Target="../slideLayouts/slideLayout72.xml"/><Relationship Id="rId5" Type="http://schemas.openxmlformats.org/officeDocument/2006/relationships/image" Target="../media/image13.gif"/><Relationship Id="rId4" Type="http://schemas.openxmlformats.org/officeDocument/2006/relationships/image" Target="../media/image2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06.png"/><Relationship Id="rId1" Type="http://schemas.openxmlformats.org/officeDocument/2006/relationships/slideLayout" Target="../slideLayouts/slideLayout72.xml"/><Relationship Id="rId4" Type="http://schemas.openxmlformats.org/officeDocument/2006/relationships/image" Target="../media/image13.gif"/></Relationships>
</file>

<file path=ppt/slides/_rels/slide16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2.xml"/></Relationships>
</file>

<file path=ppt/slides/_rels/slide16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1.xml"/></Relationships>
</file>

<file path=ppt/slides/_rels/slide1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28.png"/><Relationship Id="rId1" Type="http://schemas.openxmlformats.org/officeDocument/2006/relationships/slideLayout" Target="../slideLayouts/slideLayout72.xml"/><Relationship Id="rId6" Type="http://schemas.openxmlformats.org/officeDocument/2006/relationships/image" Target="../media/image206.png"/><Relationship Id="rId5" Type="http://schemas.openxmlformats.org/officeDocument/2006/relationships/image" Target="../media/image139.png"/><Relationship Id="rId4" Type="http://schemas.openxmlformats.org/officeDocument/2006/relationships/image" Target="../media/image229.png"/></Relationships>
</file>

<file path=ppt/slides/_rels/slide16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30.png"/><Relationship Id="rId1" Type="http://schemas.openxmlformats.org/officeDocument/2006/relationships/slideLayout" Target="../slideLayouts/slideLayout75.xml"/></Relationships>
</file>

<file path=ppt/slides/_rels/slide16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2.xml"/></Relationships>
</file>

<file path=ppt/slides/_rels/slide16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7.xml"/></Relationships>
</file>

<file path=ppt/slides/_rels/slide17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33.png"/><Relationship Id="rId1" Type="http://schemas.openxmlformats.org/officeDocument/2006/relationships/slideLayout" Target="../slideLayouts/slideLayout21.xml"/></Relationships>
</file>

<file path=ppt/slides/_rels/slide17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1.xml"/><Relationship Id="rId5" Type="http://schemas.openxmlformats.org/officeDocument/2006/relationships/image" Target="../media/image238.gif"/><Relationship Id="rId4" Type="http://schemas.openxmlformats.org/officeDocument/2006/relationships/image" Target="../media/image13.gi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4.xml.rels><?xml version="1.0" encoding="UTF-8" standalone="yes"?>
<Relationships xmlns="http://schemas.openxmlformats.org/package/2006/relationships"><Relationship Id="rId2" Type="http://schemas.openxmlformats.org/officeDocument/2006/relationships/image" Target="../media/image239.gif"/><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244.jpeg"/><Relationship Id="rId4" Type="http://schemas.openxmlformats.org/officeDocument/2006/relationships/image" Target="../media/image243.jpeg"/></Relationships>
</file>

<file path=ppt/slides/_rels/slide179.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13.gif"/></Relationships>
</file>

<file path=ppt/slides/_rels/slide18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81.xml"/></Relationships>
</file>

<file path=ppt/slides/_rels/slide186.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5.xml"/><Relationship Id="rId5" Type="http://schemas.openxmlformats.org/officeDocument/2006/relationships/image" Target="../media/image32.gif"/><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8.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45.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45.xml"/><Relationship Id="rId5" Type="http://schemas.openxmlformats.org/officeDocument/2006/relationships/image" Target="../media/image56.gif"/><Relationship Id="rId4" Type="http://schemas.openxmlformats.org/officeDocument/2006/relationships/image" Target="../media/image55.gif"/></Relationships>
</file>

<file path=ppt/slides/_rels/slide3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8.xml"/><Relationship Id="rId4" Type="http://schemas.openxmlformats.org/officeDocument/2006/relationships/image" Target="../media/image13.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45.xml"/><Relationship Id="rId5" Type="http://schemas.openxmlformats.org/officeDocument/2006/relationships/image" Target="../media/image15.gif"/><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68.png"/><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40.gif"/><Relationship Id="rId1" Type="http://schemas.openxmlformats.org/officeDocument/2006/relationships/slideLayout" Target="../slideLayouts/slideLayout54.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54.xml"/><Relationship Id="rId5" Type="http://schemas.openxmlformats.org/officeDocument/2006/relationships/image" Target="../media/image82.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75.gif"/><Relationship Id="rId1" Type="http://schemas.openxmlformats.org/officeDocument/2006/relationships/slideLayout" Target="../slideLayouts/slideLayout54.xml"/><Relationship Id="rId4" Type="http://schemas.openxmlformats.org/officeDocument/2006/relationships/image" Target="../media/image84.gif"/></Relationships>
</file>

<file path=ppt/slides/_rels/slide6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gif"/><Relationship Id="rId7" Type="http://schemas.openxmlformats.org/officeDocument/2006/relationships/image" Target="../media/image90.png"/><Relationship Id="rId2" Type="http://schemas.openxmlformats.org/officeDocument/2006/relationships/image" Target="../media/image85.gif"/><Relationship Id="rId1" Type="http://schemas.openxmlformats.org/officeDocument/2006/relationships/slideLayout" Target="../slideLayouts/slideLayout54.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image" Target="../media/image87.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6.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6.xml"/><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6.png"/><Relationship Id="rId1" Type="http://schemas.openxmlformats.org/officeDocument/2006/relationships/slideLayout" Target="../slideLayouts/slideLayout3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1.jpeg"/><Relationship Id="rId1" Type="http://schemas.openxmlformats.org/officeDocument/2006/relationships/slideLayout" Target="../slideLayouts/slideLayout36.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6.xml"/><Relationship Id="rId5" Type="http://schemas.openxmlformats.org/officeDocument/2006/relationships/image" Target="../media/image106.png"/><Relationship Id="rId4" Type="http://schemas.openxmlformats.org/officeDocument/2006/relationships/image" Target="../media/image105.jpeg"/></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8.png"/><Relationship Id="rId1" Type="http://schemas.openxmlformats.org/officeDocument/2006/relationships/slideLayout" Target="../slideLayouts/slideLayout43.xml"/><Relationship Id="rId5" Type="http://schemas.openxmlformats.org/officeDocument/2006/relationships/image" Target="../media/image13.gif"/><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0.png"/><Relationship Id="rId1" Type="http://schemas.openxmlformats.org/officeDocument/2006/relationships/slideLayout" Target="../slideLayouts/slideLayout43.xml"/><Relationship Id="rId5" Type="http://schemas.openxmlformats.org/officeDocument/2006/relationships/image" Target="../media/image107.png"/><Relationship Id="rId4" Type="http://schemas.openxmlformats.org/officeDocument/2006/relationships/image" Target="../media/image13.gif"/></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1.jpe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3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36.xml"/><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117.jpeg"/><Relationship Id="rId1" Type="http://schemas.openxmlformats.org/officeDocument/2006/relationships/slideLayout" Target="../slideLayouts/slideLayout36.xml"/><Relationship Id="rId5" Type="http://schemas.openxmlformats.org/officeDocument/2006/relationships/image" Target="../media/image13.gif"/><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6.xml"/><Relationship Id="rId4" Type="http://schemas.openxmlformats.org/officeDocument/2006/relationships/image" Target="../media/image15.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39.xml"/><Relationship Id="rId4" Type="http://schemas.openxmlformats.org/officeDocument/2006/relationships/image" Target="../media/image13.gif"/></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2.jpeg"/><Relationship Id="rId1" Type="http://schemas.openxmlformats.org/officeDocument/2006/relationships/slideLayout" Target="../slideLayouts/slideLayout39.xml"/><Relationship Id="rId4" Type="http://schemas.openxmlformats.org/officeDocument/2006/relationships/image" Target="../media/image13.gif"/></Relationships>
</file>

<file path=ppt/slides/_rels/slide8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3.png"/><Relationship Id="rId1" Type="http://schemas.openxmlformats.org/officeDocument/2006/relationships/slideLayout" Target="../slideLayouts/slideLayout36.xml"/><Relationship Id="rId5" Type="http://schemas.openxmlformats.org/officeDocument/2006/relationships/image" Target="../media/image124.png"/><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hyperlink" Target="http://www.cujournal.com/search?zkDo=search&amp;script=zkSearch&amp;query=National%20CU%20Share%20Insurance%20Fund" TargetMode="External"/><Relationship Id="rId2" Type="http://schemas.openxmlformats.org/officeDocument/2006/relationships/hyperlink" Target="http://www.cujournal.com/search?zkDo=search&amp;script=zkSearch&amp;query=NCUA" TargetMode="Externa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3.xml"/><Relationship Id="rId4" Type="http://schemas.openxmlformats.org/officeDocument/2006/relationships/image" Target="../media/image131.png"/></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3.xml"/><Relationship Id="rId5" Type="http://schemas.openxmlformats.org/officeDocument/2006/relationships/image" Target="../media/image135.png"/><Relationship Id="rId4" Type="http://schemas.openxmlformats.org/officeDocument/2006/relationships/image" Target="../media/image134.png"/></Relationships>
</file>

<file path=ppt/slides/_rels/slide99.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63.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3.gif"/><Relationship Id="rId4" Type="http://schemas.openxmlformats.org/officeDocument/2006/relationships/image" Target="../media/image138.png"/><Relationship Id="rId9"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7"/>
          <p:cNvGrpSpPr/>
          <p:nvPr/>
        </p:nvGrpSpPr>
        <p:grpSpPr>
          <a:xfrm>
            <a:off x="4114800" y="3962400"/>
            <a:ext cx="5029200" cy="2895600"/>
            <a:chOff x="4114800" y="3962400"/>
            <a:chExt cx="5029200" cy="2895600"/>
          </a:xfrm>
        </p:grpSpPr>
        <p:sp>
          <p:nvSpPr>
            <p:cNvPr id="82" name="Rectangle 81"/>
            <p:cNvSpPr/>
            <p:nvPr/>
          </p:nvSpPr>
          <p:spPr>
            <a:xfrm>
              <a:off x="4114800" y="3962400"/>
              <a:ext cx="5029200" cy="289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267200" y="4343400"/>
              <a:ext cx="47244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72"/>
            <p:cNvGrpSpPr>
              <a:grpSpLocks/>
            </p:cNvGrpSpPr>
            <p:nvPr/>
          </p:nvGrpSpPr>
          <p:grpSpPr bwMode="auto">
            <a:xfrm>
              <a:off x="4419600" y="4686300"/>
              <a:ext cx="536575" cy="876300"/>
              <a:chOff x="113179285" y="111597758"/>
              <a:chExt cx="537115" cy="875848"/>
            </a:xfrm>
            <a:effectLst>
              <a:outerShdw blurRad="50800" dist="38100" dir="8100000" algn="tr" rotWithShape="0">
                <a:prstClr val="black">
                  <a:alpha val="40000"/>
                </a:prstClr>
              </a:outerShdw>
            </a:effectLst>
          </p:grpSpPr>
          <p:sp>
            <p:nvSpPr>
              <p:cNvPr id="5193" name="Rectangle 73"/>
              <p:cNvSpPr>
                <a:spLocks noChangeArrowheads="1"/>
              </p:cNvSpPr>
              <p:nvPr/>
            </p:nvSpPr>
            <p:spPr bwMode="auto">
              <a:xfrm>
                <a:off x="113179285" y="111828704"/>
                <a:ext cx="537115" cy="644902"/>
              </a:xfrm>
              <a:prstGeom prst="rect">
                <a:avLst/>
              </a:prstGeom>
              <a:solidFill>
                <a:srgbClr val="ED1C24"/>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194" name="Rectangle 74"/>
              <p:cNvSpPr>
                <a:spLocks noChangeArrowheads="1"/>
              </p:cNvSpPr>
              <p:nvPr/>
            </p:nvSpPr>
            <p:spPr bwMode="auto">
              <a:xfrm>
                <a:off x="113179285" y="111597758"/>
                <a:ext cx="537115" cy="181135"/>
              </a:xfrm>
              <a:prstGeom prst="rect">
                <a:avLst/>
              </a:prstGeom>
              <a:solidFill>
                <a:srgbClr val="ED1C24"/>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195" name="WordArt 75"/>
              <p:cNvSpPr>
                <a:spLocks noChangeArrowheads="1" noChangeShapeType="1" noTextEdit="1"/>
              </p:cNvSpPr>
              <p:nvPr/>
            </p:nvSpPr>
            <p:spPr bwMode="auto">
              <a:xfrm>
                <a:off x="113198250" y="111853734"/>
                <a:ext cx="346785" cy="219953"/>
              </a:xfrm>
              <a:prstGeom prst="rect">
                <a:avLst/>
              </a:prstGeom>
            </p:spPr>
            <p:txBody>
              <a:bodyPr wrap="none" fromWordArt="1">
                <a:prstTxWarp prst="textPlain">
                  <a:avLst>
                    <a:gd name="adj" fmla="val 50000"/>
                  </a:avLst>
                </a:prstTxWarp>
              </a:bodyPr>
              <a:lstStyle/>
              <a:p>
                <a:pPr algn="ctr" rtl="0"/>
                <a:r>
                  <a:rPr lang="en-US" sz="3600" kern="10" spc="0" dirty="0" smtClean="0">
                    <a:ln w="9525" algn="ctr">
                      <a:solidFill>
                        <a:srgbClr val="FFFFFF"/>
                      </a:solidFill>
                      <a:round/>
                      <a:headEnd/>
                      <a:tailEnd/>
                    </a:ln>
                    <a:solidFill>
                      <a:srgbClr val="FFFFFF"/>
                    </a:solidFill>
                    <a:effectLst/>
                    <a:latin typeface="Century Gothic"/>
                  </a:rPr>
                  <a:t>23</a:t>
                </a:r>
                <a:endParaRPr lang="en-US" sz="3600" kern="10" spc="0" dirty="0">
                  <a:ln w="9525" algn="ctr">
                    <a:solidFill>
                      <a:srgbClr val="FFFFFF"/>
                    </a:solidFill>
                    <a:round/>
                    <a:headEnd/>
                    <a:tailEnd/>
                  </a:ln>
                  <a:solidFill>
                    <a:srgbClr val="FFFFFF"/>
                  </a:solidFill>
                  <a:effectLst/>
                  <a:latin typeface="Century Gothic"/>
                </a:endParaRPr>
              </a:p>
            </p:txBody>
          </p:sp>
          <p:sp>
            <p:nvSpPr>
              <p:cNvPr id="5196" name="WordArt 76"/>
              <p:cNvSpPr>
                <a:spLocks noChangeArrowheads="1" noChangeShapeType="1" noTextEdit="1"/>
              </p:cNvSpPr>
              <p:nvPr/>
            </p:nvSpPr>
            <p:spPr bwMode="auto">
              <a:xfrm>
                <a:off x="113216685" y="111688710"/>
                <a:ext cx="309915" cy="63733"/>
              </a:xfrm>
              <a:prstGeom prst="rect">
                <a:avLst/>
              </a:prstGeom>
            </p:spPr>
            <p:txBody>
              <a:bodyPr wrap="none" fromWordArt="1">
                <a:prstTxWarp prst="textPlain">
                  <a:avLst>
                    <a:gd name="adj" fmla="val 50000"/>
                  </a:avLst>
                </a:prstTxWarp>
              </a:bodyPr>
              <a:lstStyle/>
              <a:p>
                <a:pPr algn="ctr" rtl="0"/>
                <a:r>
                  <a:rPr lang="en-US" sz="3600" kern="10" spc="0" smtClean="0">
                    <a:ln w="9525" algn="ctr">
                      <a:solidFill>
                        <a:srgbClr val="FFFFFF"/>
                      </a:solidFill>
                      <a:round/>
                      <a:headEnd/>
                      <a:tailEnd/>
                    </a:ln>
                    <a:solidFill>
                      <a:srgbClr val="FFFFFF"/>
                    </a:solidFill>
                    <a:effectLst/>
                    <a:latin typeface="Century Gothic"/>
                  </a:rPr>
                  <a:t>wed</a:t>
                </a:r>
                <a:endParaRPr lang="en-US" sz="3600" kern="10" spc="0">
                  <a:ln w="9525" algn="ctr">
                    <a:solidFill>
                      <a:srgbClr val="FFFFFF"/>
                    </a:solidFill>
                    <a:round/>
                    <a:headEnd/>
                    <a:tailEnd/>
                  </a:ln>
                  <a:solidFill>
                    <a:srgbClr val="FFFFFF"/>
                  </a:solidFill>
                  <a:effectLst/>
                  <a:latin typeface="Century Gothic"/>
                </a:endParaRPr>
              </a:p>
            </p:txBody>
          </p:sp>
        </p:grpSp>
        <p:sp>
          <p:nvSpPr>
            <p:cNvPr id="5158" name="WordArt 38"/>
            <p:cNvSpPr>
              <a:spLocks noChangeArrowheads="1" noChangeShapeType="1" noTextEdit="1"/>
            </p:cNvSpPr>
            <p:nvPr/>
          </p:nvSpPr>
          <p:spPr bwMode="auto">
            <a:xfrm>
              <a:off x="6553200" y="6248400"/>
              <a:ext cx="2438400" cy="381000"/>
            </a:xfrm>
            <a:prstGeom prst="rect">
              <a:avLst/>
            </a:prstGeom>
            <a:effectLst>
              <a:outerShdw blurRad="50800" dist="38100" dir="8100000" algn="tr" rotWithShape="0">
                <a:prstClr val="black">
                  <a:alpha val="40000"/>
                </a:prstClr>
              </a:outerShdw>
            </a:effectLst>
          </p:spPr>
          <p:txBody>
            <a:bodyPr wrap="none" fromWordArt="1">
              <a:prstTxWarp prst="textPlain">
                <a:avLst>
                  <a:gd name="adj" fmla="val 50000"/>
                </a:avLst>
              </a:prstTxWarp>
            </a:bodyPr>
            <a:lstStyle/>
            <a:p>
              <a:pPr algn="ctr" rtl="0"/>
              <a:r>
                <a:rPr lang="en-US" sz="3600" kern="10" spc="0" dirty="0" smtClean="0">
                  <a:ln w="9525" algn="ctr">
                    <a:noFill/>
                    <a:round/>
                    <a:headEnd/>
                    <a:tailEnd/>
                  </a:ln>
                  <a:solidFill>
                    <a:srgbClr val="ED1C24"/>
                  </a:solidFill>
                  <a:effectLst/>
                  <a:latin typeface="Century Gothic"/>
                </a:rPr>
                <a:t>conference</a:t>
              </a:r>
              <a:endParaRPr lang="en-US" sz="3600" kern="10" spc="0" dirty="0">
                <a:ln w="9525" algn="ctr">
                  <a:noFill/>
                  <a:round/>
                  <a:headEnd/>
                  <a:tailEnd/>
                </a:ln>
                <a:solidFill>
                  <a:srgbClr val="ED1C24"/>
                </a:solidFill>
                <a:effectLst/>
                <a:latin typeface="Century Gothic"/>
              </a:endParaRPr>
            </a:p>
          </p:txBody>
        </p:sp>
        <p:sp>
          <p:nvSpPr>
            <p:cNvPr id="81" name="WordArt 38"/>
            <p:cNvSpPr>
              <a:spLocks noChangeArrowheads="1" noChangeShapeType="1" noTextEdit="1"/>
            </p:cNvSpPr>
            <p:nvPr/>
          </p:nvSpPr>
          <p:spPr bwMode="auto">
            <a:xfrm>
              <a:off x="7434545" y="4572000"/>
              <a:ext cx="1557055" cy="762000"/>
            </a:xfrm>
            <a:prstGeom prst="rect">
              <a:avLst/>
            </a:prstGeom>
            <a:effectLst>
              <a:outerShdw blurRad="50800" dist="38100" dir="8100000" algn="tr" rotWithShape="0">
                <a:prstClr val="black">
                  <a:alpha val="40000"/>
                </a:prstClr>
              </a:outerShdw>
            </a:effectLst>
          </p:spPr>
          <p:txBody>
            <a:bodyPr wrap="none" fromWordArt="1">
              <a:prstTxWarp prst="textPlain">
                <a:avLst>
                  <a:gd name="adj" fmla="val 50000"/>
                </a:avLst>
              </a:prstTxWarp>
            </a:bodyPr>
            <a:lstStyle/>
            <a:p>
              <a:pPr algn="ctr" rtl="0"/>
              <a:r>
                <a:rPr lang="en-US" sz="3600" kern="10" dirty="0" smtClean="0">
                  <a:ln w="9525" algn="ctr">
                    <a:noFill/>
                    <a:round/>
                    <a:headEnd/>
                    <a:tailEnd/>
                  </a:ln>
                  <a:solidFill>
                    <a:schemeClr val="accent3"/>
                  </a:solidFill>
                  <a:latin typeface="Century Gothic"/>
                </a:rPr>
                <a:t>2010</a:t>
              </a:r>
              <a:endParaRPr lang="en-US" sz="3600" kern="10" spc="0" dirty="0">
                <a:ln w="9525" algn="ctr">
                  <a:noFill/>
                  <a:round/>
                  <a:headEnd/>
                  <a:tailEnd/>
                </a:ln>
                <a:solidFill>
                  <a:schemeClr val="accent3"/>
                </a:solidFill>
                <a:effectLst/>
                <a:latin typeface="Century Gothic"/>
              </a:endParaRPr>
            </a:p>
          </p:txBody>
        </p:sp>
        <p:sp>
          <p:nvSpPr>
            <p:cNvPr id="5157" name="WordArt 37"/>
            <p:cNvSpPr>
              <a:spLocks noChangeArrowheads="1" noChangeShapeType="1" noTextEdit="1"/>
            </p:cNvSpPr>
            <p:nvPr/>
          </p:nvSpPr>
          <p:spPr bwMode="auto">
            <a:xfrm>
              <a:off x="5334000" y="5334000"/>
              <a:ext cx="3665064" cy="1048836"/>
            </a:xfrm>
            <a:prstGeom prst="rect">
              <a:avLst/>
            </a:prstGeom>
            <a:effectLst>
              <a:outerShdw blurRad="50800" dist="38100" dir="8100000" algn="tr" rotWithShape="0">
                <a:prstClr val="black">
                  <a:alpha val="40000"/>
                </a:prstClr>
              </a:outerShdw>
            </a:effectLst>
          </p:spPr>
          <p:txBody>
            <a:bodyPr wrap="none" fromWordArt="1">
              <a:prstTxWarp prst="textPlain">
                <a:avLst>
                  <a:gd name="adj" fmla="val 50000"/>
                </a:avLst>
              </a:prstTxWarp>
            </a:bodyPr>
            <a:lstStyle/>
            <a:p>
              <a:pPr algn="ctr" rtl="0"/>
              <a:r>
                <a:rPr lang="en-US" sz="3600" b="1" kern="10" spc="0" dirty="0" smtClean="0">
                  <a:ln w="9525" algn="ctr">
                    <a:noFill/>
                    <a:round/>
                    <a:headEnd/>
                    <a:tailEnd/>
                  </a:ln>
                  <a:solidFill>
                    <a:srgbClr val="2950BD"/>
                  </a:solidFill>
                  <a:effectLst/>
                  <a:latin typeface="Century Gothic"/>
                </a:rPr>
                <a:t>leadership</a:t>
              </a:r>
              <a:endParaRPr lang="en-US" sz="3600" b="1" kern="10" spc="0" dirty="0">
                <a:ln w="9525" algn="ctr">
                  <a:noFill/>
                  <a:round/>
                  <a:headEnd/>
                  <a:tailEnd/>
                </a:ln>
                <a:solidFill>
                  <a:srgbClr val="2950BD"/>
                </a:solidFill>
                <a:effectLst/>
                <a:latin typeface="Century Gothic"/>
              </a:endParaRPr>
            </a:p>
          </p:txBody>
        </p:sp>
        <p:sp>
          <p:nvSpPr>
            <p:cNvPr id="96" name="Rectangle 95"/>
            <p:cNvSpPr/>
            <p:nvPr/>
          </p:nvSpPr>
          <p:spPr>
            <a:xfrm>
              <a:off x="4343400" y="4343400"/>
              <a:ext cx="673581" cy="338554"/>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June</a:t>
              </a:r>
              <a:endParaRPr lang="en-US" sz="1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93" name="Picture 5" descr="X:\Administration\Public\LeadershipConference\2010\Temp place for all graphics\PurpleSplotch-StraightOn-Wet.gif"/>
          <p:cNvPicPr>
            <a:picLocks noChangeAspect="1" noChangeArrowheads="1"/>
          </p:cNvPicPr>
          <p:nvPr/>
        </p:nvPicPr>
        <p:blipFill>
          <a:blip r:embed="rId3" cstate="print"/>
          <a:srcRect/>
          <a:stretch>
            <a:fillRect/>
          </a:stretch>
        </p:blipFill>
        <p:spPr bwMode="auto">
          <a:xfrm>
            <a:off x="6477000" y="2667000"/>
            <a:ext cx="1574359" cy="1524000"/>
          </a:xfrm>
          <a:prstGeom prst="rect">
            <a:avLst/>
          </a:prstGeom>
          <a:noFill/>
        </p:spPr>
      </p:pic>
      <p:pic>
        <p:nvPicPr>
          <p:cNvPr id="94" name="Picture 6" descr="X:\Administration\Public\LeadershipConference\2010\Temp place for all graphics\RedSplotch-StraightOn-Wet.gif"/>
          <p:cNvPicPr>
            <a:picLocks noChangeAspect="1" noChangeArrowheads="1"/>
          </p:cNvPicPr>
          <p:nvPr/>
        </p:nvPicPr>
        <p:blipFill>
          <a:blip r:embed="rId4" cstate="print"/>
          <a:srcRect l="6316" t="14861" r="36842" b="17028"/>
          <a:stretch>
            <a:fillRect/>
          </a:stretch>
        </p:blipFill>
        <p:spPr bwMode="auto">
          <a:xfrm>
            <a:off x="7545995" y="2667000"/>
            <a:ext cx="1369405" cy="1320800"/>
          </a:xfrm>
          <a:prstGeom prst="rect">
            <a:avLst/>
          </a:prstGeom>
          <a:noFill/>
        </p:spPr>
      </p:pic>
      <p:pic>
        <p:nvPicPr>
          <p:cNvPr id="95" name="Picture 4" descr="X:\Administration\Public\LeadershipConference\2010\Temp place for all graphics\YellowSplotch-StraightOn-Wet.gif"/>
          <p:cNvPicPr>
            <a:picLocks noChangeAspect="1" noChangeArrowheads="1"/>
          </p:cNvPicPr>
          <p:nvPr/>
        </p:nvPicPr>
        <p:blipFill>
          <a:blip r:embed="rId5" cstate="print"/>
          <a:srcRect/>
          <a:stretch>
            <a:fillRect/>
          </a:stretch>
        </p:blipFill>
        <p:spPr bwMode="auto">
          <a:xfrm>
            <a:off x="7452360" y="3276600"/>
            <a:ext cx="944614" cy="914400"/>
          </a:xfrm>
          <a:prstGeom prst="rect">
            <a:avLst/>
          </a:prstGeom>
          <a:noFill/>
        </p:spPr>
      </p:pic>
      <p:grpSp>
        <p:nvGrpSpPr>
          <p:cNvPr id="5" name="Group 96"/>
          <p:cNvGrpSpPr/>
          <p:nvPr/>
        </p:nvGrpSpPr>
        <p:grpSpPr>
          <a:xfrm>
            <a:off x="609600" y="1828800"/>
            <a:ext cx="6189973" cy="5457825"/>
            <a:chOff x="77942" y="-200025"/>
            <a:chExt cx="6189973" cy="5457825"/>
          </a:xfrm>
        </p:grpSpPr>
        <p:pic>
          <p:nvPicPr>
            <p:cNvPr id="5190" name="Picture 70" descr="X:\Administration\Public\LeadershipConference\2010\Temp place for all graphics\PageNumberWithBrush.gif"/>
            <p:cNvPicPr>
              <a:picLocks noChangeAspect="1" noChangeArrowheads="1"/>
            </p:cNvPicPr>
            <p:nvPr/>
          </p:nvPicPr>
          <p:blipFill>
            <a:blip r:embed="rId6" cstate="print"/>
            <a:srcRect/>
            <a:stretch>
              <a:fillRect/>
            </a:stretch>
          </p:blipFill>
          <p:spPr bwMode="auto">
            <a:xfrm>
              <a:off x="77942" y="-200025"/>
              <a:ext cx="6189973" cy="5457825"/>
            </a:xfrm>
            <a:prstGeom prst="rect">
              <a:avLst/>
            </a:prstGeom>
            <a:noFill/>
            <a:effectLst>
              <a:innerShdw blurRad="63500" dist="50800" dir="13500000">
                <a:prstClr val="black">
                  <a:alpha val="50000"/>
                </a:prstClr>
              </a:innerShdw>
            </a:effectLst>
          </p:spPr>
        </p:pic>
        <p:pic>
          <p:nvPicPr>
            <p:cNvPr id="5191" name="Picture 71" descr="X:\Web Services\Public\logos\cuanswers\cuanswers_nocuso_black.png"/>
            <p:cNvPicPr>
              <a:picLocks noChangeAspect="1" noChangeArrowheads="1"/>
            </p:cNvPicPr>
            <p:nvPr/>
          </p:nvPicPr>
          <p:blipFill>
            <a:blip r:embed="rId7" cstate="print"/>
            <a:srcRect/>
            <a:stretch>
              <a:fillRect/>
            </a:stretch>
          </p:blipFill>
          <p:spPr bwMode="auto">
            <a:xfrm rot="21120000">
              <a:off x="998758" y="1578815"/>
              <a:ext cx="1900240" cy="250099"/>
            </a:xfrm>
            <a:prstGeom prst="rect">
              <a:avLst/>
            </a:prstGeom>
            <a:noFill/>
          </p:spPr>
        </p:pic>
        <p:sp>
          <p:nvSpPr>
            <p:cNvPr id="80" name="Rectangle 79"/>
            <p:cNvSpPr/>
            <p:nvPr/>
          </p:nvSpPr>
          <p:spPr>
            <a:xfrm rot="21120000">
              <a:off x="791194" y="2066596"/>
              <a:ext cx="2363147"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tificeSSK" pitchFamily="2" charset="0"/>
                </a:rPr>
                <a:t>Welcome!</a:t>
              </a:r>
              <a:endPar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tificeSSK" pitchFamily="2" charset="0"/>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not-so-good news...</a:t>
            </a:r>
            <a:br>
              <a:rPr lang="en-US" dirty="0" smtClean="0"/>
            </a:br>
            <a:r>
              <a:rPr lang="en-US" sz="2400" dirty="0" smtClean="0"/>
              <a:t>From the Economy</a:t>
            </a:r>
            <a:endParaRPr lang="en-US" sz="3600" dirty="0"/>
          </a:p>
        </p:txBody>
      </p:sp>
      <p:sp>
        <p:nvSpPr>
          <p:cNvPr id="3" name="Slide Number Placeholder 2"/>
          <p:cNvSpPr>
            <a:spLocks noGrp="1"/>
          </p:cNvSpPr>
          <p:nvPr>
            <p:ph type="sldNum" sz="quarter" idx="12"/>
          </p:nvPr>
        </p:nvSpPr>
        <p:spPr/>
        <p:txBody>
          <a:bodyPr/>
          <a:lstStyle/>
          <a:p>
            <a:fld id="{1A7AA609-E11C-4C33-A49A-BA59D0955339}" type="slidenum">
              <a:rPr lang="en-US" smtClean="0"/>
              <a:pPr/>
              <a:t>10</a:t>
            </a:fld>
            <a:endParaRPr lang="en-US"/>
          </a:p>
        </p:txBody>
      </p:sp>
      <p:sp>
        <p:nvSpPr>
          <p:cNvPr id="4" name="Text Placeholder 3"/>
          <p:cNvSpPr>
            <a:spLocks noGrp="1"/>
          </p:cNvSpPr>
          <p:nvPr>
            <p:ph type="body" sz="quarter" idx="13"/>
          </p:nvPr>
        </p:nvSpPr>
        <p:spPr/>
        <p:txBody>
          <a:bodyPr/>
          <a:lstStyle/>
          <a:p>
            <a:r>
              <a:rPr lang="en-US" dirty="0" smtClean="0"/>
              <a:t>With the general consensus that we will have to pay our way out of this mess, no matter how good you are doing, you’re concerned about the pending bill</a:t>
            </a:r>
            <a:endParaRPr lang="en-US" dirty="0"/>
          </a:p>
        </p:txBody>
      </p:sp>
      <p:pic>
        <p:nvPicPr>
          <p:cNvPr id="168962" name="Picture 2"/>
          <p:cNvPicPr>
            <a:picLocks noChangeAspect="1" noChangeArrowheads="1"/>
          </p:cNvPicPr>
          <p:nvPr/>
        </p:nvPicPr>
        <p:blipFill>
          <a:blip r:embed="rId2" cstate="print"/>
          <a:srcRect/>
          <a:stretch>
            <a:fillRect/>
          </a:stretch>
        </p:blipFill>
        <p:spPr bwMode="auto">
          <a:xfrm>
            <a:off x="381000" y="1676400"/>
            <a:ext cx="5034847" cy="2709863"/>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68964" name="Picture 4"/>
          <p:cNvPicPr>
            <a:picLocks noChangeAspect="1" noChangeArrowheads="1"/>
          </p:cNvPicPr>
          <p:nvPr/>
        </p:nvPicPr>
        <p:blipFill>
          <a:blip r:embed="rId3" cstate="print"/>
          <a:srcRect/>
          <a:stretch>
            <a:fillRect/>
          </a:stretch>
        </p:blipFill>
        <p:spPr bwMode="auto">
          <a:xfrm>
            <a:off x="3200400" y="2362200"/>
            <a:ext cx="5600700" cy="2956891"/>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68963" name="Picture 3"/>
          <p:cNvPicPr>
            <a:picLocks noChangeAspect="1" noChangeArrowheads="1"/>
          </p:cNvPicPr>
          <p:nvPr/>
        </p:nvPicPr>
        <p:blipFill>
          <a:blip r:embed="rId4" cstate="print"/>
          <a:srcRect b="23077"/>
          <a:stretch>
            <a:fillRect/>
          </a:stretch>
        </p:blipFill>
        <p:spPr bwMode="auto">
          <a:xfrm>
            <a:off x="1524000" y="4191000"/>
            <a:ext cx="3081867" cy="2667000"/>
          </a:xfrm>
          <a:prstGeom prst="rect">
            <a:avLst/>
          </a:prstGeom>
          <a:ln>
            <a:solidFill>
              <a:schemeClr val="bg1">
                <a:lumMod val="50000"/>
              </a:schemeClr>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2011 Video Contest</a:t>
            </a:r>
            <a:endParaRPr lang="en-US" dirty="0"/>
          </a:p>
        </p:txBody>
      </p:sp>
      <p:sp>
        <p:nvSpPr>
          <p:cNvPr id="3" name="Content Placeholder 2"/>
          <p:cNvSpPr>
            <a:spLocks noGrp="1"/>
          </p:cNvSpPr>
          <p:nvPr>
            <p:ph idx="1"/>
          </p:nvPr>
        </p:nvSpPr>
        <p:spPr/>
        <p:txBody>
          <a:bodyPr/>
          <a:lstStyle/>
          <a:p>
            <a:r>
              <a:rPr lang="en-US" dirty="0" smtClean="0"/>
              <a:t>Adding a new wrinkle to this contest next year: We will still have the $1,500 prize for the best video idea (watch your email around Feb. 1)</a:t>
            </a:r>
          </a:p>
          <a:p>
            <a:pPr lvl="1"/>
            <a:r>
              <a:rPr lang="en-US" dirty="0" smtClean="0"/>
              <a:t>$1,500 “Screenplay Idea” prize</a:t>
            </a:r>
          </a:p>
          <a:p>
            <a:r>
              <a:rPr lang="en-US" dirty="0" smtClean="0"/>
              <a:t>Next time we are going to allow you to submit your own </a:t>
            </a:r>
            <a:r>
              <a:rPr lang="en-US" b="1" dirty="0" smtClean="0"/>
              <a:t>finished videos </a:t>
            </a:r>
            <a:r>
              <a:rPr lang="en-US" dirty="0" smtClean="0"/>
              <a:t>to win a prize as well</a:t>
            </a:r>
          </a:p>
          <a:p>
            <a:pPr lvl="1"/>
            <a:r>
              <a:rPr lang="en-US" dirty="0" smtClean="0"/>
              <a:t>$1,500 “Director” prize</a:t>
            </a:r>
          </a:p>
          <a:p>
            <a:pPr lvl="1"/>
            <a:r>
              <a:rPr lang="en-US" dirty="0" smtClean="0"/>
              <a:t>1-5 minute video</a:t>
            </a:r>
          </a:p>
          <a:p>
            <a:r>
              <a:rPr lang="en-US" dirty="0" smtClean="0"/>
              <a:t>And for the musical artist in the room: Announcing our first-ever </a:t>
            </a:r>
            <a:r>
              <a:rPr lang="en-US" b="1" dirty="0" smtClean="0"/>
              <a:t>jingle contest</a:t>
            </a:r>
          </a:p>
          <a:p>
            <a:pPr lvl="1"/>
            <a:r>
              <a:rPr lang="en-US" dirty="0" smtClean="0"/>
              <a:t>$1,500 “Recording Artist” prize</a:t>
            </a:r>
          </a:p>
          <a:p>
            <a:pPr lvl="1"/>
            <a:r>
              <a:rPr lang="en-US" dirty="0" smtClean="0"/>
              <a:t>1-5 minute audio recording</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100</a:t>
            </a:fld>
            <a:endParaRPr lang="en-US"/>
          </a:p>
        </p:txBody>
      </p:sp>
      <p:sp>
        <p:nvSpPr>
          <p:cNvPr id="5" name="Text Placeholder 4"/>
          <p:cNvSpPr>
            <a:spLocks noGrp="1"/>
          </p:cNvSpPr>
          <p:nvPr>
            <p:ph type="body" sz="quarter" idx="13"/>
          </p:nvPr>
        </p:nvSpPr>
        <p:spPr>
          <a:xfrm>
            <a:off x="3962400" y="5867400"/>
            <a:ext cx="4724400" cy="762000"/>
          </a:xfrm>
        </p:spPr>
        <p:txBody>
          <a:bodyPr/>
          <a:lstStyle/>
          <a:p>
            <a:r>
              <a:rPr lang="en-US" dirty="0" smtClean="0"/>
              <a:t>For years, businesses have been calling to the </a:t>
            </a:r>
            <a:br>
              <a:rPr lang="en-US" dirty="0" smtClean="0"/>
            </a:br>
            <a:r>
              <a:rPr lang="en-US" dirty="0" smtClean="0"/>
              <a:t>‘net for solutions – from companies who post bounties for solving ideas, to companies who openly let software developers see their code</a:t>
            </a:r>
          </a:p>
          <a:p>
            <a:r>
              <a:rPr lang="en-US" dirty="0" smtClean="0"/>
              <a:t> A network is a source of creativity and solutions...we need to tap that in more ways than ever in 2011</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Your Credit Union is Everywhere</a:t>
            </a:r>
            <a:endParaRPr lang="en-US" dirty="0"/>
          </a:p>
        </p:txBody>
      </p:sp>
      <p:pic>
        <p:nvPicPr>
          <p:cNvPr id="7170" name="Picture 2" descr="X:\Web Services\Public\logos\its_me_247\logos_web\mobile_site_background.gif"/>
          <p:cNvPicPr>
            <a:picLocks noChangeAspect="1" noChangeArrowheads="1"/>
          </p:cNvPicPr>
          <p:nvPr/>
        </p:nvPicPr>
        <p:blipFill>
          <a:blip r:embed="rId2" cstate="print"/>
          <a:srcRect/>
          <a:stretch>
            <a:fillRect/>
          </a:stretch>
        </p:blipFill>
        <p:spPr bwMode="auto">
          <a:xfrm>
            <a:off x="2895600" y="1828800"/>
            <a:ext cx="2952750" cy="942975"/>
          </a:xfrm>
          <a:prstGeom prst="rect">
            <a:avLst/>
          </a:prstGeom>
          <a:noFill/>
        </p:spPr>
      </p:pic>
    </p:spTree>
  </p:cSld>
  <p:clrMapOvr>
    <a:masterClrMapping/>
  </p:clrMapOvr>
  <p:transition>
    <p:pull dir="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year began with a little regulator twist...</a:t>
            </a:r>
            <a:endParaRPr lang="en-US" dirty="0"/>
          </a:p>
        </p:txBody>
      </p:sp>
      <p:sp>
        <p:nvSpPr>
          <p:cNvPr id="3" name="Content Placeholder 2"/>
          <p:cNvSpPr>
            <a:spLocks noGrp="1"/>
          </p:cNvSpPr>
          <p:nvPr>
            <p:ph idx="1"/>
          </p:nvPr>
        </p:nvSpPr>
        <p:spPr/>
        <p:txBody>
          <a:bodyPr/>
          <a:lstStyle/>
          <a:p>
            <a:r>
              <a:rPr lang="en-US" dirty="0" smtClean="0"/>
              <a:t>Last fall we saw a shift in the way examiners saw our software and its ability to be configured by our users</a:t>
            </a:r>
          </a:p>
          <a:p>
            <a:pPr lvl="1"/>
            <a:r>
              <a:rPr lang="en-US" dirty="0" smtClean="0"/>
              <a:t>They wanted to audit, through CU*Answers, which credit unions where choosing the “right” options</a:t>
            </a:r>
          </a:p>
          <a:p>
            <a:r>
              <a:rPr lang="en-US" dirty="0" smtClean="0"/>
              <a:t>We were pretty sour on this idea, and pushed back pretty hard</a:t>
            </a:r>
          </a:p>
          <a:p>
            <a:r>
              <a:rPr lang="en-US" dirty="0" smtClean="0"/>
              <a:t>But in the end, we now see this was a chance to turn lemons into lemonade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102</a:t>
            </a:fld>
            <a:endParaRPr lang="en-US"/>
          </a:p>
        </p:txBody>
      </p:sp>
      <p:pic>
        <p:nvPicPr>
          <p:cNvPr id="8194" name="Picture 2" descr="X:\Administration\Public\LeadershipConference\2010\Temp place for all graphics\memo.png"/>
          <p:cNvPicPr>
            <a:picLocks noChangeAspect="1" noChangeArrowheads="1"/>
          </p:cNvPicPr>
          <p:nvPr/>
        </p:nvPicPr>
        <p:blipFill>
          <a:blip r:embed="rId2" cstate="print"/>
          <a:srcRect/>
          <a:stretch>
            <a:fillRect/>
          </a:stretch>
        </p:blipFill>
        <p:spPr bwMode="auto">
          <a:xfrm>
            <a:off x="6629400" y="3733800"/>
            <a:ext cx="2313992" cy="2861914"/>
          </a:xfrm>
          <a:prstGeom prst="rect">
            <a:avLst/>
          </a:prstGeom>
          <a:ln>
            <a:noFill/>
          </a:ln>
          <a:effectLst>
            <a:outerShdw blurRad="292100" dist="139700" dir="2700000" algn="tl" rotWithShape="0">
              <a:srgbClr val="333333">
                <a:alpha val="65000"/>
              </a:srgbClr>
            </a:outerShdw>
          </a:effectLst>
        </p:spPr>
      </p:pic>
      <p:pic>
        <p:nvPicPr>
          <p:cNvPr id="38914" name="Picture 2" descr="X:\Administration\Public\LeadershipConference\2010\Temp place for all graphics\security4.png"/>
          <p:cNvPicPr>
            <a:picLocks noChangeAspect="1" noChangeArrowheads="1"/>
          </p:cNvPicPr>
          <p:nvPr/>
        </p:nvPicPr>
        <p:blipFill>
          <a:blip r:embed="rId3" cstate="print"/>
          <a:srcRect/>
          <a:stretch>
            <a:fillRect/>
          </a:stretch>
        </p:blipFill>
        <p:spPr bwMode="auto">
          <a:xfrm>
            <a:off x="1066801" y="5200857"/>
            <a:ext cx="5386667" cy="1325714"/>
          </a:xfrm>
          <a:prstGeom prst="rect">
            <a:avLst/>
          </a:prstGeom>
          <a:noFill/>
          <a:ln>
            <a:solidFill>
              <a:srgbClr val="00B050"/>
            </a:solidFill>
          </a:ln>
        </p:spPr>
      </p:pic>
      <p:pic>
        <p:nvPicPr>
          <p:cNvPr id="38915" name="Picture 3" descr="X:\Administration\Public\LeadershipConference\2010\Temp place for all graphics\security3.png"/>
          <p:cNvPicPr>
            <a:picLocks noChangeAspect="1" noChangeArrowheads="1"/>
          </p:cNvPicPr>
          <p:nvPr/>
        </p:nvPicPr>
        <p:blipFill>
          <a:blip r:embed="rId4" cstate="print"/>
          <a:srcRect/>
          <a:stretch>
            <a:fillRect/>
          </a:stretch>
        </p:blipFill>
        <p:spPr bwMode="auto">
          <a:xfrm>
            <a:off x="838200" y="3962400"/>
            <a:ext cx="5401905" cy="937143"/>
          </a:xfrm>
          <a:prstGeom prst="rect">
            <a:avLst/>
          </a:prstGeom>
          <a:noFill/>
          <a:ln>
            <a:solidFill>
              <a:srgbClr val="FF0000"/>
            </a:solidFill>
          </a:ln>
        </p:spPr>
      </p:pic>
      <p:sp>
        <p:nvSpPr>
          <p:cNvPr id="10" name="Rectangle 9"/>
          <p:cNvSpPr/>
          <p:nvPr/>
        </p:nvSpPr>
        <p:spPr>
          <a:xfrm>
            <a:off x="6705600" y="5791200"/>
            <a:ext cx="2133600" cy="457200"/>
          </a:xfrm>
          <a:prstGeom prst="rect">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05600" y="5429250"/>
            <a:ext cx="2133600" cy="342900"/>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enotice"/>
          <p:cNvPicPr>
            <a:picLocks noChangeAspect="1" noChangeArrowheads="1"/>
          </p:cNvPicPr>
          <p:nvPr/>
        </p:nvPicPr>
        <p:blipFill>
          <a:blip r:embed="rId2" cstate="print"/>
          <a:srcRect/>
          <a:stretch>
            <a:fillRect/>
          </a:stretch>
        </p:blipFill>
        <p:spPr bwMode="auto">
          <a:xfrm>
            <a:off x="762000" y="3770312"/>
            <a:ext cx="3854450" cy="2097088"/>
          </a:xfrm>
          <a:prstGeom prst="rect">
            <a:avLst/>
          </a:prstGeom>
          <a:ln>
            <a:noFill/>
          </a:ln>
          <a:effectLst>
            <a:outerShdw blurRad="292100" dist="139700" dir="2700000" algn="tl" rotWithShape="0">
              <a:srgbClr val="333333">
                <a:alpha val="65000"/>
              </a:srgbClr>
            </a:outerShdw>
          </a:effectLst>
        </p:spPr>
      </p:pic>
      <p:pic>
        <p:nvPicPr>
          <p:cNvPr id="39941" name="Picture 5" descr="X:\Administration\Public\LeadershipConference\2010\Temp place for all graphics\login.png"/>
          <p:cNvPicPr>
            <a:picLocks noChangeAspect="1" noChangeArrowheads="1"/>
          </p:cNvPicPr>
          <p:nvPr/>
        </p:nvPicPr>
        <p:blipFill>
          <a:blip r:embed="rId3" cstate="print"/>
          <a:srcRect/>
          <a:stretch>
            <a:fillRect/>
          </a:stretch>
        </p:blipFill>
        <p:spPr bwMode="auto">
          <a:xfrm>
            <a:off x="6324600" y="1524000"/>
            <a:ext cx="1690495" cy="232901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429000" y="457200"/>
            <a:ext cx="5562600" cy="914400"/>
          </a:xfrm>
        </p:spPr>
        <p:txBody>
          <a:bodyPr/>
          <a:lstStyle/>
          <a:p>
            <a:r>
              <a:rPr lang="en-US" dirty="0" smtClean="0"/>
              <a:t>Responding to Auditor Concerns in 2010</a:t>
            </a:r>
            <a:endParaRPr lang="en-US" dirty="0"/>
          </a:p>
        </p:txBody>
      </p:sp>
      <p:sp>
        <p:nvSpPr>
          <p:cNvPr id="3" name="Content Placeholder 2"/>
          <p:cNvSpPr>
            <a:spLocks noGrp="1"/>
          </p:cNvSpPr>
          <p:nvPr>
            <p:ph idx="1"/>
          </p:nvPr>
        </p:nvSpPr>
        <p:spPr/>
        <p:txBody>
          <a:bodyPr/>
          <a:lstStyle/>
          <a:p>
            <a:r>
              <a:rPr lang="en-US" dirty="0" smtClean="0"/>
              <a:t>Security enhancements recently made:</a:t>
            </a:r>
            <a:br>
              <a:rPr lang="en-US" dirty="0" smtClean="0"/>
            </a:br>
            <a:r>
              <a:rPr lang="en-US" sz="1600" i="1" dirty="0" smtClean="0"/>
              <a:t>(9.6 release, February 2010)</a:t>
            </a:r>
          </a:p>
          <a:p>
            <a:pPr lvl="1"/>
            <a:r>
              <a:rPr lang="en-US" dirty="0" smtClean="0"/>
              <a:t>Security questions required at login</a:t>
            </a:r>
          </a:p>
          <a:p>
            <a:pPr lvl="1"/>
            <a:r>
              <a:rPr lang="en-US" dirty="0" smtClean="0"/>
              <a:t>Sunset of the 4-digit PIN</a:t>
            </a:r>
          </a:p>
          <a:p>
            <a:pPr lvl="1"/>
            <a:r>
              <a:rPr lang="en-US" dirty="0" smtClean="0"/>
              <a:t>Masking account #s on e-Notices</a:t>
            </a:r>
          </a:p>
          <a:p>
            <a:pPr lvl="1"/>
            <a:r>
              <a:rPr lang="en-US" dirty="0" smtClean="0"/>
              <a:t>Password strength meter</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103</a:t>
            </a:fld>
            <a:endParaRPr lang="en-US"/>
          </a:p>
        </p:txBody>
      </p:sp>
      <p:sp>
        <p:nvSpPr>
          <p:cNvPr id="12" name="Text Placeholder 11"/>
          <p:cNvSpPr>
            <a:spLocks noGrp="1"/>
          </p:cNvSpPr>
          <p:nvPr>
            <p:ph type="body" sz="quarter" idx="13"/>
          </p:nvPr>
        </p:nvSpPr>
        <p:spPr/>
        <p:txBody>
          <a:bodyPr/>
          <a:lstStyle/>
          <a:p>
            <a:endParaRPr lang="en-US"/>
          </a:p>
        </p:txBody>
      </p:sp>
      <p:pic>
        <p:nvPicPr>
          <p:cNvPr id="6146" name="Picture 2" descr="X:\Web Services\Public\logos\its_me_247\logos_web\mobile_site_background.gif"/>
          <p:cNvPicPr>
            <a:picLocks noChangeAspect="1" noChangeArrowheads="1"/>
          </p:cNvPicPr>
          <p:nvPr/>
        </p:nvPicPr>
        <p:blipFill>
          <a:blip r:embed="rId4" cstate="print"/>
          <a:stretch>
            <a:fillRect/>
          </a:stretch>
        </p:blipFill>
        <p:spPr bwMode="auto">
          <a:xfrm>
            <a:off x="1524000" y="685801"/>
            <a:ext cx="1657350" cy="529282"/>
          </a:xfrm>
          <a:prstGeom prst="rect">
            <a:avLst/>
          </a:prstGeom>
          <a:noFill/>
        </p:spPr>
      </p:pic>
      <p:pic>
        <p:nvPicPr>
          <p:cNvPr id="39939" name="Picture 3" descr="Capture20"/>
          <p:cNvPicPr>
            <a:picLocks noChangeAspect="1" noChangeArrowheads="1"/>
          </p:cNvPicPr>
          <p:nvPr/>
        </p:nvPicPr>
        <p:blipFill>
          <a:blip r:embed="rId5" cstate="print"/>
          <a:srcRect/>
          <a:stretch>
            <a:fillRect/>
          </a:stretch>
        </p:blipFill>
        <p:spPr bwMode="auto">
          <a:xfrm>
            <a:off x="3886200" y="4343400"/>
            <a:ext cx="4941707" cy="2209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457200"/>
            <a:ext cx="5715000" cy="914400"/>
          </a:xfrm>
        </p:spPr>
        <p:txBody>
          <a:bodyPr/>
          <a:lstStyle/>
          <a:p>
            <a:r>
              <a:rPr lang="en-US" dirty="0" smtClean="0"/>
              <a:t>Responding to Auditor Concerns in 2010</a:t>
            </a:r>
            <a:endParaRPr lang="en-US" dirty="0"/>
          </a:p>
        </p:txBody>
      </p:sp>
      <p:sp>
        <p:nvSpPr>
          <p:cNvPr id="3" name="Content Placeholder 2"/>
          <p:cNvSpPr>
            <a:spLocks noGrp="1"/>
          </p:cNvSpPr>
          <p:nvPr>
            <p:ph idx="1"/>
          </p:nvPr>
        </p:nvSpPr>
        <p:spPr>
          <a:xfrm>
            <a:off x="457200" y="1600200"/>
            <a:ext cx="8229600" cy="4800600"/>
          </a:xfrm>
        </p:spPr>
        <p:txBody>
          <a:bodyPr/>
          <a:lstStyle/>
          <a:p>
            <a:pPr marL="3175"/>
            <a:r>
              <a:rPr lang="en-US" dirty="0" smtClean="0"/>
              <a:t>Still coming later this year </a:t>
            </a:r>
            <a:r>
              <a:rPr lang="en-US" sz="1600" dirty="0" smtClean="0">
                <a:solidFill>
                  <a:schemeClr val="accent1"/>
                </a:solidFill>
              </a:rPr>
              <a:t>(all targeted for the 10.3 release)</a:t>
            </a:r>
            <a:endParaRPr lang="en-US" sz="1600" dirty="0" smtClean="0"/>
          </a:p>
          <a:p>
            <a:pPr marL="803275" lvl="2"/>
            <a:r>
              <a:rPr lang="en-US" b="1" dirty="0" smtClean="0"/>
              <a:t>Password resets </a:t>
            </a:r>
            <a:r>
              <a:rPr lang="en-US" dirty="0" smtClean="0"/>
              <a:t>done by CU employee will expire within 24 hours unless member sets a new password</a:t>
            </a:r>
            <a:endParaRPr lang="en-US" sz="1600" dirty="0" smtClean="0">
              <a:solidFill>
                <a:schemeClr val="accent1"/>
              </a:solidFill>
            </a:endParaRPr>
          </a:p>
          <a:p>
            <a:pPr marL="803275" lvl="2"/>
            <a:r>
              <a:rPr lang="en-US" b="1" dirty="0" smtClean="0"/>
              <a:t>New members </a:t>
            </a:r>
            <a:r>
              <a:rPr lang="en-US" dirty="0" smtClean="0"/>
              <a:t>must log in within 5 days or online banking will be deactivated/expired and member must contact CU</a:t>
            </a:r>
            <a:endParaRPr lang="en-US" sz="1600" dirty="0" smtClean="0">
              <a:solidFill>
                <a:schemeClr val="accent1"/>
              </a:solidFill>
            </a:endParaRPr>
          </a:p>
          <a:p>
            <a:pPr marL="803275" lvl="2"/>
            <a:r>
              <a:rPr lang="en-US" dirty="0" smtClean="0"/>
              <a:t>Redesign the </a:t>
            </a:r>
            <a:r>
              <a:rPr lang="en-US" b="1" dirty="0" smtClean="0"/>
              <a:t>open enrollment process </a:t>
            </a:r>
            <a:r>
              <a:rPr lang="en-US" dirty="0" smtClean="0"/>
              <a:t>to be less problematic for new conversions and annual open enrollment promotions</a:t>
            </a:r>
            <a:endParaRPr lang="en-US" sz="1600" dirty="0" smtClean="0">
              <a:solidFill>
                <a:schemeClr val="accent1"/>
              </a:solidFill>
            </a:endParaRPr>
          </a:p>
          <a:p>
            <a:pPr marL="803275" lvl="2"/>
            <a:r>
              <a:rPr lang="en-US" dirty="0" smtClean="0"/>
              <a:t>Configurable option for </a:t>
            </a:r>
            <a:r>
              <a:rPr lang="en-US" b="1" dirty="0" smtClean="0"/>
              <a:t>initial password </a:t>
            </a:r>
          </a:p>
          <a:p>
            <a:pPr marL="1260475" lvl="3"/>
            <a:r>
              <a:rPr lang="en-US" dirty="0" smtClean="0"/>
              <a:t>Choose from any combination of two letters of last name, full birth year, and last four or first four digits of SSN</a:t>
            </a:r>
          </a:p>
          <a:p>
            <a:pPr marL="803275" lvl="2"/>
            <a:r>
              <a:rPr lang="en-US" dirty="0" smtClean="0"/>
              <a:t>Allow for login </a:t>
            </a:r>
            <a:r>
              <a:rPr lang="en-US" b="1" dirty="0" smtClean="0"/>
              <a:t>user IDs </a:t>
            </a:r>
            <a:r>
              <a:rPr lang="en-US" dirty="0" smtClean="0"/>
              <a:t>(instead of acct #) to be set independent of PIB </a:t>
            </a:r>
          </a:p>
          <a:p>
            <a:pPr marL="803275" lvl="2"/>
            <a:r>
              <a:rPr lang="en-US" dirty="0" smtClean="0"/>
              <a:t>Stronger controls for </a:t>
            </a:r>
            <a:r>
              <a:rPr lang="en-US" b="1" dirty="0" smtClean="0"/>
              <a:t>multiple login attempts </a:t>
            </a:r>
            <a:r>
              <a:rPr lang="en-US" dirty="0" smtClean="0"/>
              <a:t>and other behind-the-scene enhancements</a:t>
            </a:r>
            <a:endParaRPr lang="en-US" sz="1600" dirty="0" smtClean="0">
              <a:solidFill>
                <a:schemeClr val="accent1"/>
              </a:solidFill>
            </a:endParaRPr>
          </a:p>
          <a:p>
            <a:pPr lvl="0"/>
            <a:r>
              <a:rPr lang="en-US" dirty="0" smtClean="0"/>
              <a:t>Moving forward on an overhaul of the PIB wizard to make it easier to extend even more layered security controls to your members</a:t>
            </a:r>
            <a:endParaRPr lang="en-US" sz="1600" dirty="0" smtClean="0">
              <a:solidFill>
                <a:schemeClr val="accent1"/>
              </a:solidFill>
            </a:endParaRPr>
          </a:p>
        </p:txBody>
      </p:sp>
      <p:sp>
        <p:nvSpPr>
          <p:cNvPr id="4" name="Slide Number Placeholder 3"/>
          <p:cNvSpPr>
            <a:spLocks noGrp="1"/>
          </p:cNvSpPr>
          <p:nvPr>
            <p:ph type="sldNum" sz="quarter" idx="12"/>
          </p:nvPr>
        </p:nvSpPr>
        <p:spPr/>
        <p:txBody>
          <a:bodyPr/>
          <a:lstStyle/>
          <a:p>
            <a:fld id="{1A7AA609-E11C-4C33-A49A-BA59D0955339}" type="slidenum">
              <a:rPr lang="en-US" smtClean="0"/>
              <a:pPr/>
              <a:t>104</a:t>
            </a:fld>
            <a:endParaRPr lang="en-US"/>
          </a:p>
        </p:txBody>
      </p:sp>
      <p:pic>
        <p:nvPicPr>
          <p:cNvPr id="6146" name="Picture 2" descr="X:\Web Services\Public\logos\its_me_247\logos_web\mobile_site_background.gif"/>
          <p:cNvPicPr>
            <a:picLocks noChangeAspect="1" noChangeArrowheads="1"/>
          </p:cNvPicPr>
          <p:nvPr/>
        </p:nvPicPr>
        <p:blipFill>
          <a:blip r:embed="rId2" cstate="print"/>
          <a:stretch>
            <a:fillRect/>
          </a:stretch>
        </p:blipFill>
        <p:spPr bwMode="auto">
          <a:xfrm>
            <a:off x="1524000" y="685801"/>
            <a:ext cx="1657350" cy="529282"/>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7AA609-E11C-4C33-A49A-BA59D0955339}" type="slidenum">
              <a:rPr lang="en-US" smtClean="0"/>
              <a:pPr/>
              <a:t>105</a:t>
            </a:fld>
            <a:endParaRPr lang="en-US" dirty="0"/>
          </a:p>
        </p:txBody>
      </p:sp>
      <p:sp>
        <p:nvSpPr>
          <p:cNvPr id="10" name="Rectangle 9"/>
          <p:cNvSpPr/>
          <p:nvPr/>
        </p:nvSpPr>
        <p:spPr>
          <a:xfrm>
            <a:off x="304800" y="3034352"/>
            <a:ext cx="8001000" cy="1371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 name="Rectangle 8"/>
          <p:cNvSpPr/>
          <p:nvPr/>
        </p:nvSpPr>
        <p:spPr>
          <a:xfrm>
            <a:off x="304800" y="1572904"/>
            <a:ext cx="8001000" cy="1371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ectangle 10"/>
          <p:cNvSpPr/>
          <p:nvPr/>
        </p:nvSpPr>
        <p:spPr>
          <a:xfrm>
            <a:off x="304800" y="4495800"/>
            <a:ext cx="8001000" cy="1371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Mobile Banking Update</a:t>
            </a:r>
            <a:endParaRPr lang="en-US" dirty="0"/>
          </a:p>
        </p:txBody>
      </p:sp>
      <p:sp>
        <p:nvSpPr>
          <p:cNvPr id="3" name="Content Placeholder 2"/>
          <p:cNvSpPr>
            <a:spLocks noGrp="1"/>
          </p:cNvSpPr>
          <p:nvPr>
            <p:ph idx="1"/>
          </p:nvPr>
        </p:nvSpPr>
        <p:spPr>
          <a:xfrm>
            <a:off x="457200" y="1600200"/>
            <a:ext cx="6324600" cy="4800600"/>
          </a:xfrm>
        </p:spPr>
        <p:txBody>
          <a:bodyPr>
            <a:normAutofit/>
          </a:bodyPr>
          <a:lstStyle/>
          <a:p>
            <a:r>
              <a:rPr lang="en-US" sz="1800" b="1" dirty="0" smtClean="0"/>
              <a:t>Mobile Web Banking </a:t>
            </a:r>
            <a:r>
              <a:rPr lang="en-US" sz="1800" dirty="0" smtClean="0"/>
              <a:t>– we talked about this this morning, and it’s doing very well  </a:t>
            </a:r>
          </a:p>
          <a:p>
            <a:pPr lvl="1"/>
            <a:r>
              <a:rPr lang="en-US" dirty="0" smtClean="0"/>
              <a:t>In 2011 we will work hard on our cooperative marketing materials and bring bill pay forward into this new channel</a:t>
            </a:r>
          </a:p>
          <a:p>
            <a:endParaRPr lang="en-US" sz="1800" dirty="0" smtClean="0"/>
          </a:p>
          <a:p>
            <a:r>
              <a:rPr lang="en-US" sz="1800" b="1" dirty="0" smtClean="0"/>
              <a:t>Mobile App Banking</a:t>
            </a:r>
            <a:r>
              <a:rPr lang="en-US" sz="1800" dirty="0" smtClean="0"/>
              <a:t> – augmenting your browser phone strategy with a tactic for members who still carry the “other” type of phone</a:t>
            </a:r>
          </a:p>
          <a:p>
            <a:pPr lvl="1"/>
            <a:r>
              <a:rPr lang="en-US" dirty="0" smtClean="0"/>
              <a:t>Ready for alpha August 1, and multiple betas by Sept. 1</a:t>
            </a:r>
            <a:r>
              <a:rPr lang="en-US" dirty="0" smtClean="0">
                <a:solidFill>
                  <a:schemeClr val="accent1">
                    <a:lumMod val="75000"/>
                  </a:schemeClr>
                </a:solidFill>
              </a:rPr>
              <a:t>*</a:t>
            </a:r>
          </a:p>
          <a:p>
            <a:endParaRPr lang="en-US" sz="1800" dirty="0" smtClean="0"/>
          </a:p>
          <a:p>
            <a:pPr>
              <a:spcBef>
                <a:spcPts val="0"/>
              </a:spcBef>
            </a:pPr>
            <a:r>
              <a:rPr lang="en-US" sz="1800" b="1" dirty="0" smtClean="0"/>
              <a:t>Mobile Text Banking</a:t>
            </a:r>
            <a:r>
              <a:rPr lang="en-US" sz="1800" dirty="0" smtClean="0"/>
              <a:t> – for the text-crazy member who wants to text a computer system directly</a:t>
            </a:r>
          </a:p>
          <a:p>
            <a:pPr lvl="1"/>
            <a:r>
              <a:rPr lang="en-US" dirty="0" smtClean="0"/>
              <a:t>Ready for alpha Sept. 1, and multiple betas by Oct. 1</a:t>
            </a:r>
            <a:r>
              <a:rPr lang="en-US" dirty="0" smtClean="0">
                <a:solidFill>
                  <a:schemeClr val="accent1">
                    <a:lumMod val="75000"/>
                  </a:schemeClr>
                </a:solidFill>
              </a:rPr>
              <a:t>*</a:t>
            </a:r>
          </a:p>
        </p:txBody>
      </p:sp>
      <p:pic>
        <p:nvPicPr>
          <p:cNvPr id="9219" name="Picture 3" descr="X:\Web Services\Public\logos\its_me_247\mobile_web_banking\im247_web_badge.png"/>
          <p:cNvPicPr>
            <a:picLocks noChangeAspect="1" noChangeArrowheads="1"/>
          </p:cNvPicPr>
          <p:nvPr/>
        </p:nvPicPr>
        <p:blipFill>
          <a:blip r:embed="rId2" cstate="print"/>
          <a:srcRect/>
          <a:stretch>
            <a:fillRect/>
          </a:stretch>
        </p:blipFill>
        <p:spPr bwMode="auto">
          <a:xfrm>
            <a:off x="6934200" y="1789245"/>
            <a:ext cx="990600" cy="993510"/>
          </a:xfrm>
          <a:prstGeom prst="rect">
            <a:avLst/>
          </a:prstGeom>
          <a:ln>
            <a:noFill/>
          </a:ln>
          <a:effectLst>
            <a:outerShdw blurRad="292100" dist="139700" dir="2700000" algn="tl" rotWithShape="0">
              <a:srgbClr val="333333">
                <a:alpha val="65000"/>
              </a:srgbClr>
            </a:outerShdw>
          </a:effectLst>
        </p:spPr>
      </p:pic>
      <p:pic>
        <p:nvPicPr>
          <p:cNvPr id="9220" name="Picture 4" descr="X:\Web Services\Public\logos\its_me_247\text_banking\im247_txt_badge.png"/>
          <p:cNvPicPr>
            <a:picLocks noChangeAspect="1" noChangeArrowheads="1"/>
          </p:cNvPicPr>
          <p:nvPr/>
        </p:nvPicPr>
        <p:blipFill>
          <a:blip r:embed="rId3" cstate="print"/>
          <a:srcRect/>
          <a:stretch>
            <a:fillRect/>
          </a:stretch>
        </p:blipFill>
        <p:spPr bwMode="auto">
          <a:xfrm>
            <a:off x="6934200" y="4685602"/>
            <a:ext cx="990600" cy="991996"/>
          </a:xfrm>
          <a:prstGeom prst="rect">
            <a:avLst/>
          </a:prstGeom>
          <a:ln>
            <a:noFill/>
          </a:ln>
          <a:effectLst>
            <a:outerShdw blurRad="292100" dist="139700" dir="2700000" algn="tl" rotWithShape="0">
              <a:srgbClr val="333333">
                <a:alpha val="65000"/>
              </a:srgbClr>
            </a:outerShdw>
          </a:effectLst>
        </p:spPr>
      </p:pic>
      <p:pic>
        <p:nvPicPr>
          <p:cNvPr id="9221" name="Picture 5" descr="X:\Web Services\Public\logos\its_me_247\mobile_app_banking\im247_app_badge.png"/>
          <p:cNvPicPr>
            <a:picLocks noChangeAspect="1" noChangeArrowheads="1"/>
          </p:cNvPicPr>
          <p:nvPr/>
        </p:nvPicPr>
        <p:blipFill>
          <a:blip r:embed="rId4" cstate="print"/>
          <a:srcRect/>
          <a:stretch>
            <a:fillRect/>
          </a:stretch>
        </p:blipFill>
        <p:spPr bwMode="auto">
          <a:xfrm>
            <a:off x="6934200" y="3237760"/>
            <a:ext cx="990600" cy="99208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066800" y="6019800"/>
            <a:ext cx="3352800" cy="307777"/>
          </a:xfrm>
          <a:prstGeom prst="rect">
            <a:avLst/>
          </a:prstGeom>
          <a:noFill/>
        </p:spPr>
        <p:txBody>
          <a:bodyPr wrap="square" rtlCol="0">
            <a:spAutoFit/>
          </a:bodyPr>
          <a:lstStyle/>
          <a:p>
            <a:r>
              <a:rPr lang="en-US" sz="1400" i="1" dirty="0" smtClean="0">
                <a:solidFill>
                  <a:schemeClr val="accent1">
                    <a:lumMod val="75000"/>
                  </a:schemeClr>
                </a:solidFill>
              </a:rPr>
              <a:t>*remember those best laid plans...</a:t>
            </a:r>
            <a:endParaRPr lang="en-US" sz="1400" i="1" dirty="0">
              <a:solidFill>
                <a:schemeClr val="accent1">
                  <a:lumMod val="75000"/>
                </a:schemeClr>
              </a:solidFill>
            </a:endParaRPr>
          </a:p>
        </p:txBody>
      </p:sp>
      <p:pic>
        <p:nvPicPr>
          <p:cNvPr id="1026" name="Picture 2" descr="X:\Administration\Public\LeadershipConference\2010\Temp place for all graphics\mobile flyer.png"/>
          <p:cNvPicPr>
            <a:picLocks noChangeAspect="1" noChangeArrowheads="1"/>
          </p:cNvPicPr>
          <p:nvPr/>
        </p:nvPicPr>
        <p:blipFill>
          <a:blip r:embed="rId5" cstate="print"/>
          <a:srcRect/>
          <a:stretch>
            <a:fillRect/>
          </a:stretch>
        </p:blipFill>
        <p:spPr bwMode="auto">
          <a:xfrm rot="770223" flipH="1">
            <a:off x="7983713" y="5426436"/>
            <a:ext cx="976494" cy="1283683"/>
          </a:xfrm>
          <a:prstGeom prst="rect">
            <a:avLst/>
          </a:prstGeom>
          <a:ln>
            <a:noFill/>
          </a:ln>
          <a:effectLst>
            <a:outerShdw blurRad="292100" dist="139700" dir="2700000" algn="tl" rotWithShape="0">
              <a:srgbClr val="333333">
                <a:alpha val="65000"/>
              </a:srgbClr>
            </a:outerShdw>
          </a:effectLst>
        </p:spPr>
      </p:pic>
      <p:pic>
        <p:nvPicPr>
          <p:cNvPr id="16" name="Picture 8" descr="X:\Administration\Public\LeadershipConference\2010\Temp place for all graphics\graphics for PPT design\RedSplotch-StraightOn-Wet.gif"/>
          <p:cNvPicPr>
            <a:picLocks noChangeAspect="1" noChangeArrowheads="1"/>
          </p:cNvPicPr>
          <p:nvPr/>
        </p:nvPicPr>
        <p:blipFill>
          <a:blip r:embed="rId6" cstate="print"/>
          <a:srcRect t="8715" r="32660" b="12854"/>
          <a:stretch>
            <a:fillRect/>
          </a:stretch>
        </p:blipFill>
        <p:spPr bwMode="auto">
          <a:xfrm>
            <a:off x="7467600" y="5888156"/>
            <a:ext cx="762000" cy="6858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Strategy </a:t>
            </a:r>
            <a:endParaRPr lang="en-US" dirty="0"/>
          </a:p>
        </p:txBody>
      </p:sp>
      <p:sp>
        <p:nvSpPr>
          <p:cNvPr id="3" name="Content Placeholder 2"/>
          <p:cNvSpPr>
            <a:spLocks noGrp="1"/>
          </p:cNvSpPr>
          <p:nvPr>
            <p:ph idx="1"/>
          </p:nvPr>
        </p:nvSpPr>
        <p:spPr>
          <a:xfrm>
            <a:off x="457200" y="1600200"/>
            <a:ext cx="4419600" cy="4525963"/>
          </a:xfrm>
        </p:spPr>
        <p:txBody>
          <a:bodyPr/>
          <a:lstStyle/>
          <a:p>
            <a:r>
              <a:rPr lang="en-US" dirty="0" smtClean="0"/>
              <a:t>Do you have a vision for how your mobile strategy will evolve over the next 24-36 months?</a:t>
            </a:r>
          </a:p>
          <a:p>
            <a:pPr lvl="1"/>
            <a:r>
              <a:rPr lang="en-US" dirty="0" smtClean="0"/>
              <a:t>You jumped on Mobile Web – do you need Mobile App?  </a:t>
            </a:r>
          </a:p>
          <a:p>
            <a:pPr lvl="1"/>
            <a:r>
              <a:rPr lang="en-US" dirty="0" smtClean="0"/>
              <a:t>You think you need Mobile Text – have you figured out a pricing strategy where you’ll make money?</a:t>
            </a:r>
          </a:p>
          <a:p>
            <a:pPr lvl="1"/>
            <a:r>
              <a:rPr lang="en-US" dirty="0" smtClean="0"/>
              <a:t>You know that Text and App require CU*Answers to use a third-party partner – how long do you think that partner will be in play?</a:t>
            </a:r>
          </a:p>
          <a:p>
            <a:r>
              <a:rPr lang="en-US" dirty="0" smtClean="0"/>
              <a:t>What will you say about your evolving strategy?</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106</a:t>
            </a:fld>
            <a:endParaRPr lang="en-US"/>
          </a:p>
        </p:txBody>
      </p:sp>
      <p:sp>
        <p:nvSpPr>
          <p:cNvPr id="5" name="Text Placeholder 4"/>
          <p:cNvSpPr>
            <a:spLocks noGrp="1"/>
          </p:cNvSpPr>
          <p:nvPr>
            <p:ph type="body" sz="quarter" idx="13"/>
          </p:nvPr>
        </p:nvSpPr>
        <p:spPr>
          <a:xfrm>
            <a:off x="4114800" y="5867400"/>
            <a:ext cx="4572000" cy="762000"/>
          </a:xfrm>
        </p:spPr>
        <p:txBody>
          <a:bodyPr/>
          <a:lstStyle/>
          <a:p>
            <a:r>
              <a:rPr lang="en-US" dirty="0" smtClean="0"/>
              <a:t>Learn more in the kitchen </a:t>
            </a:r>
            <a:r>
              <a:rPr lang="en-US" dirty="0" smtClean="0">
                <a:hlinkClick r:id="rId2"/>
              </a:rPr>
              <a:t>http://www.cuanswers.com/kitchen/mobile.php</a:t>
            </a:r>
            <a:r>
              <a:rPr lang="en-US" dirty="0" smtClean="0"/>
              <a:t> </a:t>
            </a:r>
          </a:p>
        </p:txBody>
      </p:sp>
      <p:pic>
        <p:nvPicPr>
          <p:cNvPr id="11266" name="Picture 2" descr="X:\Administration\Public\LeadershipConference\2010\Temp place for all graphics\mobile kitchen.png"/>
          <p:cNvPicPr>
            <a:picLocks noChangeAspect="1" noChangeArrowheads="1"/>
          </p:cNvPicPr>
          <p:nvPr/>
        </p:nvPicPr>
        <p:blipFill>
          <a:blip r:embed="rId3" cstate="print"/>
          <a:srcRect b="33333"/>
          <a:stretch>
            <a:fillRect/>
          </a:stretch>
        </p:blipFill>
        <p:spPr bwMode="auto">
          <a:xfrm>
            <a:off x="5257800" y="1066800"/>
            <a:ext cx="3689663" cy="4572000"/>
          </a:xfrm>
          <a:prstGeom prst="rect">
            <a:avLst/>
          </a:prstGeom>
          <a:ln>
            <a:solidFill>
              <a:schemeClr val="bg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Configuring Service Charges for Mobile App and Text</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107</a:t>
            </a:fld>
            <a:endParaRPr lang="en-US"/>
          </a:p>
        </p:txBody>
      </p:sp>
      <p:pic>
        <p:nvPicPr>
          <p:cNvPr id="40962" name="Picture 2" descr="X:\Administration\Public\LeadershipConference\2010\Temp place for all graphics\cfg - mobiletext.png"/>
          <p:cNvPicPr>
            <a:picLocks noChangeAspect="1" noChangeArrowheads="1"/>
          </p:cNvPicPr>
          <p:nvPr/>
        </p:nvPicPr>
        <p:blipFill>
          <a:blip r:embed="rId2" cstate="print"/>
          <a:srcRect/>
          <a:stretch>
            <a:fillRect/>
          </a:stretch>
        </p:blipFill>
        <p:spPr bwMode="auto">
          <a:xfrm>
            <a:off x="1600200" y="1447800"/>
            <a:ext cx="7314287" cy="5278572"/>
          </a:xfrm>
          <a:prstGeom prst="rect">
            <a:avLst/>
          </a:prstGeom>
          <a:ln>
            <a:noFill/>
          </a:ln>
          <a:effectLst>
            <a:outerShdw blurRad="292100" dist="139700" dir="2700000" algn="tl" rotWithShape="0">
              <a:srgbClr val="333333">
                <a:alpha val="65000"/>
              </a:srgbClr>
            </a:outerShdw>
          </a:effectLst>
        </p:spPr>
      </p:pic>
      <p:pic>
        <p:nvPicPr>
          <p:cNvPr id="40963" name="Picture 3" descr="X:\Administration\Public\LeadershipConference\2010\Temp place for all graphics\cfg - mobileapp.png"/>
          <p:cNvPicPr>
            <a:picLocks noChangeAspect="1" noChangeArrowheads="1"/>
          </p:cNvPicPr>
          <p:nvPr/>
        </p:nvPicPr>
        <p:blipFill>
          <a:blip r:embed="rId3" cstate="print"/>
          <a:srcRect b="26378"/>
          <a:stretch>
            <a:fillRect/>
          </a:stretch>
        </p:blipFill>
        <p:spPr bwMode="auto">
          <a:xfrm>
            <a:off x="990600" y="2971800"/>
            <a:ext cx="7314287" cy="3886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But we did a lot more than mobile...</a:t>
            </a:r>
            <a:endParaRPr lang="en-US" dirty="0"/>
          </a:p>
        </p:txBody>
      </p:sp>
      <p:sp>
        <p:nvSpPr>
          <p:cNvPr id="3" name="Content Placeholder 2"/>
          <p:cNvSpPr>
            <a:spLocks noGrp="1"/>
          </p:cNvSpPr>
          <p:nvPr>
            <p:ph idx="1"/>
          </p:nvPr>
        </p:nvSpPr>
        <p:spPr>
          <a:xfrm>
            <a:off x="457200" y="1600200"/>
            <a:ext cx="5029200" cy="4525963"/>
          </a:xfrm>
        </p:spPr>
        <p:txBody>
          <a:bodyPr/>
          <a:lstStyle/>
          <a:p>
            <a:pPr>
              <a:buNone/>
            </a:pPr>
            <a:r>
              <a:rPr lang="en-US" sz="1600" i="1" dirty="0" smtClean="0"/>
              <a:t>New features added during the past year:</a:t>
            </a:r>
          </a:p>
          <a:p>
            <a:r>
              <a:rPr lang="en-US" dirty="0" smtClean="0"/>
              <a:t>Pending ACH transactions</a:t>
            </a:r>
          </a:p>
          <a:p>
            <a:r>
              <a:rPr lang="en-US" dirty="0" smtClean="0"/>
              <a:t>Enter secondary transaction descriptions when transferring $$</a:t>
            </a:r>
          </a:p>
          <a:p>
            <a:r>
              <a:rPr lang="en-US" dirty="0" smtClean="0"/>
              <a:t>New renewal options for certificate products offered online</a:t>
            </a:r>
          </a:p>
          <a:p>
            <a:r>
              <a:rPr lang="en-US" dirty="0" smtClean="0"/>
              <a:t>View dividend details for closed accounts (tax prep time)</a:t>
            </a:r>
          </a:p>
          <a:p>
            <a:r>
              <a:rPr lang="en-US" dirty="0" smtClean="0"/>
              <a:t>Principal and interest breakdown on loan payments</a:t>
            </a:r>
          </a:p>
          <a:p>
            <a:r>
              <a:rPr lang="en-US" dirty="0" smtClean="0"/>
              <a:t>Display of zero-dollar </a:t>
            </a:r>
            <a:br>
              <a:rPr lang="en-US" dirty="0" smtClean="0"/>
            </a:br>
            <a:r>
              <a:rPr lang="en-US" dirty="0" smtClean="0"/>
              <a:t>memo transactions </a:t>
            </a:r>
            <a:br>
              <a:rPr lang="en-US" dirty="0" smtClean="0"/>
            </a:br>
            <a:r>
              <a:rPr lang="en-US" dirty="0" smtClean="0"/>
              <a:t>in </a:t>
            </a:r>
            <a:r>
              <a:rPr lang="en-US" b="1" dirty="0" smtClean="0"/>
              <a:t>It’s Me 247</a:t>
            </a:r>
          </a:p>
          <a:p>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108</a:t>
            </a:fld>
            <a:endParaRPr lang="en-US"/>
          </a:p>
        </p:txBody>
      </p:sp>
      <p:pic>
        <p:nvPicPr>
          <p:cNvPr id="41989" name="Picture 5" descr="H:\Graphics\Online Banking shots\samples from Matt July 09\ballot1.jpg"/>
          <p:cNvPicPr>
            <a:picLocks noChangeAspect="1" noChangeArrowheads="1"/>
          </p:cNvPicPr>
          <p:nvPr/>
        </p:nvPicPr>
        <p:blipFill>
          <a:blip r:embed="rId2" cstate="print"/>
          <a:srcRect l="5449" t="8889" r="6466" b="45555"/>
          <a:stretch>
            <a:fillRect/>
          </a:stretch>
        </p:blipFill>
        <p:spPr bwMode="auto">
          <a:xfrm>
            <a:off x="3352800" y="4876800"/>
            <a:ext cx="3962400" cy="1674829"/>
          </a:xfrm>
          <a:prstGeom prst="rect">
            <a:avLst/>
          </a:prstGeom>
          <a:ln>
            <a:noFill/>
          </a:ln>
          <a:effectLst>
            <a:outerShdw blurRad="292100" dist="139700" dir="2700000" algn="tl" rotWithShape="0">
              <a:srgbClr val="333333">
                <a:alpha val="65000"/>
              </a:srgbClr>
            </a:outerShdw>
          </a:effectLst>
        </p:spPr>
      </p:pic>
      <p:pic>
        <p:nvPicPr>
          <p:cNvPr id="41990" name="Picture 6" descr="H:\Graphics\Online Banking shots\transfer-2nddesc2.gif"/>
          <p:cNvPicPr>
            <a:picLocks noChangeAspect="1" noChangeArrowheads="1"/>
          </p:cNvPicPr>
          <p:nvPr/>
        </p:nvPicPr>
        <p:blipFill>
          <a:blip r:embed="rId3" cstate="print"/>
          <a:srcRect r="13543"/>
          <a:stretch>
            <a:fillRect/>
          </a:stretch>
        </p:blipFill>
        <p:spPr bwMode="auto">
          <a:xfrm>
            <a:off x="5510213" y="1600200"/>
            <a:ext cx="3405187" cy="2747962"/>
          </a:xfrm>
          <a:prstGeom prst="rect">
            <a:avLst/>
          </a:prstGeom>
          <a:ln>
            <a:noFill/>
          </a:ln>
          <a:effectLst>
            <a:outerShdw blurRad="292100" dist="139700" dir="2700000" algn="tl" rotWithShape="0">
              <a:srgbClr val="333333">
                <a:alpha val="65000"/>
              </a:srgbClr>
            </a:outerShdw>
          </a:effectLst>
        </p:spPr>
      </p:pic>
      <p:pic>
        <p:nvPicPr>
          <p:cNvPr id="10242" name="Picture 2" descr="X:\Administration\Public\LeadershipConference\2010\Temp place for all graphics\case study frankenmuth.png"/>
          <p:cNvPicPr>
            <a:picLocks noChangeAspect="1" noChangeArrowheads="1"/>
          </p:cNvPicPr>
          <p:nvPr/>
        </p:nvPicPr>
        <p:blipFill>
          <a:blip r:embed="rId4" cstate="print"/>
          <a:srcRect/>
          <a:stretch>
            <a:fillRect/>
          </a:stretch>
        </p:blipFill>
        <p:spPr bwMode="auto">
          <a:xfrm rot="900285">
            <a:off x="7596780" y="4875868"/>
            <a:ext cx="1338043" cy="1762774"/>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248400" y="4572000"/>
            <a:ext cx="2034518" cy="5232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dirty="0" smtClean="0">
                <a:solidFill>
                  <a:schemeClr val="bg1"/>
                </a:solidFill>
              </a:rPr>
              <a:t>And don’t forget about Online Ballots!</a:t>
            </a:r>
            <a:endParaRPr lang="en-US" sz="1400" dirty="0">
              <a:solidFill>
                <a:schemeClr val="bg1"/>
              </a:solidFill>
            </a:endParaRPr>
          </a:p>
        </p:txBody>
      </p:sp>
      <p:pic>
        <p:nvPicPr>
          <p:cNvPr id="10" name="Picture 8" descr="X:\Administration\Public\LeadershipConference\2010\Temp place for all graphics\graphics for PPT design\RedSplotch-StraightOn-Wet.gif"/>
          <p:cNvPicPr>
            <a:picLocks noChangeAspect="1" noChangeArrowheads="1"/>
          </p:cNvPicPr>
          <p:nvPr/>
        </p:nvPicPr>
        <p:blipFill>
          <a:blip r:embed="rId5" cstate="print"/>
          <a:srcRect t="8715" r="32660" b="12854"/>
          <a:stretch>
            <a:fillRect/>
          </a:stretch>
        </p:blipFill>
        <p:spPr bwMode="auto">
          <a:xfrm>
            <a:off x="8382000" y="6019800"/>
            <a:ext cx="762000" cy="685800"/>
          </a:xfrm>
          <a:prstGeom prst="rect">
            <a:avLst/>
          </a:prstGeom>
          <a:noFill/>
        </p:spPr>
      </p:pic>
      <p:sp>
        <p:nvSpPr>
          <p:cNvPr id="11" name="Oval 10"/>
          <p:cNvSpPr/>
          <p:nvPr/>
        </p:nvSpPr>
        <p:spPr>
          <a:xfrm>
            <a:off x="5562600" y="50292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X:\Administration\Public\LeadershipConference\2010\Temp place for all graphics\CDMaturityJointOwner7.png"/>
          <p:cNvPicPr>
            <a:picLocks noChangeAspect="1" noChangeArrowheads="1"/>
          </p:cNvPicPr>
          <p:nvPr/>
        </p:nvPicPr>
        <p:blipFill>
          <a:blip r:embed="rId2" cstate="print"/>
          <a:srcRect l="23188" t="38502" r="25799" b="20035"/>
          <a:stretch>
            <a:fillRect/>
          </a:stretch>
        </p:blipFill>
        <p:spPr bwMode="auto">
          <a:xfrm>
            <a:off x="5486400" y="3865418"/>
            <a:ext cx="3505200" cy="2230582"/>
          </a:xfrm>
          <a:prstGeom prst="rect">
            <a:avLst/>
          </a:prstGeom>
          <a:ln>
            <a:noFill/>
          </a:ln>
          <a:effectLst>
            <a:outerShdw blurRad="292100" dist="139700" dir="2700000" algn="tl" rotWithShape="0">
              <a:srgbClr val="333333">
                <a:alpha val="65000"/>
              </a:srgbClr>
            </a:outerShdw>
          </a:effectLst>
        </p:spPr>
      </p:pic>
      <p:pic>
        <p:nvPicPr>
          <p:cNvPr id="43012" name="Picture 4" descr="X:\Administration\Public\LeadershipConference\2010\Temp place for all graphics\CDMaturityJointOwner6.png"/>
          <p:cNvPicPr>
            <a:picLocks noChangeAspect="1" noChangeArrowheads="1"/>
          </p:cNvPicPr>
          <p:nvPr/>
        </p:nvPicPr>
        <p:blipFill>
          <a:blip r:embed="rId3" cstate="print"/>
          <a:srcRect l="22481" t="37909" r="7249" b="20698"/>
          <a:stretch>
            <a:fillRect/>
          </a:stretch>
        </p:blipFill>
        <p:spPr bwMode="auto">
          <a:xfrm>
            <a:off x="999641" y="4419601"/>
            <a:ext cx="4791559" cy="2209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429000" y="457200"/>
            <a:ext cx="5562600" cy="914400"/>
          </a:xfrm>
        </p:spPr>
        <p:txBody>
          <a:bodyPr/>
          <a:lstStyle/>
          <a:p>
            <a:r>
              <a:rPr lang="en-US" dirty="0" smtClean="0"/>
              <a:t>Coming Soon</a:t>
            </a:r>
            <a:endParaRPr lang="en-US" dirty="0"/>
          </a:p>
        </p:txBody>
      </p:sp>
      <p:sp>
        <p:nvSpPr>
          <p:cNvPr id="3" name="Content Placeholder 2"/>
          <p:cNvSpPr>
            <a:spLocks noGrp="1"/>
          </p:cNvSpPr>
          <p:nvPr>
            <p:ph idx="1"/>
          </p:nvPr>
        </p:nvSpPr>
        <p:spPr>
          <a:xfrm>
            <a:off x="457200" y="1600200"/>
            <a:ext cx="3124200" cy="4525963"/>
          </a:xfrm>
        </p:spPr>
        <p:txBody>
          <a:bodyPr/>
          <a:lstStyle/>
          <a:p>
            <a:pPr>
              <a:buNone/>
            </a:pPr>
            <a:r>
              <a:rPr lang="en-US" sz="1600" i="1" dirty="0" smtClean="0"/>
              <a:t>In QC and getting ready for this fall:</a:t>
            </a:r>
          </a:p>
          <a:p>
            <a:r>
              <a:rPr lang="en-US" dirty="0" smtClean="0"/>
              <a:t>A new way to add </a:t>
            </a:r>
            <a:r>
              <a:rPr lang="en-US" b="1" dirty="0" smtClean="0"/>
              <a:t>joint owners </a:t>
            </a:r>
            <a:r>
              <a:rPr lang="en-US" dirty="0" smtClean="0"/>
              <a:t>when opening new accounts</a:t>
            </a:r>
          </a:p>
          <a:p>
            <a:r>
              <a:rPr lang="en-US" dirty="0" smtClean="0"/>
              <a:t>A new feature for certificates only: adding </a:t>
            </a:r>
            <a:r>
              <a:rPr lang="en-US" b="1" dirty="0" smtClean="0"/>
              <a:t>beneficiary </a:t>
            </a:r>
            <a:r>
              <a:rPr lang="en-US" dirty="0" smtClean="0"/>
              <a:t>names!</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109</a:t>
            </a:fld>
            <a:endParaRPr lang="en-US"/>
          </a:p>
        </p:txBody>
      </p:sp>
      <p:pic>
        <p:nvPicPr>
          <p:cNvPr id="8" name="Picture 2" descr="X:\Web Services\Public\logos\its_me_247\logos_web\mobile_site_background.gif"/>
          <p:cNvPicPr>
            <a:picLocks noChangeAspect="1" noChangeArrowheads="1"/>
          </p:cNvPicPr>
          <p:nvPr/>
        </p:nvPicPr>
        <p:blipFill>
          <a:blip r:embed="rId4" cstate="print"/>
          <a:stretch>
            <a:fillRect/>
          </a:stretch>
        </p:blipFill>
        <p:spPr bwMode="auto">
          <a:xfrm>
            <a:off x="1524000" y="685801"/>
            <a:ext cx="1657350" cy="529282"/>
          </a:xfrm>
          <a:prstGeom prst="rect">
            <a:avLst/>
          </a:prstGeom>
          <a:noFill/>
        </p:spPr>
      </p:pic>
      <p:pic>
        <p:nvPicPr>
          <p:cNvPr id="43011" name="Picture 3" descr="X:\Administration\Public\LeadershipConference\2010\Temp place for all graphics\CDMaturityJointOwner8.png"/>
          <p:cNvPicPr>
            <a:picLocks noChangeAspect="1" noChangeArrowheads="1"/>
          </p:cNvPicPr>
          <p:nvPr/>
        </p:nvPicPr>
        <p:blipFill>
          <a:blip r:embed="rId5" cstate="print"/>
          <a:srcRect l="8657" t="37909" r="15906" b="14704"/>
          <a:stretch>
            <a:fillRect/>
          </a:stretch>
        </p:blipFill>
        <p:spPr bwMode="auto">
          <a:xfrm>
            <a:off x="3657600" y="1219200"/>
            <a:ext cx="5113020" cy="2514600"/>
          </a:xfrm>
          <a:prstGeom prst="rect">
            <a:avLst/>
          </a:prstGeom>
          <a:ln>
            <a:noFill/>
          </a:ln>
          <a:effectLst>
            <a:outerShdw blurRad="292100" dist="139700" dir="2700000" algn="tl" rotWithShape="0">
              <a:srgbClr val="333333">
                <a:alpha val="65000"/>
              </a:srgbClr>
            </a:outerShdw>
          </a:effectLst>
        </p:spPr>
      </p:pic>
      <p:sp>
        <p:nvSpPr>
          <p:cNvPr id="12" name="Cloud Callout 11"/>
          <p:cNvSpPr/>
          <p:nvPr/>
        </p:nvSpPr>
        <p:spPr>
          <a:xfrm>
            <a:off x="762000" y="4191000"/>
            <a:ext cx="2057400" cy="1295400"/>
          </a:xfrm>
          <a:prstGeom prst="cloudCallout">
            <a:avLst>
              <a:gd name="adj1" fmla="val 52799"/>
              <a:gd name="adj2" fmla="val 5196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t>Hover help will explain the member’s choices</a:t>
            </a:r>
            <a:endParaRPr lang="en-US" sz="1400" dirty="0"/>
          </a:p>
        </p:txBody>
      </p:sp>
      <p:pic>
        <p:nvPicPr>
          <p:cNvPr id="10" name="Picture 5" descr="X:\Administration\Public\LeadershipConference\2010\Temp place for all graphics\graphics for PPT design\GreenSplotch-StraightOn-Wet.gif"/>
          <p:cNvPicPr>
            <a:picLocks noChangeAspect="1" noChangeArrowheads="1"/>
          </p:cNvPicPr>
          <p:nvPr/>
        </p:nvPicPr>
        <p:blipFill>
          <a:blip r:embed="rId6" cstate="print"/>
          <a:srcRect/>
          <a:stretch>
            <a:fillRect/>
          </a:stretch>
        </p:blipFill>
        <p:spPr bwMode="auto">
          <a:xfrm>
            <a:off x="7145407" y="0"/>
            <a:ext cx="1803952" cy="1676400"/>
          </a:xfrm>
          <a:prstGeom prst="rect">
            <a:avLst/>
          </a:prstGeom>
          <a:noFill/>
        </p:spPr>
      </p:pic>
      <p:sp>
        <p:nvSpPr>
          <p:cNvPr id="11" name="TextBox 10"/>
          <p:cNvSpPr txBox="1"/>
          <p:nvPr/>
        </p:nvSpPr>
        <p:spPr>
          <a:xfrm>
            <a:off x="7467600" y="583474"/>
            <a:ext cx="1219200" cy="523220"/>
          </a:xfrm>
          <a:prstGeom prst="rect">
            <a:avLst/>
          </a:prstGeom>
          <a:noFill/>
        </p:spPr>
        <p:txBody>
          <a:bodyPr wrap="square" rtlCol="0">
            <a:spAutoFit/>
          </a:bodyPr>
          <a:lstStyle/>
          <a:p>
            <a:pPr algn="ctr"/>
            <a:r>
              <a:rPr lang="en-US" sz="1400" b="1" dirty="0" smtClean="0">
                <a:solidFill>
                  <a:schemeClr val="bg1"/>
                </a:solidFill>
              </a:rPr>
              <a:t>Coming </a:t>
            </a:r>
            <a:br>
              <a:rPr lang="en-US" sz="1400" b="1" dirty="0" smtClean="0">
                <a:solidFill>
                  <a:schemeClr val="bg1"/>
                </a:solidFill>
              </a:rPr>
            </a:br>
            <a:r>
              <a:rPr lang="en-US" sz="1400" b="1" dirty="0" smtClean="0">
                <a:solidFill>
                  <a:schemeClr val="bg1"/>
                </a:solidFill>
              </a:rPr>
              <a:t>soon!</a:t>
            </a:r>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Spirit of an Artist</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So many concepts come to mind when you consider the question: “</a:t>
            </a:r>
            <a:r>
              <a:rPr lang="en-US" b="1" dirty="0" smtClean="0"/>
              <a:t>Are you an </a:t>
            </a:r>
            <a:r>
              <a:rPr lang="en-US" sz="2800" b="1" dirty="0" smtClean="0">
                <a:solidFill>
                  <a:schemeClr val="accent3"/>
                </a:solidFill>
              </a:rPr>
              <a:t>artist</a:t>
            </a:r>
            <a:r>
              <a:rPr lang="en-US" b="1" dirty="0" smtClean="0"/>
              <a:t> </a:t>
            </a:r>
            <a:r>
              <a:rPr lang="en-US" dirty="0" smtClean="0"/>
              <a:t>when it comes to your career?  Your leadership?  And how you craft solutions for your members?</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11</a:t>
            </a:fld>
            <a:endParaRPr lang="en-US"/>
          </a:p>
        </p:txBody>
      </p:sp>
      <p:sp>
        <p:nvSpPr>
          <p:cNvPr id="5" name="Text Placeholder 4"/>
          <p:cNvSpPr>
            <a:spLocks noGrp="1"/>
          </p:cNvSpPr>
          <p:nvPr>
            <p:ph type="body" sz="quarter" idx="13"/>
          </p:nvPr>
        </p:nvSpPr>
        <p:spPr>
          <a:xfrm>
            <a:off x="4038600" y="5715000"/>
            <a:ext cx="4648200" cy="762000"/>
          </a:xfrm>
        </p:spPr>
        <p:txBody>
          <a:bodyPr/>
          <a:lstStyle/>
          <a:p>
            <a:r>
              <a:rPr lang="en-US" dirty="0" smtClean="0"/>
              <a:t>Throughout the day, I hope we can challenge ourselves to declare everyone in this room an artist, and to search for the artistry in all we plan to do</a:t>
            </a:r>
            <a:endParaRPr lang="en-US" dirty="0"/>
          </a:p>
        </p:txBody>
      </p:sp>
      <p:sp>
        <p:nvSpPr>
          <p:cNvPr id="6" name="Flowchart: Document 5"/>
          <p:cNvSpPr/>
          <p:nvPr/>
        </p:nvSpPr>
        <p:spPr>
          <a:xfrm>
            <a:off x="457200" y="1752600"/>
            <a:ext cx="8077200" cy="2598896"/>
          </a:xfrm>
          <a:prstGeom prst="flowChartDocument">
            <a:avLst/>
          </a:prstGeom>
          <a:effectLst>
            <a:outerShdw blurRad="50800" dist="38100" dir="5400000" algn="t"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800" dirty="0" smtClean="0"/>
              <a:t>“Artists to my mind are the real architects of change, and not the political legislators who implement change after the fact.”</a:t>
            </a:r>
          </a:p>
          <a:p>
            <a:endParaRPr lang="en-US" sz="2800" dirty="0" smtClean="0"/>
          </a:p>
          <a:p>
            <a:pPr algn="r"/>
            <a:r>
              <a:rPr lang="en-US" dirty="0" smtClean="0"/>
              <a:t>William S. Burroughs (American poet, novelist &amp; essayist)</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038600" cy="4525963"/>
          </a:xfrm>
        </p:spPr>
        <p:txBody>
          <a:bodyPr/>
          <a:lstStyle/>
          <a:p>
            <a:pPr>
              <a:buNone/>
            </a:pPr>
            <a:r>
              <a:rPr lang="en-US" sz="1600" i="1" dirty="0" smtClean="0"/>
              <a:t>In QC and getting ready for this fall:</a:t>
            </a:r>
          </a:p>
          <a:p>
            <a:r>
              <a:rPr lang="en-US" dirty="0" smtClean="0"/>
              <a:t>Certificate maturity management</a:t>
            </a:r>
          </a:p>
          <a:p>
            <a:pPr lvl="1"/>
            <a:r>
              <a:rPr lang="en-US" dirty="0" smtClean="0"/>
              <a:t>Configurable options for new accounts, </a:t>
            </a:r>
            <a:r>
              <a:rPr lang="en-US" i="1" dirty="0" smtClean="0"/>
              <a:t>and</a:t>
            </a:r>
            <a:r>
              <a:rPr lang="en-US" dirty="0" smtClean="0"/>
              <a:t> to let your members </a:t>
            </a:r>
            <a:r>
              <a:rPr lang="en-US" b="1" dirty="0" smtClean="0"/>
              <a:t>respond online to renewal notices </a:t>
            </a:r>
            <a:r>
              <a:rPr lang="en-US" dirty="0" smtClean="0"/>
              <a:t>they receive</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110</a:t>
            </a:fld>
            <a:endParaRPr lang="en-US"/>
          </a:p>
        </p:txBody>
      </p:sp>
      <p:sp>
        <p:nvSpPr>
          <p:cNvPr id="5" name="Text Placeholder 4"/>
          <p:cNvSpPr>
            <a:spLocks noGrp="1"/>
          </p:cNvSpPr>
          <p:nvPr>
            <p:ph type="body" sz="quarter" idx="13"/>
          </p:nvPr>
        </p:nvSpPr>
        <p:spPr>
          <a:xfrm>
            <a:off x="5791200" y="5867400"/>
            <a:ext cx="2895600" cy="762000"/>
          </a:xfrm>
        </p:spPr>
        <p:txBody>
          <a:bodyPr/>
          <a:lstStyle/>
          <a:p>
            <a:pPr>
              <a:spcBef>
                <a:spcPts val="1200"/>
              </a:spcBef>
            </a:pPr>
            <a:r>
              <a:rPr lang="en-US" dirty="0" smtClean="0"/>
              <a:t>A precursor to “Smart Notices” – notices with clicks for action</a:t>
            </a:r>
          </a:p>
          <a:p>
            <a:pPr>
              <a:spcBef>
                <a:spcPts val="1200"/>
              </a:spcBef>
            </a:pPr>
            <a:r>
              <a:rPr lang="en-US" dirty="0" smtClean="0"/>
              <a:t>Then Member Reach will </a:t>
            </a:r>
            <a:br>
              <a:rPr lang="en-US" dirty="0" smtClean="0"/>
            </a:br>
            <a:r>
              <a:rPr lang="en-US" dirty="0" smtClean="0"/>
              <a:t>follow up Smart Notices with “Smart Promos” – online advertisements with clicks for immediate action</a:t>
            </a:r>
          </a:p>
        </p:txBody>
      </p:sp>
      <p:pic>
        <p:nvPicPr>
          <p:cNvPr id="43010" name="Picture 2" descr="X:\Administration\Public\LeadershipConference\2010\Temp place for all graphics\CDMaturityJointOwner3.png"/>
          <p:cNvPicPr>
            <a:picLocks noChangeAspect="1" noChangeArrowheads="1"/>
          </p:cNvPicPr>
          <p:nvPr/>
        </p:nvPicPr>
        <p:blipFill>
          <a:blip r:embed="rId2" cstate="print"/>
          <a:srcRect l="8223" t="41238" r="14251" b="77"/>
          <a:stretch>
            <a:fillRect/>
          </a:stretch>
        </p:blipFill>
        <p:spPr bwMode="auto">
          <a:xfrm>
            <a:off x="762000" y="3657600"/>
            <a:ext cx="5029200" cy="2819400"/>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3429000" y="457200"/>
            <a:ext cx="5562600" cy="914400"/>
          </a:xfrm>
        </p:spPr>
        <p:txBody>
          <a:bodyPr/>
          <a:lstStyle/>
          <a:p>
            <a:r>
              <a:rPr lang="en-US" dirty="0" smtClean="0"/>
              <a:t>Coming Soon</a:t>
            </a:r>
            <a:endParaRPr lang="en-US" dirty="0"/>
          </a:p>
        </p:txBody>
      </p:sp>
      <p:pic>
        <p:nvPicPr>
          <p:cNvPr id="9" name="Picture 2" descr="X:\Web Services\Public\logos\its_me_247\logos_web\mobile_site_background.gif"/>
          <p:cNvPicPr>
            <a:picLocks noChangeAspect="1" noChangeArrowheads="1"/>
          </p:cNvPicPr>
          <p:nvPr/>
        </p:nvPicPr>
        <p:blipFill>
          <a:blip r:embed="rId3" cstate="print"/>
          <a:stretch>
            <a:fillRect/>
          </a:stretch>
        </p:blipFill>
        <p:spPr bwMode="auto">
          <a:xfrm>
            <a:off x="1524000" y="685801"/>
            <a:ext cx="1657350" cy="529282"/>
          </a:xfrm>
          <a:prstGeom prst="rect">
            <a:avLst/>
          </a:prstGeom>
          <a:noFill/>
        </p:spPr>
      </p:pic>
      <p:pic>
        <p:nvPicPr>
          <p:cNvPr id="46082" name="Picture 2" descr="X:\Administration\Public\LeadershipConference\2010\Temp place for all graphics\CDMaturityJointOwner11.png"/>
          <p:cNvPicPr>
            <a:picLocks noChangeAspect="1" noChangeArrowheads="1"/>
          </p:cNvPicPr>
          <p:nvPr/>
        </p:nvPicPr>
        <p:blipFill>
          <a:blip r:embed="rId4" cstate="print"/>
          <a:srcRect l="20814" t="38502" r="14260" b="784"/>
          <a:stretch>
            <a:fillRect/>
          </a:stretch>
        </p:blipFill>
        <p:spPr bwMode="auto">
          <a:xfrm>
            <a:off x="4648200" y="1219200"/>
            <a:ext cx="4267200" cy="3124200"/>
          </a:xfrm>
          <a:prstGeom prst="rect">
            <a:avLst/>
          </a:prstGeom>
          <a:ln>
            <a:noFill/>
          </a:ln>
          <a:effectLst>
            <a:outerShdw blurRad="292100" dist="139700" dir="2700000" algn="tl" rotWithShape="0">
              <a:srgbClr val="333333">
                <a:alpha val="65000"/>
              </a:srgbClr>
            </a:outerShdw>
          </a:effectLst>
        </p:spPr>
      </p:pic>
      <p:pic>
        <p:nvPicPr>
          <p:cNvPr id="10" name="Picture 5" descr="X:\Administration\Public\LeadershipConference\2010\Temp place for all graphics\graphics for PPT design\GreenSplotch-StraightOn-Wet.gif"/>
          <p:cNvPicPr>
            <a:picLocks noChangeAspect="1" noChangeArrowheads="1"/>
          </p:cNvPicPr>
          <p:nvPr/>
        </p:nvPicPr>
        <p:blipFill>
          <a:blip r:embed="rId5" cstate="print"/>
          <a:srcRect/>
          <a:stretch>
            <a:fillRect/>
          </a:stretch>
        </p:blipFill>
        <p:spPr bwMode="auto">
          <a:xfrm>
            <a:off x="7145407" y="0"/>
            <a:ext cx="1803952" cy="1676400"/>
          </a:xfrm>
          <a:prstGeom prst="rect">
            <a:avLst/>
          </a:prstGeom>
          <a:noFill/>
        </p:spPr>
      </p:pic>
      <p:sp>
        <p:nvSpPr>
          <p:cNvPr id="11" name="TextBox 10"/>
          <p:cNvSpPr txBox="1"/>
          <p:nvPr/>
        </p:nvSpPr>
        <p:spPr>
          <a:xfrm>
            <a:off x="7467600" y="583474"/>
            <a:ext cx="1219200" cy="523220"/>
          </a:xfrm>
          <a:prstGeom prst="rect">
            <a:avLst/>
          </a:prstGeom>
          <a:noFill/>
        </p:spPr>
        <p:txBody>
          <a:bodyPr wrap="square" rtlCol="0">
            <a:spAutoFit/>
          </a:bodyPr>
          <a:lstStyle/>
          <a:p>
            <a:pPr algn="ctr"/>
            <a:r>
              <a:rPr lang="en-US" sz="1400" b="1" dirty="0" smtClean="0">
                <a:solidFill>
                  <a:schemeClr val="bg1"/>
                </a:solidFill>
              </a:rPr>
              <a:t>Coming </a:t>
            </a:r>
            <a:br>
              <a:rPr lang="en-US" sz="1400" b="1" dirty="0" smtClean="0">
                <a:solidFill>
                  <a:schemeClr val="bg1"/>
                </a:solidFill>
              </a:rPr>
            </a:br>
            <a:r>
              <a:rPr lang="en-US" sz="1400" b="1" dirty="0" smtClean="0">
                <a:solidFill>
                  <a:schemeClr val="bg1"/>
                </a:solidFill>
              </a:rPr>
              <a:t>soon!</a:t>
            </a:r>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153400" cy="4525963"/>
          </a:xfrm>
        </p:spPr>
        <p:txBody>
          <a:bodyPr/>
          <a:lstStyle/>
          <a:p>
            <a:pPr>
              <a:buNone/>
            </a:pPr>
            <a:r>
              <a:rPr lang="en-US" sz="1600" i="1" dirty="0" smtClean="0"/>
              <a:t>In QC and getting ready for this fall:</a:t>
            </a:r>
          </a:p>
          <a:p>
            <a:r>
              <a:rPr lang="en-US" dirty="0" smtClean="0"/>
              <a:t>New flow for the Transfer Wizard</a:t>
            </a:r>
          </a:p>
          <a:p>
            <a:pPr lvl="1"/>
            <a:r>
              <a:rPr lang="en-US" dirty="0" smtClean="0"/>
              <a:t>Now we will ask for accounts </a:t>
            </a:r>
            <a:r>
              <a:rPr lang="en-US" i="1" dirty="0" smtClean="0"/>
              <a:t>before </a:t>
            </a:r>
            <a:r>
              <a:rPr lang="en-US" dirty="0" smtClean="0"/>
              <a:t>the amount, so it can only present the right questions (this was a nice byproduct of the AFT enhancements project)</a:t>
            </a:r>
          </a:p>
          <a:p>
            <a:pPr lvl="1"/>
            <a:r>
              <a:rPr lang="en-US" dirty="0" smtClean="0"/>
              <a:t>New AFT balance sweep option and member-friendly language for all AFTs (you’ll hear more about that later)</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111</a:t>
            </a:fld>
            <a:endParaRPr lang="en-US"/>
          </a:p>
        </p:txBody>
      </p:sp>
      <p:sp>
        <p:nvSpPr>
          <p:cNvPr id="5" name="Text Placeholder 4"/>
          <p:cNvSpPr>
            <a:spLocks noGrp="1"/>
          </p:cNvSpPr>
          <p:nvPr>
            <p:ph type="body" sz="quarter" idx="13"/>
          </p:nvPr>
        </p:nvSpPr>
        <p:spPr>
          <a:xfrm>
            <a:off x="7010400" y="5867400"/>
            <a:ext cx="1676400" cy="762000"/>
          </a:xfrm>
        </p:spPr>
        <p:txBody>
          <a:bodyPr/>
          <a:lstStyle/>
          <a:p>
            <a:r>
              <a:rPr lang="en-US" b="0" i="1" dirty="0" smtClean="0"/>
              <a:t>Also in development:  </a:t>
            </a:r>
            <a:r>
              <a:rPr lang="en-US" dirty="0" smtClean="0"/>
              <a:t>Printing loan coupons from online banking!</a:t>
            </a:r>
            <a:endParaRPr lang="en-US" dirty="0"/>
          </a:p>
        </p:txBody>
      </p:sp>
      <p:pic>
        <p:nvPicPr>
          <p:cNvPr id="45058" name="Picture 2" descr="X:\Administration\Public\LeadershipConference\2010\Temp place for all graphics\transfer.png"/>
          <p:cNvPicPr>
            <a:picLocks noChangeAspect="1" noChangeArrowheads="1"/>
          </p:cNvPicPr>
          <p:nvPr/>
        </p:nvPicPr>
        <p:blipFill>
          <a:blip r:embed="rId2" cstate="print"/>
          <a:srcRect/>
          <a:stretch>
            <a:fillRect/>
          </a:stretch>
        </p:blipFill>
        <p:spPr bwMode="auto">
          <a:xfrm>
            <a:off x="1143733" y="3657962"/>
            <a:ext cx="5866667" cy="2895238"/>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3429000" y="457200"/>
            <a:ext cx="5562600" cy="914400"/>
          </a:xfrm>
        </p:spPr>
        <p:txBody>
          <a:bodyPr/>
          <a:lstStyle/>
          <a:p>
            <a:r>
              <a:rPr lang="en-US" dirty="0" smtClean="0"/>
              <a:t>Coming Soon</a:t>
            </a:r>
            <a:endParaRPr lang="en-US" dirty="0"/>
          </a:p>
        </p:txBody>
      </p:sp>
      <p:pic>
        <p:nvPicPr>
          <p:cNvPr id="9" name="Picture 2" descr="X:\Web Services\Public\logos\its_me_247\logos_web\mobile_site_background.gif"/>
          <p:cNvPicPr>
            <a:picLocks noChangeAspect="1" noChangeArrowheads="1"/>
          </p:cNvPicPr>
          <p:nvPr/>
        </p:nvPicPr>
        <p:blipFill>
          <a:blip r:embed="rId3" cstate="print"/>
          <a:stretch>
            <a:fillRect/>
          </a:stretch>
        </p:blipFill>
        <p:spPr bwMode="auto">
          <a:xfrm>
            <a:off x="1524000" y="685801"/>
            <a:ext cx="1657350" cy="529282"/>
          </a:xfrm>
          <a:prstGeom prst="rect">
            <a:avLst/>
          </a:prstGeom>
          <a:noFill/>
        </p:spPr>
      </p:pic>
      <p:pic>
        <p:nvPicPr>
          <p:cNvPr id="10" name="Picture 5" descr="X:\Administration\Public\LeadershipConference\2010\Temp place for all graphics\graphics for PPT design\GreenSplotch-StraightOn-Wet.gif"/>
          <p:cNvPicPr>
            <a:picLocks noChangeAspect="1" noChangeArrowheads="1"/>
          </p:cNvPicPr>
          <p:nvPr/>
        </p:nvPicPr>
        <p:blipFill>
          <a:blip r:embed="rId4" cstate="print"/>
          <a:srcRect/>
          <a:stretch>
            <a:fillRect/>
          </a:stretch>
        </p:blipFill>
        <p:spPr bwMode="auto">
          <a:xfrm>
            <a:off x="7145407" y="0"/>
            <a:ext cx="1803952" cy="1676400"/>
          </a:xfrm>
          <a:prstGeom prst="rect">
            <a:avLst/>
          </a:prstGeom>
          <a:noFill/>
        </p:spPr>
      </p:pic>
      <p:sp>
        <p:nvSpPr>
          <p:cNvPr id="11" name="TextBox 10"/>
          <p:cNvSpPr txBox="1"/>
          <p:nvPr/>
        </p:nvSpPr>
        <p:spPr>
          <a:xfrm>
            <a:off x="7467600" y="583474"/>
            <a:ext cx="1219200" cy="523220"/>
          </a:xfrm>
          <a:prstGeom prst="rect">
            <a:avLst/>
          </a:prstGeom>
          <a:noFill/>
        </p:spPr>
        <p:txBody>
          <a:bodyPr wrap="square" rtlCol="0">
            <a:spAutoFit/>
          </a:bodyPr>
          <a:lstStyle/>
          <a:p>
            <a:pPr algn="ctr"/>
            <a:r>
              <a:rPr lang="en-US" sz="1400" b="1" dirty="0" smtClean="0">
                <a:solidFill>
                  <a:schemeClr val="bg1"/>
                </a:solidFill>
              </a:rPr>
              <a:t>Coming </a:t>
            </a:r>
            <a:br>
              <a:rPr lang="en-US" sz="1400" b="1" dirty="0" smtClean="0">
                <a:solidFill>
                  <a:schemeClr val="bg1"/>
                </a:solidFill>
              </a:rPr>
            </a:br>
            <a:r>
              <a:rPr lang="en-US" sz="1400" b="1" dirty="0" smtClean="0">
                <a:solidFill>
                  <a:schemeClr val="bg1"/>
                </a:solidFill>
              </a:rPr>
              <a:t>soon!</a:t>
            </a:r>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457200"/>
            <a:ext cx="5638800" cy="914400"/>
          </a:xfrm>
        </p:spPr>
        <p:txBody>
          <a:bodyPr/>
          <a:lstStyle/>
          <a:p>
            <a:r>
              <a:rPr lang="en-US" dirty="0" smtClean="0"/>
              <a:t>Multiple Membership Management</a:t>
            </a:r>
            <a:endParaRPr lang="en-US" dirty="0"/>
          </a:p>
        </p:txBody>
      </p:sp>
      <p:sp>
        <p:nvSpPr>
          <p:cNvPr id="3" name="Content Placeholder 2"/>
          <p:cNvSpPr>
            <a:spLocks noGrp="1"/>
          </p:cNvSpPr>
          <p:nvPr>
            <p:ph idx="1"/>
          </p:nvPr>
        </p:nvSpPr>
        <p:spPr>
          <a:xfrm>
            <a:off x="457200" y="1600201"/>
            <a:ext cx="8229600" cy="990600"/>
          </a:xfrm>
        </p:spPr>
        <p:txBody>
          <a:bodyPr/>
          <a:lstStyle/>
          <a:p>
            <a:r>
              <a:rPr lang="en-US" dirty="0" smtClean="0"/>
              <a:t>When it comes to managing a single member’s money across multiple accounts, whether as an individual or a family, it’s time to make the system more convenient</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112</a:t>
            </a:fld>
            <a:endParaRPr lang="en-US" dirty="0"/>
          </a:p>
        </p:txBody>
      </p:sp>
      <p:pic>
        <p:nvPicPr>
          <p:cNvPr id="6" name="Picture 2" descr="X:\Web Services\Public\logos\its_me_247\logos_web\mobile_site_background.gif"/>
          <p:cNvPicPr>
            <a:picLocks noChangeAspect="1" noChangeArrowheads="1"/>
          </p:cNvPicPr>
          <p:nvPr/>
        </p:nvPicPr>
        <p:blipFill>
          <a:blip r:embed="rId2" cstate="print"/>
          <a:stretch>
            <a:fillRect/>
          </a:stretch>
        </p:blipFill>
        <p:spPr bwMode="auto">
          <a:xfrm>
            <a:off x="1524000" y="685801"/>
            <a:ext cx="1657350" cy="529282"/>
          </a:xfrm>
          <a:prstGeom prst="rect">
            <a:avLst/>
          </a:prstGeom>
          <a:noFill/>
        </p:spPr>
      </p:pic>
      <p:sp>
        <p:nvSpPr>
          <p:cNvPr id="11" name="Rounded Rectangle 10"/>
          <p:cNvSpPr/>
          <p:nvPr/>
        </p:nvSpPr>
        <p:spPr>
          <a:xfrm>
            <a:off x="609600" y="2819400"/>
            <a:ext cx="2590800" cy="3352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b" anchorCtr="0"/>
          <a:lstStyle/>
          <a:p>
            <a:pPr algn="ctr"/>
            <a:r>
              <a:rPr lang="en-US" sz="2400" dirty="0" smtClean="0"/>
              <a:t>“Let me see all my accounts, no matter where they are at the credit union”</a:t>
            </a:r>
          </a:p>
          <a:p>
            <a:pPr algn="ctr"/>
            <a:endParaRPr lang="en-US" sz="2400" dirty="0"/>
          </a:p>
        </p:txBody>
      </p:sp>
      <p:sp>
        <p:nvSpPr>
          <p:cNvPr id="14" name="Rectangle 13"/>
          <p:cNvSpPr/>
          <p:nvPr/>
        </p:nvSpPr>
        <p:spPr>
          <a:xfrm>
            <a:off x="1450389" y="2895600"/>
            <a:ext cx="90922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spc="150" dirty="0" smtClean="0">
                <a:ln w="11430"/>
                <a:solidFill>
                  <a:srgbClr val="F8F8F8"/>
                </a:solidFill>
                <a:effectLst>
                  <a:outerShdw blurRad="25400" algn="tl" rotWithShape="0">
                    <a:srgbClr val="000000">
                      <a:alpha val="43000"/>
                    </a:srgbClr>
                  </a:outerShdw>
                </a:effectLst>
              </a:rPr>
              <a:t>SEE</a:t>
            </a:r>
            <a:endParaRPr lang="en-US" sz="3600" b="1" spc="150" dirty="0">
              <a:ln w="11430"/>
              <a:solidFill>
                <a:srgbClr val="F8F8F8"/>
              </a:solidFill>
              <a:effectLst>
                <a:outerShdw blurRad="25400" algn="tl" rotWithShape="0">
                  <a:srgbClr val="000000">
                    <a:alpha val="43000"/>
                  </a:srgbClr>
                </a:outerShdw>
              </a:effectLst>
            </a:endParaRPr>
          </a:p>
        </p:txBody>
      </p:sp>
      <p:grpSp>
        <p:nvGrpSpPr>
          <p:cNvPr id="21" name="Group 20"/>
          <p:cNvGrpSpPr/>
          <p:nvPr/>
        </p:nvGrpSpPr>
        <p:grpSpPr>
          <a:xfrm>
            <a:off x="3390900" y="2819400"/>
            <a:ext cx="2590800" cy="3352800"/>
            <a:chOff x="3401848" y="2819400"/>
            <a:chExt cx="2590800" cy="3352800"/>
          </a:xfrm>
        </p:grpSpPr>
        <p:sp>
          <p:nvSpPr>
            <p:cNvPr id="12" name="Rounded Rectangle 11"/>
            <p:cNvSpPr/>
            <p:nvPr/>
          </p:nvSpPr>
          <p:spPr>
            <a:xfrm>
              <a:off x="3401848" y="2819400"/>
              <a:ext cx="2590800" cy="3352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dirty="0" smtClean="0">
                <a:solidFill>
                  <a:schemeClr val="tx2"/>
                </a:solidFill>
              </a:endParaRPr>
            </a:p>
            <a:p>
              <a:pPr algn="ctr"/>
              <a:r>
                <a:rPr lang="en-US" sz="2400" dirty="0" smtClean="0">
                  <a:solidFill>
                    <a:schemeClr val="tx2"/>
                  </a:solidFill>
                </a:rPr>
                <a:t>“Let me move more easily to my other memberships”</a:t>
              </a:r>
              <a:endParaRPr lang="en-US" sz="2400" dirty="0">
                <a:solidFill>
                  <a:schemeClr val="tx2"/>
                </a:solidFill>
              </a:endParaRPr>
            </a:p>
          </p:txBody>
        </p:sp>
        <p:sp>
          <p:nvSpPr>
            <p:cNvPr id="15" name="Rectangle 14"/>
            <p:cNvSpPr/>
            <p:nvPr/>
          </p:nvSpPr>
          <p:spPr>
            <a:xfrm>
              <a:off x="4053482" y="2895600"/>
              <a:ext cx="128753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JUMP</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3" name="Rounded Rectangle 12"/>
          <p:cNvSpPr/>
          <p:nvPr/>
        </p:nvSpPr>
        <p:spPr>
          <a:xfrm>
            <a:off x="6172200" y="2819400"/>
            <a:ext cx="2590800" cy="3352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dirty="0" smtClean="0">
              <a:solidFill>
                <a:schemeClr val="bg1"/>
              </a:solidFill>
            </a:endParaRPr>
          </a:p>
          <a:p>
            <a:pPr algn="ctr"/>
            <a:r>
              <a:rPr lang="en-US" sz="2400" dirty="0" smtClean="0">
                <a:solidFill>
                  <a:schemeClr val="bg1"/>
                </a:solidFill>
              </a:rPr>
              <a:t>“Let me move money from my membership to others”</a:t>
            </a:r>
            <a:endParaRPr lang="en-US" sz="2400" dirty="0">
              <a:solidFill>
                <a:schemeClr val="bg1"/>
              </a:solidFill>
            </a:endParaRPr>
          </a:p>
        </p:txBody>
      </p:sp>
      <p:sp>
        <p:nvSpPr>
          <p:cNvPr id="16" name="Rectangle 15"/>
          <p:cNvSpPr/>
          <p:nvPr/>
        </p:nvSpPr>
        <p:spPr>
          <a:xfrm>
            <a:off x="6381405" y="2895600"/>
            <a:ext cx="2172390"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noFill/>
                </a:ln>
                <a:solidFill>
                  <a:schemeClr val="accent1"/>
                </a:solidFill>
                <a:effectLst>
                  <a:outerShdw blurRad="50800" dist="39000" dir="5460000" algn="tl">
                    <a:srgbClr val="000000">
                      <a:alpha val="38000"/>
                    </a:srgbClr>
                  </a:outerShdw>
                </a:effectLst>
              </a:rPr>
              <a:t>TRANSFER</a:t>
            </a:r>
            <a:endParaRPr lang="en-US" sz="4400" b="1" dirty="0">
              <a:ln w="11430">
                <a:noFill/>
              </a:ln>
              <a:solidFill>
                <a:schemeClr val="accent1"/>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457200"/>
            <a:ext cx="5638800" cy="914400"/>
          </a:xfrm>
        </p:spPr>
        <p:txBody>
          <a:bodyPr/>
          <a:lstStyle/>
          <a:p>
            <a:r>
              <a:rPr lang="en-US" dirty="0" smtClean="0"/>
              <a:t>Multiple Membership Management</a:t>
            </a:r>
            <a:endParaRPr lang="en-US" dirty="0"/>
          </a:p>
        </p:txBody>
      </p:sp>
      <p:sp>
        <p:nvSpPr>
          <p:cNvPr id="3" name="Content Placeholder 2"/>
          <p:cNvSpPr>
            <a:spLocks noGrp="1"/>
          </p:cNvSpPr>
          <p:nvPr>
            <p:ph sz="half" idx="1"/>
          </p:nvPr>
        </p:nvSpPr>
        <p:spPr>
          <a:xfrm>
            <a:off x="457200" y="1600201"/>
            <a:ext cx="8229600" cy="1142999"/>
          </a:xfrm>
        </p:spPr>
        <p:txBody>
          <a:bodyPr/>
          <a:lstStyle/>
          <a:p>
            <a:r>
              <a:rPr lang="en-US" dirty="0" smtClean="0"/>
              <a:t>New feature for CU*BASE and </a:t>
            </a:r>
            <a:r>
              <a:rPr lang="en-US" b="1" dirty="0" smtClean="0"/>
              <a:t>It’s Me 247</a:t>
            </a:r>
            <a:r>
              <a:rPr lang="en-US" dirty="0" smtClean="0"/>
              <a:t>:  The ability to be in one membership and see basic details about all of your accounts that might be part of other memberships</a:t>
            </a:r>
          </a:p>
        </p:txBody>
      </p:sp>
      <p:sp>
        <p:nvSpPr>
          <p:cNvPr id="12" name="Content Placeholder 11"/>
          <p:cNvSpPr>
            <a:spLocks noGrp="1"/>
          </p:cNvSpPr>
          <p:nvPr>
            <p:ph sz="half" idx="2"/>
          </p:nvPr>
        </p:nvSpPr>
        <p:spPr>
          <a:xfrm>
            <a:off x="457200" y="2590800"/>
            <a:ext cx="3733800" cy="3535363"/>
          </a:xfrm>
        </p:spPr>
        <p:txBody>
          <a:bodyPr/>
          <a:lstStyle/>
          <a:p>
            <a:r>
              <a:rPr lang="en-US" dirty="0" smtClean="0"/>
              <a:t>Stay where you are, but see accounts where you are attached to other memberships</a:t>
            </a:r>
          </a:p>
          <a:p>
            <a:pPr lvl="1"/>
            <a:r>
              <a:rPr lang="en-US" dirty="0" smtClean="0"/>
              <a:t>The “SEE” list - a new kind of automated authority list, pulling in all accounts where you are listed as a  joint owner or co-borrower</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113</a:t>
            </a:fld>
            <a:endParaRPr lang="en-US"/>
          </a:p>
        </p:txBody>
      </p:sp>
      <p:sp>
        <p:nvSpPr>
          <p:cNvPr id="8" name="Rounded Rectangle 7"/>
          <p:cNvSpPr/>
          <p:nvPr/>
        </p:nvSpPr>
        <p:spPr>
          <a:xfrm>
            <a:off x="7467600" y="856565"/>
            <a:ext cx="1371600" cy="685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b" anchorCtr="0"/>
          <a:lstStyle/>
          <a:p>
            <a:pPr algn="ctr"/>
            <a:endParaRPr lang="en-US" sz="2400" dirty="0"/>
          </a:p>
        </p:txBody>
      </p:sp>
      <p:sp>
        <p:nvSpPr>
          <p:cNvPr id="9" name="Rectangle 8"/>
          <p:cNvSpPr/>
          <p:nvPr/>
        </p:nvSpPr>
        <p:spPr>
          <a:xfrm>
            <a:off x="7698789" y="876300"/>
            <a:ext cx="90922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spc="150" dirty="0" smtClean="0">
                <a:ln w="11430"/>
                <a:solidFill>
                  <a:srgbClr val="F8F8F8"/>
                </a:solidFill>
                <a:effectLst>
                  <a:outerShdw blurRad="25400" algn="tl" rotWithShape="0">
                    <a:srgbClr val="000000">
                      <a:alpha val="43000"/>
                    </a:srgbClr>
                  </a:outerShdw>
                </a:effectLst>
              </a:rPr>
              <a:t>SEE</a:t>
            </a:r>
            <a:endParaRPr lang="en-US" sz="3600" b="1" spc="150" dirty="0">
              <a:ln w="11430"/>
              <a:solidFill>
                <a:srgbClr val="F8F8F8"/>
              </a:solidFill>
              <a:effectLst>
                <a:outerShdw blurRad="25400" algn="tl" rotWithShape="0">
                  <a:srgbClr val="000000">
                    <a:alpha val="43000"/>
                  </a:srgbClr>
                </a:outerShdw>
              </a:effectLst>
            </a:endParaRPr>
          </a:p>
        </p:txBody>
      </p:sp>
      <p:pic>
        <p:nvPicPr>
          <p:cNvPr id="10" name="Picture 2" descr="X:\Web Services\Public\logos\its_me_247\logos_web\mobile_site_background.gif"/>
          <p:cNvPicPr>
            <a:picLocks noChangeAspect="1" noChangeArrowheads="1"/>
          </p:cNvPicPr>
          <p:nvPr/>
        </p:nvPicPr>
        <p:blipFill>
          <a:blip r:embed="rId2" cstate="print"/>
          <a:stretch>
            <a:fillRect/>
          </a:stretch>
        </p:blipFill>
        <p:spPr bwMode="auto">
          <a:xfrm>
            <a:off x="1524000" y="685801"/>
            <a:ext cx="1657350" cy="529282"/>
          </a:xfrm>
          <a:prstGeom prst="rect">
            <a:avLst/>
          </a:prstGeom>
          <a:noFill/>
        </p:spPr>
      </p:pic>
      <p:pic>
        <p:nvPicPr>
          <p:cNvPr id="19459" name="Picture 3" descr="H:\Graphics\Online Banking shots\AcctDetail.png"/>
          <p:cNvPicPr>
            <a:picLocks noChangeAspect="1" noChangeArrowheads="1"/>
          </p:cNvPicPr>
          <p:nvPr/>
        </p:nvPicPr>
        <p:blipFill>
          <a:blip r:embed="rId3" cstate="print"/>
          <a:stretch>
            <a:fillRect/>
          </a:stretch>
        </p:blipFill>
        <p:spPr bwMode="auto">
          <a:xfrm>
            <a:off x="5473160" y="2398058"/>
            <a:ext cx="3442240" cy="2097741"/>
          </a:xfrm>
          <a:prstGeom prst="rect">
            <a:avLst/>
          </a:prstGeom>
          <a:ln>
            <a:noFill/>
          </a:ln>
          <a:effectLst>
            <a:outerShdw blurRad="292100" dist="139700" dir="2700000" algn="tl" rotWithShape="0">
              <a:srgbClr val="333333">
                <a:alpha val="65000"/>
              </a:srgbClr>
            </a:outerShdw>
          </a:effectLst>
        </p:spPr>
      </p:pic>
      <p:pic>
        <p:nvPicPr>
          <p:cNvPr id="19460" name="Picture 4" descr="H:\Graphics\Online Banking shots\AcctSummary.png"/>
          <p:cNvPicPr>
            <a:picLocks noChangeAspect="1" noChangeArrowheads="1"/>
          </p:cNvPicPr>
          <p:nvPr/>
        </p:nvPicPr>
        <p:blipFill>
          <a:blip r:embed="rId4" cstate="print"/>
          <a:stretch>
            <a:fillRect/>
          </a:stretch>
        </p:blipFill>
        <p:spPr bwMode="auto">
          <a:xfrm>
            <a:off x="4343400" y="3693459"/>
            <a:ext cx="3442240" cy="2097741"/>
          </a:xfrm>
          <a:prstGeom prst="rect">
            <a:avLst/>
          </a:prstGeom>
          <a:ln>
            <a:noFill/>
          </a:ln>
          <a:effectLst>
            <a:outerShdw blurRad="292100" dist="139700" dir="2700000" algn="tl" rotWithShape="0">
              <a:srgbClr val="333333">
                <a:alpha val="65000"/>
              </a:srgbClr>
            </a:outerShdw>
          </a:effectLst>
        </p:spPr>
      </p:pic>
      <p:pic>
        <p:nvPicPr>
          <p:cNvPr id="19458" name="Picture 2" descr="X:\Administration\Public\LeadershipConference\2010\Temp place for all graphics\ol.png"/>
          <p:cNvPicPr>
            <a:picLocks noChangeAspect="1" noChangeArrowheads="1"/>
          </p:cNvPicPr>
          <p:nvPr/>
        </p:nvPicPr>
        <p:blipFill>
          <a:blip r:embed="rId5" cstate="print"/>
          <a:srcRect/>
          <a:stretch>
            <a:fillRect/>
          </a:stretch>
        </p:blipFill>
        <p:spPr bwMode="auto">
          <a:xfrm>
            <a:off x="4855030" y="4994564"/>
            <a:ext cx="4212770" cy="178723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457200"/>
            <a:ext cx="5638800" cy="914400"/>
          </a:xfrm>
        </p:spPr>
        <p:txBody>
          <a:bodyPr/>
          <a:lstStyle/>
          <a:p>
            <a:r>
              <a:rPr lang="en-US" dirty="0" smtClean="0"/>
              <a:t>Multiple Membership Management</a:t>
            </a:r>
            <a:endParaRPr lang="en-US" dirty="0"/>
          </a:p>
        </p:txBody>
      </p:sp>
      <p:sp>
        <p:nvSpPr>
          <p:cNvPr id="3" name="Content Placeholder 2"/>
          <p:cNvSpPr>
            <a:spLocks noGrp="1"/>
          </p:cNvSpPr>
          <p:nvPr>
            <p:ph sz="half" idx="1"/>
          </p:nvPr>
        </p:nvSpPr>
        <p:spPr/>
        <p:txBody>
          <a:bodyPr/>
          <a:lstStyle/>
          <a:p>
            <a:r>
              <a:rPr lang="en-US" dirty="0" smtClean="0"/>
              <a:t>New feature for </a:t>
            </a:r>
            <a:r>
              <a:rPr lang="en-US" b="1" dirty="0" smtClean="0"/>
              <a:t>It’s Me 247 </a:t>
            </a:r>
            <a:r>
              <a:rPr lang="en-US" dirty="0" smtClean="0"/>
              <a:t>that will allow the member to jump quickly to a list of other memberships</a:t>
            </a:r>
          </a:p>
        </p:txBody>
      </p:sp>
      <p:sp>
        <p:nvSpPr>
          <p:cNvPr id="12" name="Content Placeholder 11"/>
          <p:cNvSpPr>
            <a:spLocks noGrp="1"/>
          </p:cNvSpPr>
          <p:nvPr>
            <p:ph sz="half" idx="2"/>
          </p:nvPr>
        </p:nvSpPr>
        <p:spPr>
          <a:xfrm>
            <a:off x="457200" y="2286000"/>
            <a:ext cx="4419600" cy="3840163"/>
          </a:xfrm>
        </p:spPr>
        <p:txBody>
          <a:bodyPr/>
          <a:lstStyle/>
          <a:p>
            <a:r>
              <a:rPr lang="en-US" dirty="0" smtClean="0"/>
              <a:t>CU can define the authentication:</a:t>
            </a:r>
          </a:p>
          <a:p>
            <a:pPr lvl="1"/>
            <a:r>
              <a:rPr lang="en-US" b="1" dirty="0" smtClean="0"/>
              <a:t>Force credentials </a:t>
            </a:r>
            <a:r>
              <a:rPr lang="en-US" dirty="0" smtClean="0"/>
              <a:t>– Member chooses an account from their “jump” list and then enters that account’s password and security questions</a:t>
            </a:r>
          </a:p>
          <a:p>
            <a:pPr lvl="1"/>
            <a:r>
              <a:rPr lang="en-US" b="1" dirty="0" smtClean="0"/>
              <a:t>SSO </a:t>
            </a:r>
            <a:r>
              <a:rPr lang="en-US" dirty="0" smtClean="0"/>
              <a:t>(single </a:t>
            </a:r>
            <a:r>
              <a:rPr lang="en-US" dirty="0" err="1" smtClean="0"/>
              <a:t>signon</a:t>
            </a:r>
            <a:r>
              <a:rPr lang="en-US" dirty="0" smtClean="0"/>
              <a:t>) – Member creates an access list of “who can jump to my account” without any additional authentication</a:t>
            </a:r>
          </a:p>
          <a:p>
            <a:pPr lvl="2"/>
            <a:r>
              <a:rPr lang="en-US" dirty="0" smtClean="0"/>
              <a:t>Managed much like the current Transfer Control list, this list will speed members from one membership to the next, without </a:t>
            </a:r>
            <a:br>
              <a:rPr lang="en-US" dirty="0" smtClean="0"/>
            </a:br>
            <a:r>
              <a:rPr lang="en-US" dirty="0" smtClean="0"/>
              <a:t>re-authentication</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114</a:t>
            </a:fld>
            <a:endParaRPr lang="en-US"/>
          </a:p>
        </p:txBody>
      </p:sp>
      <p:sp>
        <p:nvSpPr>
          <p:cNvPr id="13" name="Text Placeholder 12"/>
          <p:cNvSpPr>
            <a:spLocks noGrp="1"/>
          </p:cNvSpPr>
          <p:nvPr>
            <p:ph type="body" sz="quarter" idx="13"/>
          </p:nvPr>
        </p:nvSpPr>
        <p:spPr/>
        <p:txBody>
          <a:bodyPr/>
          <a:lstStyle/>
          <a:p>
            <a:r>
              <a:rPr lang="en-US" dirty="0" smtClean="0"/>
              <a:t>A new kind of automation for total access to your </a:t>
            </a:r>
            <a:r>
              <a:rPr lang="en-US" dirty="0" smtClean="0">
                <a:effectLst>
                  <a:outerShdw blurRad="38100" dist="38100" dir="2700000" algn="tl">
                    <a:srgbClr val="000000">
                      <a:alpha val="43137"/>
                    </a:srgbClr>
                  </a:outerShdw>
                </a:effectLst>
              </a:rPr>
              <a:t>It’s Me 247 </a:t>
            </a:r>
            <a:r>
              <a:rPr lang="en-US" dirty="0" smtClean="0"/>
              <a:t>accounts</a:t>
            </a:r>
            <a:endParaRPr lang="en-US" dirty="0"/>
          </a:p>
        </p:txBody>
      </p:sp>
      <p:sp>
        <p:nvSpPr>
          <p:cNvPr id="8" name="Rounded Rectangle 7"/>
          <p:cNvSpPr/>
          <p:nvPr/>
        </p:nvSpPr>
        <p:spPr>
          <a:xfrm>
            <a:off x="7315200" y="847383"/>
            <a:ext cx="160020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dirty="0">
              <a:solidFill>
                <a:schemeClr val="tx2"/>
              </a:solidFill>
            </a:endParaRPr>
          </a:p>
        </p:txBody>
      </p:sp>
      <p:sp>
        <p:nvSpPr>
          <p:cNvPr id="9" name="Rectangle 8"/>
          <p:cNvSpPr/>
          <p:nvPr/>
        </p:nvSpPr>
        <p:spPr>
          <a:xfrm>
            <a:off x="7471534" y="867118"/>
            <a:ext cx="128753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JUMP</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 name="Picture 2" descr="X:\Web Services\Public\logos\its_me_247\logos_web\mobile_site_background.gif"/>
          <p:cNvPicPr>
            <a:picLocks noChangeAspect="1" noChangeArrowheads="1"/>
          </p:cNvPicPr>
          <p:nvPr/>
        </p:nvPicPr>
        <p:blipFill>
          <a:blip r:embed="rId2" cstate="print"/>
          <a:stretch>
            <a:fillRect/>
          </a:stretch>
        </p:blipFill>
        <p:spPr bwMode="auto">
          <a:xfrm>
            <a:off x="1524000" y="685801"/>
            <a:ext cx="1657350" cy="529282"/>
          </a:xfrm>
          <a:prstGeom prst="rect">
            <a:avLst/>
          </a:prstGeom>
          <a:noFill/>
        </p:spPr>
      </p:pic>
      <p:pic>
        <p:nvPicPr>
          <p:cNvPr id="20484" name="Picture 4" descr="H:\Graphics\Online Banking shots\itsme sample2.gif"/>
          <p:cNvPicPr>
            <a:picLocks noChangeAspect="1" noChangeArrowheads="1"/>
          </p:cNvPicPr>
          <p:nvPr/>
        </p:nvPicPr>
        <p:blipFill>
          <a:blip r:embed="rId3" cstate="print"/>
          <a:stretch>
            <a:fillRect/>
          </a:stretch>
        </p:blipFill>
        <p:spPr bwMode="auto">
          <a:xfrm>
            <a:off x="4922520" y="2301240"/>
            <a:ext cx="2926080" cy="2194559"/>
          </a:xfrm>
          <a:prstGeom prst="rect">
            <a:avLst/>
          </a:prstGeom>
          <a:ln>
            <a:noFill/>
          </a:ln>
          <a:effectLst>
            <a:outerShdw blurRad="292100" dist="139700" dir="2700000" algn="tl" rotWithShape="0">
              <a:srgbClr val="333333">
                <a:alpha val="65000"/>
              </a:srgbClr>
            </a:outerShdw>
          </a:effectLst>
        </p:spPr>
      </p:pic>
      <p:pic>
        <p:nvPicPr>
          <p:cNvPr id="20489" name="Picture 9" descr="H:\Graphics\Online Banking shots\itsme sample3.gif"/>
          <p:cNvPicPr>
            <a:picLocks noChangeAspect="1" noChangeArrowheads="1"/>
          </p:cNvPicPr>
          <p:nvPr/>
        </p:nvPicPr>
        <p:blipFill>
          <a:blip r:embed="rId4" cstate="print"/>
          <a:stretch>
            <a:fillRect/>
          </a:stretch>
        </p:blipFill>
        <p:spPr bwMode="auto">
          <a:xfrm>
            <a:off x="6172200" y="3444240"/>
            <a:ext cx="2926080" cy="2194559"/>
          </a:xfrm>
          <a:prstGeom prst="rect">
            <a:avLst/>
          </a:prstGeom>
          <a:ln>
            <a:noFill/>
          </a:ln>
          <a:effectLst>
            <a:outerShdw blurRad="292100" dist="139700" dir="2700000" algn="tl" rotWithShape="0">
              <a:srgbClr val="333333">
                <a:alpha val="65000"/>
              </a:srgbClr>
            </a:outerShdw>
          </a:effectLst>
        </p:spPr>
      </p:pic>
      <p:pic>
        <p:nvPicPr>
          <p:cNvPr id="20488" name="Picture 8" descr="C:\Documents and Settings\dmoore\My Documents\My Pictures\Microsoft Clip Organizer\MCj04398000000[1].png"/>
          <p:cNvPicPr>
            <a:picLocks noChangeAspect="1" noChangeArrowheads="1"/>
          </p:cNvPicPr>
          <p:nvPr/>
        </p:nvPicPr>
        <p:blipFill>
          <a:blip r:embed="rId5" cstate="print"/>
          <a:srcRect/>
          <a:stretch>
            <a:fillRect/>
          </a:stretch>
        </p:blipFill>
        <p:spPr bwMode="auto">
          <a:xfrm rot="3781179">
            <a:off x="5980362" y="2096838"/>
            <a:ext cx="2438400" cy="24384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457200"/>
            <a:ext cx="5638800" cy="914400"/>
          </a:xfrm>
        </p:spPr>
        <p:txBody>
          <a:bodyPr/>
          <a:lstStyle/>
          <a:p>
            <a:r>
              <a:rPr lang="en-US" dirty="0" smtClean="0"/>
              <a:t>Multiple Membership Management</a:t>
            </a:r>
            <a:endParaRPr lang="en-US" dirty="0"/>
          </a:p>
        </p:txBody>
      </p:sp>
      <p:sp>
        <p:nvSpPr>
          <p:cNvPr id="3" name="Content Placeholder 2"/>
          <p:cNvSpPr>
            <a:spLocks noGrp="1"/>
          </p:cNvSpPr>
          <p:nvPr>
            <p:ph sz="half" idx="1"/>
          </p:nvPr>
        </p:nvSpPr>
        <p:spPr/>
        <p:txBody>
          <a:bodyPr/>
          <a:lstStyle/>
          <a:p>
            <a:r>
              <a:rPr lang="en-US" dirty="0" smtClean="0"/>
              <a:t>Today we have two kinds of transfer features: </a:t>
            </a:r>
            <a:r>
              <a:rPr lang="en-US" b="1" dirty="0" smtClean="0"/>
              <a:t>Wide open </a:t>
            </a:r>
            <a:r>
              <a:rPr lang="en-US" dirty="0" smtClean="0"/>
              <a:t>(member </a:t>
            </a:r>
            <a:br>
              <a:rPr lang="en-US" dirty="0" smtClean="0"/>
            </a:br>
            <a:r>
              <a:rPr lang="en-US" dirty="0" smtClean="0"/>
              <a:t>enters an acct # manually) and </a:t>
            </a:r>
            <a:r>
              <a:rPr lang="en-US" b="1" dirty="0" smtClean="0"/>
              <a:t>Transfer Control </a:t>
            </a:r>
            <a:r>
              <a:rPr lang="en-US" dirty="0" smtClean="0"/>
              <a:t>(member gives you an account list)</a:t>
            </a:r>
            <a:endParaRPr lang="en-US" b="1" dirty="0" smtClean="0"/>
          </a:p>
          <a:p>
            <a:r>
              <a:rPr lang="en-US" dirty="0" smtClean="0"/>
              <a:t>We’re planning to add a third kind and </a:t>
            </a:r>
            <a:br>
              <a:rPr lang="en-US" dirty="0" smtClean="0"/>
            </a:br>
            <a:r>
              <a:rPr lang="en-US" dirty="0" smtClean="0"/>
              <a:t>let your CU choose which method(s) </a:t>
            </a:r>
            <a:br>
              <a:rPr lang="en-US" dirty="0" smtClean="0"/>
            </a:br>
            <a:r>
              <a:rPr lang="en-US" dirty="0" smtClean="0"/>
              <a:t>you want to allow</a:t>
            </a:r>
          </a:p>
          <a:p>
            <a:pPr lvl="1"/>
            <a:r>
              <a:rPr lang="en-US" dirty="0" smtClean="0"/>
              <a:t>Transfer Control list (like now)</a:t>
            </a:r>
          </a:p>
        </p:txBody>
      </p:sp>
      <p:sp>
        <p:nvSpPr>
          <p:cNvPr id="14" name="Content Placeholder 13"/>
          <p:cNvSpPr>
            <a:spLocks noGrp="1"/>
          </p:cNvSpPr>
          <p:nvPr>
            <p:ph sz="half" idx="2"/>
          </p:nvPr>
        </p:nvSpPr>
        <p:spPr>
          <a:xfrm>
            <a:off x="457200" y="3856037"/>
            <a:ext cx="4495800" cy="2239963"/>
          </a:xfrm>
        </p:spPr>
        <p:txBody>
          <a:bodyPr/>
          <a:lstStyle/>
          <a:p>
            <a:pPr lvl="1"/>
            <a:r>
              <a:rPr lang="en-US" dirty="0" smtClean="0"/>
              <a:t>“SEE” list (auto-approved list for all joint/co-borrower relationships)</a:t>
            </a:r>
          </a:p>
          <a:p>
            <a:pPr lvl="1"/>
            <a:r>
              <a:rPr lang="en-US" dirty="0" smtClean="0"/>
              <a:t>Wide open (enter the account # manually) but with new controls</a:t>
            </a:r>
          </a:p>
          <a:p>
            <a:pPr lvl="2"/>
            <a:r>
              <a:rPr lang="en-US" dirty="0" smtClean="0"/>
              <a:t>If Transfer Control is off, would require the member to enter both the account # </a:t>
            </a:r>
            <a:r>
              <a:rPr lang="en-US" b="1" dirty="0" smtClean="0"/>
              <a:t>and the first 3 letters of the other member’s last name </a:t>
            </a:r>
            <a:r>
              <a:rPr lang="en-US" dirty="0" smtClean="0"/>
              <a:t>as a verification, similar to Name ID in the teller line</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115</a:t>
            </a:fld>
            <a:endParaRPr lang="en-US"/>
          </a:p>
        </p:txBody>
      </p:sp>
      <p:sp>
        <p:nvSpPr>
          <p:cNvPr id="15" name="Text Placeholder 14"/>
          <p:cNvSpPr>
            <a:spLocks noGrp="1"/>
          </p:cNvSpPr>
          <p:nvPr>
            <p:ph type="body" sz="quarter" idx="13"/>
          </p:nvPr>
        </p:nvSpPr>
        <p:spPr>
          <a:xfrm>
            <a:off x="4876800" y="5410200"/>
            <a:ext cx="3810000" cy="1219200"/>
          </a:xfrm>
        </p:spPr>
        <p:txBody>
          <a:bodyPr/>
          <a:lstStyle/>
          <a:p>
            <a:r>
              <a:rPr lang="en-US" dirty="0" smtClean="0"/>
              <a:t>Remember that this will control only the transfer TO authority – you will only be able to transfer </a:t>
            </a:r>
            <a:r>
              <a:rPr lang="en-US" i="1" dirty="0" smtClean="0"/>
              <a:t>from</a:t>
            </a:r>
            <a:r>
              <a:rPr lang="en-US" dirty="0" smtClean="0"/>
              <a:t> the accounts to which you have FULL access authority</a:t>
            </a:r>
          </a:p>
        </p:txBody>
      </p:sp>
      <p:sp>
        <p:nvSpPr>
          <p:cNvPr id="10" name="Rounded Rectangle 9"/>
          <p:cNvSpPr/>
          <p:nvPr/>
        </p:nvSpPr>
        <p:spPr>
          <a:xfrm>
            <a:off x="6629400" y="838200"/>
            <a:ext cx="2286000" cy="685800"/>
          </a:xfrm>
          <a:prstGeom prst="roundRect">
            <a:avLst/>
          </a:prstGeom>
          <a:ln>
            <a:solidFill>
              <a:schemeClr val="accent3"/>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dirty="0" smtClean="0">
              <a:solidFill>
                <a:schemeClr val="tx2"/>
              </a:solidFill>
            </a:endParaRPr>
          </a:p>
        </p:txBody>
      </p:sp>
      <p:sp>
        <p:nvSpPr>
          <p:cNvPr id="11" name="Rectangle 10"/>
          <p:cNvSpPr/>
          <p:nvPr/>
        </p:nvSpPr>
        <p:spPr>
          <a:xfrm>
            <a:off x="6678304" y="838200"/>
            <a:ext cx="2172390"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1"/>
                  </a:solidFill>
                </a:ln>
                <a:solidFill>
                  <a:schemeClr val="accent1"/>
                </a:solidFill>
                <a:effectLst>
                  <a:outerShdw blurRad="50800" dist="39000" dir="5460000" algn="tl">
                    <a:srgbClr val="000000">
                      <a:alpha val="38000"/>
                    </a:srgbClr>
                  </a:outerShdw>
                </a:effectLst>
              </a:rPr>
              <a:t>TRANSFER</a:t>
            </a:r>
            <a:endParaRPr lang="en-US" sz="4400" b="1" dirty="0">
              <a:ln w="11430">
                <a:solidFill>
                  <a:schemeClr val="accent1"/>
                </a:solidFill>
              </a:ln>
              <a:solidFill>
                <a:schemeClr val="accent1"/>
              </a:solidFill>
              <a:effectLst>
                <a:outerShdw blurRad="50800" dist="39000" dir="5460000" algn="tl">
                  <a:srgbClr val="000000">
                    <a:alpha val="38000"/>
                  </a:srgbClr>
                </a:outerShdw>
              </a:effectLst>
            </a:endParaRPr>
          </a:p>
        </p:txBody>
      </p:sp>
      <p:pic>
        <p:nvPicPr>
          <p:cNvPr id="12" name="Picture 2" descr="X:\Web Services\Public\logos\its_me_247\logos_web\mobile_site_background.gif"/>
          <p:cNvPicPr>
            <a:picLocks noChangeAspect="1" noChangeArrowheads="1"/>
          </p:cNvPicPr>
          <p:nvPr/>
        </p:nvPicPr>
        <p:blipFill>
          <a:blip r:embed="rId2" cstate="print"/>
          <a:stretch>
            <a:fillRect/>
          </a:stretch>
        </p:blipFill>
        <p:spPr bwMode="auto">
          <a:xfrm>
            <a:off x="1524000" y="685801"/>
            <a:ext cx="1657350" cy="529282"/>
          </a:xfrm>
          <a:prstGeom prst="rect">
            <a:avLst/>
          </a:prstGeom>
          <a:noFill/>
        </p:spPr>
      </p:pic>
      <p:pic>
        <p:nvPicPr>
          <p:cNvPr id="44035" name="Picture 3" descr="X:\Administration\Public\LeadershipConference\2010\Temp place for all graphics\transfer to other mbr.png"/>
          <p:cNvPicPr>
            <a:picLocks noChangeAspect="1" noChangeArrowheads="1"/>
          </p:cNvPicPr>
          <p:nvPr/>
        </p:nvPicPr>
        <p:blipFill>
          <a:blip r:embed="rId3" cstate="print"/>
          <a:srcRect/>
          <a:stretch>
            <a:fillRect/>
          </a:stretch>
        </p:blipFill>
        <p:spPr bwMode="auto">
          <a:xfrm>
            <a:off x="5166963" y="2410143"/>
            <a:ext cx="3519837" cy="30762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OBC Refresh </a:t>
            </a:r>
            <a:r>
              <a:rPr lang="en-US" smtClean="0">
                <a:latin typeface="Calibri"/>
              </a:rPr>
              <a:t>(</a:t>
            </a:r>
            <a:r>
              <a:rPr lang="en-US" smtClean="0"/>
              <a:t>2.OBC</a:t>
            </a:r>
            <a:r>
              <a:rPr lang="en-US" smtClean="0">
                <a:latin typeface="Calibri"/>
              </a:rPr>
              <a:t>)</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116</a:t>
            </a:fld>
            <a:endParaRPr lang="en-US"/>
          </a:p>
        </p:txBody>
      </p:sp>
      <p:pic>
        <p:nvPicPr>
          <p:cNvPr id="8194" name="Picture 2" descr="X:\Web Services\Public\logos\its_me_247\community\itsme_obc_bluesteel_inv.png"/>
          <p:cNvPicPr>
            <a:picLocks noChangeAspect="1" noChangeArrowheads="1"/>
          </p:cNvPicPr>
          <p:nvPr/>
        </p:nvPicPr>
        <p:blipFill>
          <a:blip r:embed="rId2" cstate="print"/>
          <a:srcRect/>
          <a:stretch>
            <a:fillRect/>
          </a:stretch>
        </p:blipFill>
        <p:spPr bwMode="auto">
          <a:xfrm>
            <a:off x="6172200" y="228600"/>
            <a:ext cx="2471529" cy="1106422"/>
          </a:xfrm>
          <a:prstGeom prst="rect">
            <a:avLst/>
          </a:prstGeom>
          <a:noFill/>
        </p:spPr>
      </p:pic>
      <p:pic>
        <p:nvPicPr>
          <p:cNvPr id="18435" name="Picture 3" descr="X:\Administration\Public\LeadershipConference\2010\Temp place for all graphics\obc_home.jpg"/>
          <p:cNvPicPr>
            <a:picLocks noChangeAspect="1" noChangeArrowheads="1"/>
          </p:cNvPicPr>
          <p:nvPr/>
        </p:nvPicPr>
        <p:blipFill>
          <a:blip r:embed="rId3" cstate="print"/>
          <a:srcRect/>
          <a:stretch>
            <a:fillRect/>
          </a:stretch>
        </p:blipFill>
        <p:spPr bwMode="auto">
          <a:xfrm>
            <a:off x="1143000" y="1447800"/>
            <a:ext cx="7162800" cy="5372100"/>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OBC Refresh </a:t>
            </a:r>
            <a:r>
              <a:rPr lang="en-US" smtClean="0">
                <a:latin typeface="Calibri"/>
              </a:rPr>
              <a:t>(</a:t>
            </a:r>
            <a:r>
              <a:rPr lang="en-US" smtClean="0"/>
              <a:t>2.OBC</a:t>
            </a:r>
            <a:r>
              <a:rPr lang="en-US" smtClean="0">
                <a:latin typeface="Calibri"/>
              </a:rPr>
              <a:t>)</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117</a:t>
            </a:fld>
            <a:endParaRPr lang="en-US"/>
          </a:p>
        </p:txBody>
      </p:sp>
      <p:pic>
        <p:nvPicPr>
          <p:cNvPr id="8194" name="Picture 2" descr="X:\Web Services\Public\logos\its_me_247\community\itsme_obc_bluesteel_inv.png"/>
          <p:cNvPicPr>
            <a:picLocks noChangeAspect="1" noChangeArrowheads="1"/>
          </p:cNvPicPr>
          <p:nvPr/>
        </p:nvPicPr>
        <p:blipFill>
          <a:blip r:embed="rId2" cstate="print"/>
          <a:srcRect/>
          <a:stretch>
            <a:fillRect/>
          </a:stretch>
        </p:blipFill>
        <p:spPr bwMode="auto">
          <a:xfrm>
            <a:off x="6172200" y="228600"/>
            <a:ext cx="2471529" cy="1106422"/>
          </a:xfrm>
          <a:prstGeom prst="rect">
            <a:avLst/>
          </a:prstGeom>
          <a:noFill/>
        </p:spPr>
      </p:pic>
      <p:pic>
        <p:nvPicPr>
          <p:cNvPr id="18435" name="Picture 3" descr="X:\Administration\Public\LeadershipConference\2010\Temp place for all graphics\obc_home.jpg"/>
          <p:cNvPicPr>
            <a:picLocks noChangeAspect="1" noChangeArrowheads="1"/>
          </p:cNvPicPr>
          <p:nvPr/>
        </p:nvPicPr>
        <p:blipFill>
          <a:blip r:embed="rId3" cstate="print"/>
          <a:stretch>
            <a:fillRect/>
          </a:stretch>
        </p:blipFill>
        <p:spPr bwMode="auto">
          <a:xfrm>
            <a:off x="1143000" y="1447800"/>
            <a:ext cx="7162800" cy="537210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OBC Refresh </a:t>
            </a:r>
            <a:r>
              <a:rPr lang="en-US" dirty="0" smtClean="0">
                <a:latin typeface="Calibri"/>
              </a:rPr>
              <a:t>(</a:t>
            </a:r>
            <a:r>
              <a:rPr lang="en-US" dirty="0" smtClean="0"/>
              <a:t>2.OBC</a:t>
            </a:r>
            <a:r>
              <a:rPr lang="en-US" dirty="0" smtClean="0">
                <a:latin typeface="Calibri"/>
              </a:rPr>
              <a:t>)</a:t>
            </a:r>
            <a:endParaRPr lang="en-US" dirty="0"/>
          </a:p>
        </p:txBody>
      </p:sp>
      <p:sp>
        <p:nvSpPr>
          <p:cNvPr id="3" name="Content Placeholder 2"/>
          <p:cNvSpPr>
            <a:spLocks noGrp="1"/>
          </p:cNvSpPr>
          <p:nvPr>
            <p:ph idx="1"/>
          </p:nvPr>
        </p:nvSpPr>
        <p:spPr/>
        <p:txBody>
          <a:bodyPr/>
          <a:lstStyle/>
          <a:p>
            <a:pPr lvl="0"/>
            <a:r>
              <a:rPr lang="en-US" dirty="0" smtClean="0"/>
              <a:t>New look, with available custom-color background to match your website</a:t>
            </a:r>
          </a:p>
          <a:p>
            <a:pPr lvl="0"/>
            <a:r>
              <a:rPr lang="en-US" dirty="0" smtClean="0"/>
              <a:t>Login to </a:t>
            </a:r>
            <a:r>
              <a:rPr lang="en-US" b="1" dirty="0" smtClean="0"/>
              <a:t>It’s Me 247 </a:t>
            </a:r>
            <a:r>
              <a:rPr lang="en-US" dirty="0" smtClean="0"/>
              <a:t>right from OBC</a:t>
            </a:r>
          </a:p>
          <a:p>
            <a:pPr lvl="0"/>
            <a:r>
              <a:rPr lang="en-US" dirty="0" smtClean="0"/>
              <a:t>Banner ads managed by ad management application</a:t>
            </a:r>
          </a:p>
          <a:p>
            <a:pPr lvl="1"/>
            <a:r>
              <a:rPr lang="en-US" dirty="0" smtClean="0"/>
              <a:t>If you sign up for a CU*Drive campaign (including CU*Drive+ and all of CU*Overdrive), and we manage your website, </a:t>
            </a:r>
            <a:r>
              <a:rPr lang="en-US" b="1" dirty="0" smtClean="0"/>
              <a:t>the same campaign will appear on your website, on the OBC, and in e-Info!</a:t>
            </a:r>
          </a:p>
          <a:p>
            <a:pPr lvl="1"/>
            <a:r>
              <a:rPr lang="en-US" dirty="0" smtClean="0"/>
              <a:t>Looking to expand touch points next year</a:t>
            </a:r>
          </a:p>
          <a:p>
            <a:pPr lvl="0"/>
            <a:r>
              <a:rPr lang="en-US" dirty="0" smtClean="0"/>
              <a:t>A “New User” section with quick tips on how to use Online Banking</a:t>
            </a:r>
          </a:p>
          <a:p>
            <a:pPr lvl="0"/>
            <a:r>
              <a:rPr lang="en-US" dirty="0" smtClean="0"/>
              <a:t>New pages that support every CU*Drive campaign (including CU*Drive+ and all of CU*Overdrive)</a:t>
            </a:r>
          </a:p>
          <a:p>
            <a:pPr lvl="1"/>
            <a:r>
              <a:rPr lang="en-US" dirty="0" smtClean="0"/>
              <a:t>Each campaign will have a webpage – no more linking to PDFs!</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118</a:t>
            </a:fld>
            <a:endParaRPr lang="en-US"/>
          </a:p>
        </p:txBody>
      </p:sp>
      <p:sp>
        <p:nvSpPr>
          <p:cNvPr id="5" name="Text Placeholder 4"/>
          <p:cNvSpPr>
            <a:spLocks noGrp="1"/>
          </p:cNvSpPr>
          <p:nvPr>
            <p:ph type="body" sz="quarter" idx="13"/>
          </p:nvPr>
        </p:nvSpPr>
        <p:spPr>
          <a:xfrm>
            <a:off x="3810000" y="5867400"/>
            <a:ext cx="4267200" cy="762000"/>
          </a:xfrm>
        </p:spPr>
        <p:txBody>
          <a:bodyPr/>
          <a:lstStyle/>
          <a:p>
            <a:r>
              <a:rPr lang="en-US" dirty="0" smtClean="0"/>
              <a:t>A similar treatment is also coming for PIB, along with a tighter integration into </a:t>
            </a:r>
            <a:r>
              <a:rPr lang="en-US" dirty="0" smtClean="0">
                <a:effectLst>
                  <a:outerShdw blurRad="38100" dist="38100" dir="2700000" algn="tl">
                    <a:srgbClr val="000000">
                      <a:alpha val="43137"/>
                    </a:srgbClr>
                  </a:outerShdw>
                </a:effectLst>
              </a:rPr>
              <a:t>It’s Me 247 </a:t>
            </a:r>
            <a:r>
              <a:rPr lang="en-US" dirty="0" smtClean="0"/>
              <a:t>(no separate user ID!) and easier authentication management for the member</a:t>
            </a:r>
            <a:endParaRPr lang="en-US" dirty="0"/>
          </a:p>
        </p:txBody>
      </p:sp>
      <p:pic>
        <p:nvPicPr>
          <p:cNvPr id="8194" name="Picture 2" descr="X:\Web Services\Public\logos\its_me_247\community\itsme_obc_bluesteel_inv.png"/>
          <p:cNvPicPr>
            <a:picLocks noChangeAspect="1" noChangeArrowheads="1"/>
          </p:cNvPicPr>
          <p:nvPr/>
        </p:nvPicPr>
        <p:blipFill>
          <a:blip r:embed="rId2" cstate="print"/>
          <a:srcRect/>
          <a:stretch>
            <a:fillRect/>
          </a:stretch>
        </p:blipFill>
        <p:spPr bwMode="auto">
          <a:xfrm>
            <a:off x="6172200" y="228600"/>
            <a:ext cx="2471529" cy="1106422"/>
          </a:xfrm>
          <a:prstGeom prst="rect">
            <a:avLst/>
          </a:prstGeom>
          <a:noFill/>
        </p:spPr>
      </p:pic>
      <p:pic>
        <p:nvPicPr>
          <p:cNvPr id="18434" name="Picture 2" descr="X:\Web Services\Public\logos\pib\pib_web_grey_white.gif"/>
          <p:cNvPicPr>
            <a:picLocks noChangeAspect="1" noChangeArrowheads="1"/>
          </p:cNvPicPr>
          <p:nvPr/>
        </p:nvPicPr>
        <p:blipFill>
          <a:blip r:embed="rId3" cstate="print"/>
          <a:srcRect/>
          <a:stretch>
            <a:fillRect/>
          </a:stretch>
        </p:blipFill>
        <p:spPr bwMode="auto">
          <a:xfrm>
            <a:off x="8153400" y="5867400"/>
            <a:ext cx="723900" cy="72390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glass half empty or half full?</a:t>
            </a:r>
            <a:endParaRPr lang="en-US" dirty="0"/>
          </a:p>
        </p:txBody>
      </p:sp>
      <p:sp>
        <p:nvSpPr>
          <p:cNvPr id="3" name="Content Placeholder 2"/>
          <p:cNvSpPr>
            <a:spLocks noGrp="1"/>
          </p:cNvSpPr>
          <p:nvPr>
            <p:ph idx="1"/>
          </p:nvPr>
        </p:nvSpPr>
        <p:spPr/>
        <p:txBody>
          <a:bodyPr/>
          <a:lstStyle/>
          <a:p>
            <a:r>
              <a:rPr lang="en-US" dirty="0" smtClean="0"/>
              <a:t>We are extremely proud of the network and how far we have come when it comes to online services, and we have big plans and goals for the future</a:t>
            </a:r>
          </a:p>
          <a:p>
            <a:r>
              <a:rPr lang="en-US" dirty="0" smtClean="0"/>
              <a:t>Do any of these stats surprise you?</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119</a:t>
            </a:fld>
            <a:endParaRPr lang="en-US"/>
          </a:p>
        </p:txBody>
      </p:sp>
      <p:graphicFrame>
        <p:nvGraphicFramePr>
          <p:cNvPr id="6" name="Table 5"/>
          <p:cNvGraphicFramePr>
            <a:graphicFrameLocks noGrp="1"/>
          </p:cNvGraphicFramePr>
          <p:nvPr/>
        </p:nvGraphicFramePr>
        <p:xfrm>
          <a:off x="914400" y="2699766"/>
          <a:ext cx="7467600" cy="3493008"/>
        </p:xfrm>
        <a:graphic>
          <a:graphicData uri="http://schemas.openxmlformats.org/drawingml/2006/table">
            <a:tbl>
              <a:tblPr firstRow="1" bandRow="1">
                <a:tableStyleId>{5C22544A-7EE6-4342-B048-85BDC9FD1C3A}</a:tableStyleId>
              </a:tblPr>
              <a:tblGrid>
                <a:gridCol w="4876800"/>
                <a:gridCol w="2590800"/>
              </a:tblGrid>
              <a:tr h="397218">
                <a:tc>
                  <a:txBody>
                    <a:bodyPr/>
                    <a:lstStyle/>
                    <a:p>
                      <a:r>
                        <a:rPr lang="en-US" sz="1400" dirty="0" smtClean="0"/>
                        <a:t>Online Banking Service or Feature</a:t>
                      </a:r>
                      <a:endParaRPr lang="en-US" sz="1400" dirty="0"/>
                    </a:p>
                  </a:txBody>
                  <a:tcPr anchor="b"/>
                </a:tc>
                <a:tc>
                  <a:txBody>
                    <a:bodyPr/>
                    <a:lstStyle/>
                    <a:p>
                      <a:pPr algn="ctr"/>
                      <a:r>
                        <a:rPr lang="en-US" sz="1400" dirty="0" smtClean="0"/>
                        <a:t>% of </a:t>
                      </a:r>
                      <a:r>
                        <a:rPr lang="en-US" sz="1400" b="1" u="sng" dirty="0" smtClean="0"/>
                        <a:t>online</a:t>
                      </a:r>
                      <a:r>
                        <a:rPr lang="en-US" sz="1400" dirty="0" smtClean="0"/>
                        <a:t> CUs using this service or feature</a:t>
                      </a:r>
                      <a:endParaRPr lang="en-US" sz="1400" dirty="0"/>
                    </a:p>
                  </a:txBody>
                  <a:tcPr anchor="b"/>
                </a:tc>
              </a:tr>
              <a:tr h="243731">
                <a:tc>
                  <a:txBody>
                    <a:bodyPr/>
                    <a:lstStyle/>
                    <a:p>
                      <a:pPr marL="0" marR="0">
                        <a:lnSpc>
                          <a:spcPct val="115000"/>
                        </a:lnSpc>
                        <a:spcBef>
                          <a:spcPts val="0"/>
                        </a:spcBef>
                        <a:spcAft>
                          <a:spcPts val="0"/>
                        </a:spcAft>
                      </a:pPr>
                      <a:r>
                        <a:rPr lang="en-US" sz="1600" dirty="0">
                          <a:latin typeface="Calibri"/>
                          <a:ea typeface="Calibri"/>
                          <a:cs typeface="Times New Roman"/>
                        </a:rPr>
                        <a:t>Transfer </a:t>
                      </a:r>
                      <a:r>
                        <a:rPr lang="en-US" sz="1600" dirty="0" smtClean="0">
                          <a:latin typeface="Calibri"/>
                          <a:ea typeface="Calibri"/>
                          <a:cs typeface="Times New Roman"/>
                        </a:rPr>
                        <a:t>Control for inter-member transfers </a:t>
                      </a:r>
                      <a:endParaRPr lang="en-US" sz="1600" dirty="0">
                        <a:latin typeface="Calibri"/>
                        <a:ea typeface="Calibri"/>
                        <a:cs typeface="Times New Roman"/>
                      </a:endParaRPr>
                    </a:p>
                  </a:txBody>
                  <a:tcPr/>
                </a:tc>
                <a:tc>
                  <a:txBody>
                    <a:bodyPr/>
                    <a:lstStyle/>
                    <a:p>
                      <a:pPr marL="0" marR="0" algn="ctr">
                        <a:lnSpc>
                          <a:spcPct val="115000"/>
                        </a:lnSpc>
                        <a:spcBef>
                          <a:spcPts val="0"/>
                        </a:spcBef>
                        <a:spcAft>
                          <a:spcPts val="0"/>
                        </a:spcAft>
                      </a:pPr>
                      <a:r>
                        <a:rPr lang="en-US" sz="1600" dirty="0">
                          <a:latin typeface="Calibri"/>
                          <a:ea typeface="Calibri"/>
                          <a:cs typeface="Times New Roman"/>
                        </a:rPr>
                        <a:t>86.7% </a:t>
                      </a:r>
                    </a:p>
                  </a:txBody>
                  <a:tcPr/>
                </a:tc>
              </a:tr>
              <a:tr h="243731">
                <a:tc>
                  <a:txBody>
                    <a:bodyPr/>
                    <a:lstStyle/>
                    <a:p>
                      <a:pPr marL="0" marR="0">
                        <a:lnSpc>
                          <a:spcPct val="115000"/>
                        </a:lnSpc>
                        <a:spcBef>
                          <a:spcPts val="0"/>
                        </a:spcBef>
                        <a:spcAft>
                          <a:spcPts val="0"/>
                        </a:spcAft>
                      </a:pPr>
                      <a:r>
                        <a:rPr lang="en-US" sz="1600" dirty="0">
                          <a:latin typeface="Calibri"/>
                          <a:ea typeface="Calibri"/>
                          <a:cs typeface="Times New Roman"/>
                        </a:rPr>
                        <a:t>Check </a:t>
                      </a:r>
                      <a:r>
                        <a:rPr lang="en-US" sz="1600" dirty="0" smtClean="0">
                          <a:latin typeface="Calibri"/>
                          <a:ea typeface="Calibri"/>
                          <a:cs typeface="Times New Roman"/>
                        </a:rPr>
                        <a:t>Requests </a:t>
                      </a:r>
                      <a:endParaRPr lang="en-US" sz="1600" dirty="0">
                        <a:latin typeface="Calibri"/>
                        <a:ea typeface="Calibri"/>
                        <a:cs typeface="Times New Roman"/>
                      </a:endParaRPr>
                    </a:p>
                  </a:txBody>
                  <a:tcPr/>
                </a:tc>
                <a:tc>
                  <a:txBody>
                    <a:bodyPr/>
                    <a:lstStyle/>
                    <a:p>
                      <a:pPr marL="0" marR="0" algn="ctr">
                        <a:lnSpc>
                          <a:spcPct val="115000"/>
                        </a:lnSpc>
                        <a:spcBef>
                          <a:spcPts val="0"/>
                        </a:spcBef>
                        <a:spcAft>
                          <a:spcPts val="0"/>
                        </a:spcAft>
                      </a:pPr>
                      <a:r>
                        <a:rPr lang="en-US" sz="1600" dirty="0">
                          <a:latin typeface="Calibri"/>
                          <a:ea typeface="Calibri"/>
                          <a:cs typeface="Times New Roman"/>
                        </a:rPr>
                        <a:t>64.4% </a:t>
                      </a:r>
                    </a:p>
                  </a:txBody>
                  <a:tcPr/>
                </a:tc>
              </a:tr>
              <a:tr h="243731">
                <a:tc>
                  <a:txBody>
                    <a:bodyPr/>
                    <a:lstStyle/>
                    <a:p>
                      <a:pPr marL="0" marR="0">
                        <a:lnSpc>
                          <a:spcPct val="115000"/>
                        </a:lnSpc>
                        <a:spcBef>
                          <a:spcPts val="0"/>
                        </a:spcBef>
                        <a:spcAft>
                          <a:spcPts val="0"/>
                        </a:spcAft>
                      </a:pPr>
                      <a:r>
                        <a:rPr lang="en-US" sz="1600" dirty="0">
                          <a:latin typeface="Calibri"/>
                          <a:ea typeface="Calibri"/>
                          <a:cs typeface="Times New Roman"/>
                        </a:rPr>
                        <a:t>Stop Pays </a:t>
                      </a:r>
                    </a:p>
                  </a:txBody>
                  <a:tcPr/>
                </a:tc>
                <a:tc>
                  <a:txBody>
                    <a:bodyPr/>
                    <a:lstStyle/>
                    <a:p>
                      <a:pPr marL="0" marR="0" algn="ctr">
                        <a:lnSpc>
                          <a:spcPct val="115000"/>
                        </a:lnSpc>
                        <a:spcBef>
                          <a:spcPts val="0"/>
                        </a:spcBef>
                        <a:spcAft>
                          <a:spcPts val="0"/>
                        </a:spcAft>
                      </a:pPr>
                      <a:r>
                        <a:rPr lang="en-US" sz="1600" dirty="0">
                          <a:latin typeface="Calibri"/>
                          <a:ea typeface="Calibri"/>
                          <a:cs typeface="Times New Roman"/>
                        </a:rPr>
                        <a:t>54.1% </a:t>
                      </a:r>
                    </a:p>
                  </a:txBody>
                  <a:tcPr/>
                </a:tc>
              </a:tr>
              <a:tr h="243731">
                <a:tc>
                  <a:txBody>
                    <a:bodyPr/>
                    <a:lstStyle/>
                    <a:p>
                      <a:pPr marL="0" marR="0">
                        <a:lnSpc>
                          <a:spcPct val="115000"/>
                        </a:lnSpc>
                        <a:spcBef>
                          <a:spcPts val="0"/>
                        </a:spcBef>
                        <a:spcAft>
                          <a:spcPts val="0"/>
                        </a:spcAft>
                      </a:pPr>
                      <a:r>
                        <a:rPr lang="en-US" sz="1600" dirty="0">
                          <a:latin typeface="Calibri"/>
                          <a:ea typeface="Calibri"/>
                          <a:cs typeface="Times New Roman"/>
                        </a:rPr>
                        <a:t>Online </a:t>
                      </a:r>
                      <a:r>
                        <a:rPr lang="en-US" sz="1600" dirty="0" smtClean="0">
                          <a:latin typeface="Calibri"/>
                          <a:ea typeface="Calibri"/>
                          <a:cs typeface="Times New Roman"/>
                        </a:rPr>
                        <a:t>Membership Application </a:t>
                      </a:r>
                      <a:endParaRPr lang="en-US" sz="1600" dirty="0">
                        <a:latin typeface="Calibri"/>
                        <a:ea typeface="Calibri"/>
                        <a:cs typeface="Times New Roman"/>
                      </a:endParaRPr>
                    </a:p>
                  </a:txBody>
                  <a:tcPr/>
                </a:tc>
                <a:tc>
                  <a:txBody>
                    <a:bodyPr/>
                    <a:lstStyle/>
                    <a:p>
                      <a:pPr marL="0" marR="0" algn="ctr">
                        <a:lnSpc>
                          <a:spcPct val="115000"/>
                        </a:lnSpc>
                        <a:spcBef>
                          <a:spcPts val="0"/>
                        </a:spcBef>
                        <a:spcAft>
                          <a:spcPts val="0"/>
                        </a:spcAft>
                      </a:pPr>
                      <a:r>
                        <a:rPr lang="en-US" sz="1600">
                          <a:latin typeface="Calibri"/>
                          <a:ea typeface="Calibri"/>
                          <a:cs typeface="Times New Roman"/>
                        </a:rPr>
                        <a:t>48.9% </a:t>
                      </a:r>
                    </a:p>
                  </a:txBody>
                  <a:tcPr/>
                </a:tc>
              </a:tr>
              <a:tr h="243731">
                <a:tc>
                  <a:txBody>
                    <a:bodyPr/>
                    <a:lstStyle/>
                    <a:p>
                      <a:pPr marL="0" marR="0">
                        <a:lnSpc>
                          <a:spcPct val="115000"/>
                        </a:lnSpc>
                        <a:spcBef>
                          <a:spcPts val="0"/>
                        </a:spcBef>
                        <a:spcAft>
                          <a:spcPts val="0"/>
                        </a:spcAft>
                      </a:pPr>
                      <a:r>
                        <a:rPr lang="en-US" sz="1600" dirty="0">
                          <a:latin typeface="Calibri"/>
                          <a:ea typeface="Calibri"/>
                          <a:cs typeface="Times New Roman"/>
                        </a:rPr>
                        <a:t>ACH Maintenance </a:t>
                      </a:r>
                    </a:p>
                  </a:txBody>
                  <a:tcPr/>
                </a:tc>
                <a:tc>
                  <a:txBody>
                    <a:bodyPr/>
                    <a:lstStyle/>
                    <a:p>
                      <a:pPr marL="0" marR="0" algn="ctr">
                        <a:lnSpc>
                          <a:spcPct val="115000"/>
                        </a:lnSpc>
                        <a:spcBef>
                          <a:spcPts val="0"/>
                        </a:spcBef>
                        <a:spcAft>
                          <a:spcPts val="0"/>
                        </a:spcAft>
                      </a:pPr>
                      <a:r>
                        <a:rPr lang="en-US" sz="1600" dirty="0">
                          <a:latin typeface="Calibri"/>
                          <a:ea typeface="Calibri"/>
                          <a:cs typeface="Times New Roman"/>
                        </a:rPr>
                        <a:t>44.4% </a:t>
                      </a:r>
                    </a:p>
                  </a:txBody>
                  <a:tcPr/>
                </a:tc>
              </a:tr>
              <a:tr h="243731">
                <a:tc>
                  <a:txBody>
                    <a:bodyPr/>
                    <a:lstStyle/>
                    <a:p>
                      <a:pPr marL="0" marR="0">
                        <a:lnSpc>
                          <a:spcPct val="115000"/>
                        </a:lnSpc>
                        <a:spcBef>
                          <a:spcPts val="0"/>
                        </a:spcBef>
                        <a:spcAft>
                          <a:spcPts val="0"/>
                        </a:spcAft>
                      </a:pPr>
                      <a:r>
                        <a:rPr lang="en-US" sz="1600" dirty="0">
                          <a:latin typeface="Calibri"/>
                          <a:ea typeface="Calibri"/>
                          <a:cs typeface="Times New Roman"/>
                        </a:rPr>
                        <a:t>AFT Maintenance </a:t>
                      </a:r>
                    </a:p>
                  </a:txBody>
                  <a:tcPr/>
                </a:tc>
                <a:tc>
                  <a:txBody>
                    <a:bodyPr/>
                    <a:lstStyle/>
                    <a:p>
                      <a:pPr marL="0" marR="0" algn="ctr">
                        <a:lnSpc>
                          <a:spcPct val="115000"/>
                        </a:lnSpc>
                        <a:spcBef>
                          <a:spcPts val="0"/>
                        </a:spcBef>
                        <a:spcAft>
                          <a:spcPts val="0"/>
                        </a:spcAft>
                      </a:pPr>
                      <a:r>
                        <a:rPr lang="en-US" sz="1600" dirty="0">
                          <a:latin typeface="Calibri"/>
                          <a:ea typeface="Calibri"/>
                          <a:cs typeface="Times New Roman"/>
                        </a:rPr>
                        <a:t>25.9% </a:t>
                      </a:r>
                    </a:p>
                  </a:txBody>
                  <a:tcPr/>
                </a:tc>
              </a:tr>
              <a:tr h="243731">
                <a:tc>
                  <a:txBody>
                    <a:bodyPr/>
                    <a:lstStyle/>
                    <a:p>
                      <a:pPr marL="0" marR="0">
                        <a:lnSpc>
                          <a:spcPct val="115000"/>
                        </a:lnSpc>
                        <a:spcBef>
                          <a:spcPts val="0"/>
                        </a:spcBef>
                        <a:spcAft>
                          <a:spcPts val="0"/>
                        </a:spcAft>
                      </a:pPr>
                      <a:r>
                        <a:rPr lang="en-US" sz="1600" dirty="0">
                          <a:latin typeface="Calibri"/>
                          <a:ea typeface="Calibri"/>
                          <a:cs typeface="Times New Roman"/>
                        </a:rPr>
                        <a:t>CU Tiered Services marketing messages </a:t>
                      </a:r>
                    </a:p>
                  </a:txBody>
                  <a:tcPr/>
                </a:tc>
                <a:tc>
                  <a:txBody>
                    <a:bodyPr/>
                    <a:lstStyle/>
                    <a:p>
                      <a:pPr marL="0" marR="0" algn="ctr">
                        <a:lnSpc>
                          <a:spcPct val="115000"/>
                        </a:lnSpc>
                        <a:spcBef>
                          <a:spcPts val="0"/>
                        </a:spcBef>
                        <a:spcAft>
                          <a:spcPts val="0"/>
                        </a:spcAft>
                      </a:pPr>
                      <a:r>
                        <a:rPr lang="en-US" sz="1600" dirty="0">
                          <a:latin typeface="Calibri"/>
                          <a:ea typeface="Calibri"/>
                          <a:cs typeface="Times New Roman"/>
                        </a:rPr>
                        <a:t>25.9% </a:t>
                      </a:r>
                    </a:p>
                  </a:txBody>
                  <a:tcPr/>
                </a:tc>
              </a:tr>
              <a:tr h="243731">
                <a:tc>
                  <a:txBody>
                    <a:bodyPr/>
                    <a:lstStyle/>
                    <a:p>
                      <a:pPr marL="0" marR="0">
                        <a:lnSpc>
                          <a:spcPct val="115000"/>
                        </a:lnSpc>
                        <a:spcBef>
                          <a:spcPts val="0"/>
                        </a:spcBef>
                        <a:spcAft>
                          <a:spcPts val="0"/>
                        </a:spcAft>
                      </a:pPr>
                      <a:r>
                        <a:rPr lang="en-US" sz="1600" dirty="0">
                          <a:latin typeface="Calibri"/>
                          <a:ea typeface="Calibri"/>
                          <a:cs typeface="Times New Roman"/>
                        </a:rPr>
                        <a:t>CFT Maintenance </a:t>
                      </a:r>
                    </a:p>
                  </a:txBody>
                  <a:tcPr/>
                </a:tc>
                <a:tc>
                  <a:txBody>
                    <a:bodyPr/>
                    <a:lstStyle/>
                    <a:p>
                      <a:pPr marL="0" marR="0" algn="ctr">
                        <a:lnSpc>
                          <a:spcPct val="115000"/>
                        </a:lnSpc>
                        <a:spcBef>
                          <a:spcPts val="0"/>
                        </a:spcBef>
                        <a:spcAft>
                          <a:spcPts val="0"/>
                        </a:spcAft>
                      </a:pPr>
                      <a:r>
                        <a:rPr lang="en-US" sz="1600" dirty="0">
                          <a:latin typeface="Calibri"/>
                          <a:ea typeface="Calibri"/>
                          <a:cs typeface="Times New Roman"/>
                        </a:rPr>
                        <a:t>21.5% </a:t>
                      </a:r>
                    </a:p>
                  </a:txBody>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think of when you think of the word “artist?”</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12</a:t>
            </a:fld>
            <a:endParaRPr lang="en-US"/>
          </a:p>
        </p:txBody>
      </p:sp>
      <p:sp>
        <p:nvSpPr>
          <p:cNvPr id="7" name="TextBox 6"/>
          <p:cNvSpPr txBox="1"/>
          <p:nvPr/>
        </p:nvSpPr>
        <p:spPr>
          <a:xfrm>
            <a:off x="457200" y="1745159"/>
            <a:ext cx="2036135" cy="769441"/>
          </a:xfrm>
          <a:prstGeom prst="rect">
            <a:avLst/>
          </a:prstGeom>
          <a:noFill/>
        </p:spPr>
        <p:txBody>
          <a:bodyPr wrap="none" rtlCol="0">
            <a:spAutoFit/>
          </a:bodyPr>
          <a:lstStyle/>
          <a:p>
            <a:r>
              <a:rPr lang="en-US" sz="4400" dirty="0" smtClean="0">
                <a:solidFill>
                  <a:schemeClr val="accent1">
                    <a:lumMod val="75000"/>
                  </a:schemeClr>
                </a:solidFill>
                <a:latin typeface="+mj-lt"/>
              </a:rPr>
              <a:t>passion</a:t>
            </a:r>
            <a:endParaRPr lang="en-US" sz="4400" dirty="0">
              <a:solidFill>
                <a:schemeClr val="accent1">
                  <a:lumMod val="75000"/>
                </a:schemeClr>
              </a:solidFill>
              <a:latin typeface="+mj-lt"/>
            </a:endParaRPr>
          </a:p>
        </p:txBody>
      </p:sp>
      <p:sp>
        <p:nvSpPr>
          <p:cNvPr id="8" name="TextBox 7"/>
          <p:cNvSpPr txBox="1"/>
          <p:nvPr/>
        </p:nvSpPr>
        <p:spPr>
          <a:xfrm>
            <a:off x="1219200" y="3276600"/>
            <a:ext cx="2262158" cy="707886"/>
          </a:xfrm>
          <a:prstGeom prst="rect">
            <a:avLst/>
          </a:prstGeom>
          <a:noFill/>
        </p:spPr>
        <p:txBody>
          <a:bodyPr wrap="none" rtlCol="0">
            <a:spAutoFit/>
          </a:bodyPr>
          <a:lstStyle/>
          <a:p>
            <a:r>
              <a:rPr lang="en-US" sz="4000" b="1" dirty="0" smtClean="0">
                <a:solidFill>
                  <a:schemeClr val="accent2">
                    <a:lumMod val="75000"/>
                  </a:schemeClr>
                </a:solidFill>
                <a:latin typeface="Bradley Hand ITC" pitchFamily="66" charset="0"/>
              </a:rPr>
              <a:t>creativity</a:t>
            </a:r>
            <a:endParaRPr lang="en-US" sz="4000" b="1" dirty="0">
              <a:solidFill>
                <a:schemeClr val="accent2">
                  <a:lumMod val="75000"/>
                </a:schemeClr>
              </a:solidFill>
              <a:latin typeface="Bradley Hand ITC" pitchFamily="66" charset="0"/>
            </a:endParaRPr>
          </a:p>
        </p:txBody>
      </p:sp>
      <p:sp>
        <p:nvSpPr>
          <p:cNvPr id="9" name="TextBox 8"/>
          <p:cNvSpPr txBox="1"/>
          <p:nvPr/>
        </p:nvSpPr>
        <p:spPr>
          <a:xfrm>
            <a:off x="4114800" y="1676400"/>
            <a:ext cx="3239092" cy="584775"/>
          </a:xfrm>
          <a:prstGeom prst="rect">
            <a:avLst/>
          </a:prstGeom>
          <a:noFill/>
        </p:spPr>
        <p:txBody>
          <a:bodyPr wrap="none" rtlCol="0">
            <a:spAutoFit/>
          </a:bodyPr>
          <a:lstStyle/>
          <a:p>
            <a:r>
              <a:rPr lang="en-US" sz="3200" dirty="0" smtClean="0">
                <a:solidFill>
                  <a:schemeClr val="accent4">
                    <a:lumMod val="60000"/>
                    <a:lumOff val="40000"/>
                  </a:schemeClr>
                </a:solidFill>
                <a:latin typeface="Arial Black" pitchFamily="34" charset="0"/>
              </a:rPr>
              <a:t>perseverance</a:t>
            </a:r>
            <a:endParaRPr lang="en-US" sz="3200" dirty="0">
              <a:solidFill>
                <a:schemeClr val="accent4">
                  <a:lumMod val="60000"/>
                  <a:lumOff val="40000"/>
                </a:schemeClr>
              </a:solidFill>
              <a:latin typeface="Arial Black" pitchFamily="34" charset="0"/>
            </a:endParaRPr>
          </a:p>
        </p:txBody>
      </p:sp>
      <p:sp>
        <p:nvSpPr>
          <p:cNvPr id="10" name="TextBox 9"/>
          <p:cNvSpPr txBox="1"/>
          <p:nvPr/>
        </p:nvSpPr>
        <p:spPr>
          <a:xfrm>
            <a:off x="3048000" y="2438400"/>
            <a:ext cx="1766830" cy="707886"/>
          </a:xfrm>
          <a:prstGeom prst="rect">
            <a:avLst/>
          </a:prstGeom>
          <a:noFill/>
        </p:spPr>
        <p:txBody>
          <a:bodyPr wrap="none" rtlCol="0">
            <a:spAutoFit/>
          </a:bodyPr>
          <a:lstStyle/>
          <a:p>
            <a:r>
              <a:rPr lang="en-US" sz="4000" dirty="0" smtClean="0">
                <a:latin typeface="Baskerville Old Face" pitchFamily="18" charset="0"/>
              </a:rPr>
              <a:t>practice</a:t>
            </a:r>
            <a:endParaRPr lang="en-US" sz="4000" dirty="0">
              <a:latin typeface="Baskerville Old Face" pitchFamily="18" charset="0"/>
            </a:endParaRPr>
          </a:p>
        </p:txBody>
      </p:sp>
      <p:sp>
        <p:nvSpPr>
          <p:cNvPr id="11" name="TextBox 10"/>
          <p:cNvSpPr txBox="1"/>
          <p:nvPr/>
        </p:nvSpPr>
        <p:spPr>
          <a:xfrm>
            <a:off x="5791200" y="3254514"/>
            <a:ext cx="3005951" cy="707886"/>
          </a:xfrm>
          <a:prstGeom prst="rect">
            <a:avLst/>
          </a:prstGeom>
          <a:noFill/>
        </p:spPr>
        <p:txBody>
          <a:bodyPr wrap="none" rtlCol="0">
            <a:spAutoFit/>
          </a:bodyPr>
          <a:lstStyle/>
          <a:p>
            <a:r>
              <a:rPr lang="en-US" sz="4000" dirty="0" smtClean="0">
                <a:solidFill>
                  <a:schemeClr val="accent1">
                    <a:lumMod val="50000"/>
                  </a:schemeClr>
                </a:solidFill>
                <a:latin typeface="Harrington" pitchFamily="82" charset="0"/>
              </a:rPr>
              <a:t>labor of love</a:t>
            </a:r>
            <a:endParaRPr lang="en-US" sz="4000" dirty="0">
              <a:solidFill>
                <a:schemeClr val="accent1">
                  <a:lumMod val="50000"/>
                </a:schemeClr>
              </a:solidFill>
              <a:latin typeface="Harrington" pitchFamily="82" charset="0"/>
            </a:endParaRPr>
          </a:p>
        </p:txBody>
      </p:sp>
      <p:sp>
        <p:nvSpPr>
          <p:cNvPr id="12" name="TextBox 11"/>
          <p:cNvSpPr txBox="1"/>
          <p:nvPr/>
        </p:nvSpPr>
        <p:spPr>
          <a:xfrm>
            <a:off x="1066800" y="4800600"/>
            <a:ext cx="3774559" cy="584775"/>
          </a:xfrm>
          <a:prstGeom prst="rect">
            <a:avLst/>
          </a:prstGeom>
          <a:noFill/>
        </p:spPr>
        <p:txBody>
          <a:bodyPr wrap="square" rtlCol="0">
            <a:spAutoFit/>
          </a:bodyPr>
          <a:lstStyle/>
          <a:p>
            <a:r>
              <a:rPr lang="en-US" sz="3200" dirty="0" smtClean="0">
                <a:solidFill>
                  <a:schemeClr val="accent5">
                    <a:lumMod val="75000"/>
                  </a:schemeClr>
                </a:solidFill>
                <a:latin typeface="Broadway" pitchFamily="82" charset="0"/>
              </a:rPr>
              <a:t>being observant</a:t>
            </a:r>
            <a:endParaRPr lang="en-US" sz="3200" dirty="0">
              <a:solidFill>
                <a:schemeClr val="accent5">
                  <a:lumMod val="75000"/>
                </a:schemeClr>
              </a:solidFill>
              <a:latin typeface="Broadway" pitchFamily="82" charset="0"/>
            </a:endParaRPr>
          </a:p>
        </p:txBody>
      </p:sp>
      <p:sp>
        <p:nvSpPr>
          <p:cNvPr id="13" name="TextBox 12"/>
          <p:cNvSpPr txBox="1"/>
          <p:nvPr/>
        </p:nvSpPr>
        <p:spPr>
          <a:xfrm>
            <a:off x="5638800" y="5029200"/>
            <a:ext cx="982961" cy="584775"/>
          </a:xfrm>
          <a:prstGeom prst="rect">
            <a:avLst/>
          </a:prstGeom>
          <a:noFill/>
        </p:spPr>
        <p:txBody>
          <a:bodyPr wrap="none" rtlCol="0">
            <a:spAutoFit/>
          </a:bodyPr>
          <a:lstStyle/>
          <a:p>
            <a:r>
              <a:rPr lang="en-US" sz="3200" dirty="0" smtClean="0">
                <a:solidFill>
                  <a:schemeClr val="accent3"/>
                </a:solidFill>
                <a:latin typeface="Albertus Extra Bold" pitchFamily="34" charset="0"/>
              </a:rPr>
              <a:t>skill</a:t>
            </a:r>
            <a:endParaRPr lang="en-US" sz="3200" dirty="0">
              <a:solidFill>
                <a:schemeClr val="accent3"/>
              </a:solidFill>
              <a:latin typeface="Albertus Extra Bold" pitchFamily="34" charset="0"/>
            </a:endParaRPr>
          </a:p>
        </p:txBody>
      </p:sp>
      <p:sp>
        <p:nvSpPr>
          <p:cNvPr id="14" name="TextBox 13"/>
          <p:cNvSpPr txBox="1"/>
          <p:nvPr/>
        </p:nvSpPr>
        <p:spPr>
          <a:xfrm>
            <a:off x="2667000" y="4114800"/>
            <a:ext cx="3868367" cy="584775"/>
          </a:xfrm>
          <a:prstGeom prst="rect">
            <a:avLst/>
          </a:prstGeom>
          <a:noFill/>
        </p:spPr>
        <p:txBody>
          <a:bodyPr wrap="none" rtlCol="0">
            <a:spAutoFit/>
          </a:bodyPr>
          <a:lstStyle/>
          <a:p>
            <a:r>
              <a:rPr lang="en-US" sz="3200" dirty="0" smtClean="0">
                <a:solidFill>
                  <a:schemeClr val="accent1">
                    <a:lumMod val="60000"/>
                    <a:lumOff val="40000"/>
                  </a:schemeClr>
                </a:solidFill>
                <a:latin typeface="Century Gothic" pitchFamily="34" charset="0"/>
              </a:rPr>
              <a:t>knowing your tools</a:t>
            </a:r>
            <a:endParaRPr lang="en-US" sz="3200" dirty="0">
              <a:solidFill>
                <a:schemeClr val="accent1">
                  <a:lumMod val="60000"/>
                  <a:lumOff val="40000"/>
                </a:schemeClr>
              </a:solidFill>
              <a:latin typeface="Century Gothic" pitchFamily="34" charset="0"/>
            </a:endParaRPr>
          </a:p>
        </p:txBody>
      </p:sp>
      <p:sp>
        <p:nvSpPr>
          <p:cNvPr id="15" name="TextBox 14"/>
          <p:cNvSpPr txBox="1"/>
          <p:nvPr/>
        </p:nvSpPr>
        <p:spPr>
          <a:xfrm>
            <a:off x="3886200" y="5715000"/>
            <a:ext cx="1616148" cy="707886"/>
          </a:xfrm>
          <a:prstGeom prst="rect">
            <a:avLst/>
          </a:prstGeom>
          <a:noFill/>
        </p:spPr>
        <p:txBody>
          <a:bodyPr wrap="none" rtlCol="0">
            <a:spAutoFit/>
          </a:bodyPr>
          <a:lstStyle/>
          <a:p>
            <a:r>
              <a:rPr lang="en-US" sz="4000" dirty="0" smtClean="0">
                <a:solidFill>
                  <a:schemeClr val="accent2"/>
                </a:solidFill>
                <a:latin typeface="Ravie" pitchFamily="82" charset="0"/>
              </a:rPr>
              <a:t>zeal</a:t>
            </a:r>
            <a:endParaRPr lang="en-US" sz="4000" dirty="0">
              <a:solidFill>
                <a:schemeClr val="accent2"/>
              </a:solidFill>
              <a:latin typeface="Ravie" pitchFamily="82" charset="0"/>
            </a:endParaRPr>
          </a:p>
        </p:txBody>
      </p:sp>
      <p:sp>
        <p:nvSpPr>
          <p:cNvPr id="16" name="TextBox 15"/>
          <p:cNvSpPr txBox="1"/>
          <p:nvPr/>
        </p:nvSpPr>
        <p:spPr>
          <a:xfrm>
            <a:off x="5334000" y="2286000"/>
            <a:ext cx="3262432" cy="707886"/>
          </a:xfrm>
          <a:prstGeom prst="rect">
            <a:avLst/>
          </a:prstGeom>
          <a:noFill/>
        </p:spPr>
        <p:txBody>
          <a:bodyPr wrap="none" rtlCol="0">
            <a:spAutoFit/>
          </a:bodyPr>
          <a:lstStyle/>
          <a:p>
            <a:r>
              <a:rPr lang="en-US" sz="4000" b="1" dirty="0" smtClean="0">
                <a:solidFill>
                  <a:srgbClr val="00B0F0"/>
                </a:solidFill>
                <a:latin typeface="Courier New" pitchFamily="49" charset="0"/>
                <a:cs typeface="Courier New" pitchFamily="49" charset="0"/>
              </a:rPr>
              <a:t>enthusiasm</a:t>
            </a:r>
            <a:endParaRPr lang="en-US" sz="4000" b="1" dirty="0">
              <a:solidFill>
                <a:srgbClr val="00B0F0"/>
              </a:solidFill>
              <a:latin typeface="Courier New" pitchFamily="49" charset="0"/>
              <a:cs typeface="Courier New" pitchFamily="49" charset="0"/>
            </a:endParaRPr>
          </a:p>
        </p:txBody>
      </p:sp>
      <p:sp>
        <p:nvSpPr>
          <p:cNvPr id="17" name="TextBox 16"/>
          <p:cNvSpPr txBox="1"/>
          <p:nvPr/>
        </p:nvSpPr>
        <p:spPr>
          <a:xfrm>
            <a:off x="6934200" y="5791200"/>
            <a:ext cx="1532792" cy="584775"/>
          </a:xfrm>
          <a:prstGeom prst="rect">
            <a:avLst/>
          </a:prstGeom>
          <a:noFill/>
        </p:spPr>
        <p:txBody>
          <a:bodyPr wrap="none" rtlCol="0">
            <a:spAutoFit/>
          </a:bodyPr>
          <a:lstStyle/>
          <a:p>
            <a:r>
              <a:rPr lang="en-US" sz="3200" b="1" dirty="0" smtClean="0">
                <a:solidFill>
                  <a:schemeClr val="accent1"/>
                </a:solidFill>
                <a:latin typeface="Baskerville Old Face" pitchFamily="18" charset="0"/>
              </a:rPr>
              <a:t>patience</a:t>
            </a:r>
            <a:endParaRPr lang="en-US" sz="3200" b="1" dirty="0">
              <a:solidFill>
                <a:schemeClr val="accent1"/>
              </a:solidFill>
              <a:latin typeface="Baskerville Old Face" pitchFamily="18" charset="0"/>
            </a:endParaRPr>
          </a:p>
        </p:txBody>
      </p:sp>
      <p:sp>
        <p:nvSpPr>
          <p:cNvPr id="18" name="TextBox 17"/>
          <p:cNvSpPr txBox="1"/>
          <p:nvPr/>
        </p:nvSpPr>
        <p:spPr>
          <a:xfrm>
            <a:off x="830782" y="2590800"/>
            <a:ext cx="1226618" cy="584775"/>
          </a:xfrm>
          <a:prstGeom prst="rect">
            <a:avLst/>
          </a:prstGeom>
          <a:noFill/>
        </p:spPr>
        <p:txBody>
          <a:bodyPr wrap="none" rtlCol="0">
            <a:spAutoFit/>
          </a:bodyPr>
          <a:lstStyle/>
          <a:p>
            <a:r>
              <a:rPr lang="en-US" sz="3200" b="1" dirty="0" smtClean="0">
                <a:solidFill>
                  <a:schemeClr val="accent3">
                    <a:lumMod val="60000"/>
                    <a:lumOff val="40000"/>
                  </a:schemeClr>
                </a:solidFill>
                <a:latin typeface="Century Gothic" pitchFamily="34" charset="0"/>
              </a:rPr>
              <a:t>edgy</a:t>
            </a:r>
            <a:endParaRPr lang="en-US" sz="3200" b="1" dirty="0">
              <a:solidFill>
                <a:schemeClr val="accent3">
                  <a:lumMod val="60000"/>
                  <a:lumOff val="4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457200"/>
            <a:ext cx="5715000" cy="914400"/>
          </a:xfrm>
        </p:spPr>
        <p:txBody>
          <a:bodyPr>
            <a:normAutofit/>
          </a:bodyPr>
          <a:lstStyle/>
          <a:p>
            <a:r>
              <a:rPr lang="en-US" sz="2800" dirty="0" smtClean="0"/>
              <a:t>and Your 2011 Business Plan</a:t>
            </a:r>
            <a:endParaRPr lang="en-US" sz="2800" dirty="0"/>
          </a:p>
        </p:txBody>
      </p:sp>
      <p:sp>
        <p:nvSpPr>
          <p:cNvPr id="3" name="Content Placeholder 2"/>
          <p:cNvSpPr>
            <a:spLocks noGrp="1"/>
          </p:cNvSpPr>
          <p:nvPr>
            <p:ph idx="1"/>
          </p:nvPr>
        </p:nvSpPr>
        <p:spPr/>
        <p:txBody>
          <a:bodyPr/>
          <a:lstStyle/>
          <a:p>
            <a:r>
              <a:rPr lang="en-US" dirty="0" smtClean="0"/>
              <a:t>Some goals for your 2011 activities, out of these changes:</a:t>
            </a:r>
          </a:p>
          <a:p>
            <a:pPr lvl="1"/>
            <a:r>
              <a:rPr lang="en-US" dirty="0" smtClean="0"/>
              <a:t>Push your members never to use their account number on the Web – it will soon be easier than ever to set up your user name right in </a:t>
            </a:r>
            <a:r>
              <a:rPr lang="en-US" dirty="0" smtClean="0">
                <a:effectLst>
                  <a:outerShdw blurRad="38100" dist="38100" dir="2700000" algn="tl">
                    <a:srgbClr val="000000">
                      <a:alpha val="43137"/>
                    </a:srgbClr>
                  </a:outerShdw>
                </a:effectLst>
              </a:rPr>
              <a:t>It’s Me 247</a:t>
            </a:r>
          </a:p>
          <a:p>
            <a:pPr lvl="1"/>
            <a:r>
              <a:rPr lang="en-US" dirty="0" smtClean="0"/>
              <a:t>Plan to have an online banking enrollment promotion every year using the new tools</a:t>
            </a:r>
          </a:p>
          <a:p>
            <a:pPr lvl="1"/>
            <a:r>
              <a:rPr lang="en-US" dirty="0" smtClean="0"/>
              <a:t>Revamp your new membership procedures and get people online faster</a:t>
            </a:r>
          </a:p>
          <a:p>
            <a:pPr lvl="1"/>
            <a:r>
              <a:rPr lang="en-US" dirty="0" smtClean="0"/>
              <a:t>Start using web page sales services inside of </a:t>
            </a:r>
            <a:r>
              <a:rPr lang="en-US" dirty="0" smtClean="0">
                <a:effectLst>
                  <a:outerShdw blurRad="38100" dist="38100" dir="2700000" algn="tl">
                    <a:srgbClr val="000000">
                      <a:alpha val="43137"/>
                    </a:srgbClr>
                  </a:outerShdw>
                </a:effectLst>
              </a:rPr>
              <a:t>It’s Me 247 </a:t>
            </a:r>
            <a:r>
              <a:rPr lang="en-US" dirty="0" smtClean="0"/>
              <a:t>– raise your members’ expectations for purchasing and starting things through online banking (Mobile Web will be next)</a:t>
            </a:r>
          </a:p>
          <a:p>
            <a:pPr lvl="1"/>
            <a:r>
              <a:rPr lang="en-US" dirty="0" smtClean="0"/>
              <a:t>Refresh your security education materials and push another round of online security best practices at your members</a:t>
            </a:r>
          </a:p>
          <a:p>
            <a:pPr lvl="1"/>
            <a:r>
              <a:rPr lang="en-US" dirty="0" smtClean="0"/>
              <a:t>Plan to use OBC and become an online banking publisher</a:t>
            </a:r>
          </a:p>
          <a:p>
            <a:pPr lvl="1"/>
            <a:r>
              <a:rPr lang="en-US" dirty="0" smtClean="0"/>
              <a:t>Use SEE / JUMP / TRANSER concepts to create a portfolio management persona for your online banking channel – start with your internal accounts and expand it through A2A for all of your members’ FI relationships</a:t>
            </a:r>
          </a:p>
          <a:p>
            <a:pPr lvl="1"/>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120</a:t>
            </a:fld>
            <a:endParaRPr lang="en-US"/>
          </a:p>
        </p:txBody>
      </p:sp>
      <p:pic>
        <p:nvPicPr>
          <p:cNvPr id="6" name="Picture 2" descr="X:\Web Services\Public\logos\its_me_247\logos_web\mobile_site_background.gif"/>
          <p:cNvPicPr>
            <a:picLocks noChangeAspect="1" noChangeArrowheads="1"/>
          </p:cNvPicPr>
          <p:nvPr/>
        </p:nvPicPr>
        <p:blipFill>
          <a:blip r:embed="rId2" cstate="print"/>
          <a:stretch>
            <a:fillRect/>
          </a:stretch>
        </p:blipFill>
        <p:spPr bwMode="auto">
          <a:xfrm>
            <a:off x="1524000" y="685801"/>
            <a:ext cx="1657350" cy="529282"/>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457200"/>
            <a:ext cx="5562600" cy="914400"/>
          </a:xfrm>
        </p:spPr>
        <p:txBody>
          <a:bodyPr/>
          <a:lstStyle/>
          <a:p>
            <a:r>
              <a:rPr lang="en-US" dirty="0" smtClean="0"/>
              <a:t>Something to Think About</a:t>
            </a:r>
            <a:endParaRPr lang="en-US" dirty="0"/>
          </a:p>
        </p:txBody>
      </p:sp>
      <p:sp>
        <p:nvSpPr>
          <p:cNvPr id="3" name="Content Placeholder 2"/>
          <p:cNvSpPr>
            <a:spLocks noGrp="1"/>
          </p:cNvSpPr>
          <p:nvPr>
            <p:ph idx="1"/>
          </p:nvPr>
        </p:nvSpPr>
        <p:spPr/>
        <p:txBody>
          <a:bodyPr/>
          <a:lstStyle/>
          <a:p>
            <a:r>
              <a:rPr lang="en-US" dirty="0" smtClean="0"/>
              <a:t>From videos, to all of the content in the OBC, to collateral marketing materials, to online help, to the collective vision...we believe having a </a:t>
            </a:r>
            <a:r>
              <a:rPr lang="en-US" b="1" dirty="0" smtClean="0"/>
              <a:t>collaborative brand</a:t>
            </a:r>
            <a:r>
              <a:rPr lang="en-US" dirty="0" smtClean="0"/>
              <a:t> is the best way to manage the investment in these channels</a:t>
            </a:r>
          </a:p>
          <a:p>
            <a:r>
              <a:rPr lang="en-US" dirty="0" smtClean="0"/>
              <a:t>But not everyone agrees with us, and there is still an audience (and at least a marketing department hunger) for </a:t>
            </a:r>
            <a:r>
              <a:rPr lang="en-US" b="1" dirty="0" smtClean="0"/>
              <a:t>private branding </a:t>
            </a:r>
            <a:r>
              <a:rPr lang="en-US" dirty="0" smtClean="0"/>
              <a:t>of online and mobile banking products</a:t>
            </a:r>
          </a:p>
          <a:p>
            <a:r>
              <a:rPr lang="en-US" dirty="0" smtClean="0"/>
              <a:t>In 2011, CU*Answers will announce a proof-of-concept project with 1-3 credit unions on designing our first privately-branded online banking site</a:t>
            </a:r>
          </a:p>
          <a:p>
            <a:pPr lvl="1"/>
            <a:r>
              <a:rPr lang="en-US" dirty="0" smtClean="0"/>
              <a:t>It won’t be as expensive as you think – today we project a $5,000 setup fee and a $3,500/month e-commerce fee</a:t>
            </a:r>
          </a:p>
          <a:p>
            <a:pPr lvl="1"/>
            <a:r>
              <a:rPr lang="en-US" dirty="0" smtClean="0"/>
              <a:t>Are you one of the teams that wants in on this project?</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121</a:t>
            </a:fld>
            <a:endParaRPr lang="en-US"/>
          </a:p>
        </p:txBody>
      </p:sp>
      <p:sp>
        <p:nvSpPr>
          <p:cNvPr id="5" name="Text Placeholder 4"/>
          <p:cNvSpPr>
            <a:spLocks noGrp="1"/>
          </p:cNvSpPr>
          <p:nvPr>
            <p:ph type="body" sz="quarter" idx="13"/>
          </p:nvPr>
        </p:nvSpPr>
        <p:spPr>
          <a:xfrm>
            <a:off x="3429000" y="5867400"/>
            <a:ext cx="5257800" cy="762000"/>
          </a:xfrm>
        </p:spPr>
        <p:txBody>
          <a:bodyPr/>
          <a:lstStyle/>
          <a:p>
            <a:r>
              <a:rPr lang="en-US" dirty="0" smtClean="0"/>
              <a:t>Before you go running around the office doing back flips and cheering for this new revolutionary new online banking site, let’s negotiate what “private label” means</a:t>
            </a:r>
            <a:endParaRPr lang="en-US" dirty="0"/>
          </a:p>
        </p:txBody>
      </p:sp>
      <p:pic>
        <p:nvPicPr>
          <p:cNvPr id="6" name="Picture 2" descr="X:\Web Services\Public\logos\its_me_247\logos_web\mobile_site_background.gif"/>
          <p:cNvPicPr>
            <a:picLocks noChangeAspect="1" noChangeArrowheads="1"/>
          </p:cNvPicPr>
          <p:nvPr/>
        </p:nvPicPr>
        <p:blipFill>
          <a:blip r:embed="rId2" cstate="print"/>
          <a:stretch>
            <a:fillRect/>
          </a:stretch>
        </p:blipFill>
        <p:spPr bwMode="auto">
          <a:xfrm>
            <a:off x="1524000" y="685801"/>
            <a:ext cx="1657350" cy="529282"/>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Looking Forward to the 2011 Development Agenda</a:t>
            </a:r>
            <a:endParaRPr lang="en-US" dirty="0"/>
          </a:p>
        </p:txBody>
      </p:sp>
      <p:sp>
        <p:nvSpPr>
          <p:cNvPr id="7" name="Subtitle 6"/>
          <p:cNvSpPr>
            <a:spLocks noGrp="1"/>
          </p:cNvSpPr>
          <p:nvPr>
            <p:ph type="subTitle" idx="1"/>
          </p:nvPr>
        </p:nvSpPr>
        <p:spPr/>
        <p:txBody>
          <a:bodyPr/>
          <a:lstStyle/>
          <a:p>
            <a:r>
              <a:rPr lang="en-US" dirty="0" smtClean="0"/>
              <a:t>Some of our favorite projects in the works, on the drawing board, or prioritized as “get started soon”</a:t>
            </a:r>
          </a:p>
          <a:p>
            <a:pPr>
              <a:spcBef>
                <a:spcPts val="1200"/>
              </a:spcBef>
            </a:pPr>
            <a:r>
              <a:rPr lang="en-US" i="1" dirty="0" smtClean="0"/>
              <a:t>It was hard to boil down the list to my </a:t>
            </a:r>
            <a:r>
              <a:rPr lang="en-US" b="1" i="1" dirty="0" smtClean="0"/>
              <a:t>Top 7</a:t>
            </a:r>
            <a:r>
              <a:rPr lang="en-US" i="1" dirty="0" smtClean="0"/>
              <a:t>!</a:t>
            </a:r>
            <a:endParaRPr lang="en-US" i="1" dirty="0"/>
          </a:p>
        </p:txBody>
      </p:sp>
    </p:spTree>
  </p:cSld>
  <p:clrMapOvr>
    <a:masterClrMapping/>
  </p:clrMapOvr>
  <p:transition>
    <p:pull dir="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“Unlock the Date”</a:t>
            </a:r>
            <a:br>
              <a:rPr lang="en-US" dirty="0" smtClean="0"/>
            </a:br>
            <a:r>
              <a:rPr lang="en-US" sz="2000" dirty="0" smtClean="0"/>
              <a:t>Never Say Never...</a:t>
            </a:r>
            <a:endParaRPr lang="en-US" sz="2000" dirty="0"/>
          </a:p>
        </p:txBody>
      </p:sp>
      <p:sp>
        <p:nvSpPr>
          <p:cNvPr id="3" name="Content Placeholder 2"/>
          <p:cNvSpPr>
            <a:spLocks noGrp="1"/>
          </p:cNvSpPr>
          <p:nvPr>
            <p:ph idx="1"/>
          </p:nvPr>
        </p:nvSpPr>
        <p:spPr/>
        <p:txBody>
          <a:bodyPr/>
          <a:lstStyle/>
          <a:p>
            <a:r>
              <a:rPr lang="en-US" dirty="0" smtClean="0"/>
              <a:t>Some people call it “back-dating,” some people call it “effective dating” –we are going to give it a new name and apply it to a lot more than just account adjustments</a:t>
            </a:r>
          </a:p>
          <a:p>
            <a:r>
              <a:rPr lang="en-US" dirty="0" smtClean="0"/>
              <a:t>Introducing “</a:t>
            </a:r>
            <a:r>
              <a:rPr lang="en-US" b="1" dirty="0" smtClean="0"/>
              <a:t>Unlock the date</a:t>
            </a:r>
            <a:r>
              <a:rPr lang="en-US" dirty="0" smtClean="0"/>
              <a:t>” </a:t>
            </a:r>
          </a:p>
          <a:p>
            <a:pPr lvl="1"/>
            <a:r>
              <a:rPr lang="en-US" dirty="0" smtClean="0"/>
              <a:t>This means to take a standard CU*BASE option for processing member requests, then allow the user to “unlock” and enter a prior date, and automate any necessary adjustments</a:t>
            </a:r>
          </a:p>
          <a:p>
            <a:pPr lvl="2"/>
            <a:r>
              <a:rPr lang="en-US" dirty="0" smtClean="0"/>
              <a:t>Dividend or interest adjustments, dates on printed forms, etc.</a:t>
            </a:r>
          </a:p>
          <a:p>
            <a:r>
              <a:rPr lang="en-US" dirty="0" smtClean="0"/>
              <a:t>The idea is to mainstream the tough calculations related to posting transactions that should have been posted in the past</a:t>
            </a:r>
          </a:p>
          <a:p>
            <a:pPr lvl="1"/>
            <a:r>
              <a:rPr lang="en-US" i="1" dirty="0" smtClean="0"/>
              <a:t>Network champion: </a:t>
            </a:r>
            <a:br>
              <a:rPr lang="en-US" i="1" dirty="0" smtClean="0"/>
            </a:br>
            <a:r>
              <a:rPr lang="en-US" b="1" dirty="0" smtClean="0"/>
              <a:t>Heartland CU </a:t>
            </a:r>
            <a:r>
              <a:rPr lang="en-US" dirty="0" smtClean="0"/>
              <a:t>(Springfield, IL)</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123</a:t>
            </a:fld>
            <a:endParaRPr lang="en-US" dirty="0"/>
          </a:p>
        </p:txBody>
      </p:sp>
      <p:sp>
        <p:nvSpPr>
          <p:cNvPr id="5" name="Text Placeholder 4"/>
          <p:cNvSpPr>
            <a:spLocks noGrp="1"/>
          </p:cNvSpPr>
          <p:nvPr>
            <p:ph type="body" sz="quarter" idx="13"/>
          </p:nvPr>
        </p:nvSpPr>
        <p:spPr>
          <a:xfrm>
            <a:off x="3962400" y="5867400"/>
            <a:ext cx="4724400" cy="762000"/>
          </a:xfrm>
        </p:spPr>
        <p:txBody>
          <a:bodyPr/>
          <a:lstStyle/>
          <a:p>
            <a:r>
              <a:rPr lang="en-US" dirty="0" smtClean="0"/>
              <a:t>This is not just one feature: it’s a new standard </a:t>
            </a:r>
            <a:br>
              <a:rPr lang="en-US" dirty="0" smtClean="0"/>
            </a:br>
            <a:r>
              <a:rPr lang="en-US" dirty="0" smtClean="0"/>
              <a:t>for how we look at all features</a:t>
            </a:r>
          </a:p>
          <a:p>
            <a:r>
              <a:rPr lang="en-US" dirty="0" smtClean="0"/>
              <a:t>Where can we turn processes that require several steps today, into a simple  one-step process?</a:t>
            </a:r>
            <a:endParaRPr lang="en-US" dirty="0"/>
          </a:p>
        </p:txBody>
      </p:sp>
      <p:sp>
        <p:nvSpPr>
          <p:cNvPr id="6" name="Rectangle 5"/>
          <p:cNvSpPr/>
          <p:nvPr/>
        </p:nvSpPr>
        <p:spPr>
          <a:xfrm>
            <a:off x="222188" y="381000"/>
            <a:ext cx="89319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a:t>
            </a: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“Unlock the Date”</a:t>
            </a:r>
            <a:br>
              <a:rPr lang="en-US" dirty="0" smtClean="0"/>
            </a:br>
            <a:r>
              <a:rPr lang="en-US" sz="2000" dirty="0" smtClean="0"/>
              <a:t>We’re Going All Out</a:t>
            </a:r>
            <a:endParaRPr lang="en-US" dirty="0"/>
          </a:p>
        </p:txBody>
      </p:sp>
      <p:sp>
        <p:nvSpPr>
          <p:cNvPr id="3" name="Content Placeholder 2"/>
          <p:cNvSpPr>
            <a:spLocks noGrp="1"/>
          </p:cNvSpPr>
          <p:nvPr>
            <p:ph idx="1"/>
          </p:nvPr>
        </p:nvSpPr>
        <p:spPr/>
        <p:txBody>
          <a:bodyPr/>
          <a:lstStyle/>
          <a:p>
            <a:r>
              <a:rPr lang="en-US" dirty="0" smtClean="0"/>
              <a:t>Effective date for </a:t>
            </a:r>
            <a:r>
              <a:rPr lang="en-US" b="1" dirty="0" smtClean="0"/>
              <a:t>opening shares and loans </a:t>
            </a:r>
            <a:br>
              <a:rPr lang="en-US" b="1" dirty="0" smtClean="0"/>
            </a:br>
            <a:r>
              <a:rPr lang="en-US" sz="1600" dirty="0" smtClean="0">
                <a:solidFill>
                  <a:schemeClr val="accent2">
                    <a:lumMod val="50000"/>
                  </a:schemeClr>
                </a:solidFill>
              </a:rPr>
              <a:t>(part of the 10.1 release, so people are still working their way through it)</a:t>
            </a:r>
            <a:endParaRPr lang="en-US" sz="1800" dirty="0" smtClean="0">
              <a:solidFill>
                <a:schemeClr val="accent2">
                  <a:lumMod val="50000"/>
                </a:schemeClr>
              </a:solidFill>
            </a:endParaRPr>
          </a:p>
          <a:p>
            <a:r>
              <a:rPr lang="en-US" dirty="0" smtClean="0"/>
              <a:t>Effective dated </a:t>
            </a:r>
            <a:r>
              <a:rPr lang="en-US" b="1" dirty="0" smtClean="0"/>
              <a:t>account adjustments </a:t>
            </a:r>
            <a:r>
              <a:rPr lang="en-US" dirty="0" smtClean="0"/>
              <a:t>for average daily and </a:t>
            </a:r>
            <a:r>
              <a:rPr lang="en-US" b="1" dirty="0" smtClean="0"/>
              <a:t>simple daily </a:t>
            </a:r>
            <a:r>
              <a:rPr lang="en-US" dirty="0" smtClean="0"/>
              <a:t>savings</a:t>
            </a:r>
            <a:r>
              <a:rPr lang="en-US" dirty="0" smtClean="0">
                <a:solidFill>
                  <a:schemeClr val="accent2">
                    <a:lumMod val="50000"/>
                  </a:schemeClr>
                </a:solidFill>
              </a:rPr>
              <a:t> </a:t>
            </a:r>
            <a:r>
              <a:rPr lang="en-US" dirty="0" smtClean="0"/>
              <a:t>and 365-day loans </a:t>
            </a:r>
            <a:r>
              <a:rPr lang="en-US" sz="1600" dirty="0" smtClean="0">
                <a:solidFill>
                  <a:schemeClr val="accent2">
                    <a:lumMod val="50000"/>
                  </a:schemeClr>
                </a:solidFill>
              </a:rPr>
              <a:t>(in beta over the summer, releasing this fall)</a:t>
            </a:r>
            <a:endParaRPr lang="en-US" sz="1600" dirty="0" smtClean="0"/>
          </a:p>
          <a:p>
            <a:pPr lvl="1"/>
            <a:r>
              <a:rPr lang="en-US" dirty="0" smtClean="0"/>
              <a:t>New screen handling to walk the user through the adjustment process, pre-filling the adjustment and dividend/interest calculators automatically</a:t>
            </a:r>
            <a:endParaRPr lang="en-US" dirty="0" smtClean="0">
              <a:solidFill>
                <a:schemeClr val="accent2">
                  <a:lumMod val="50000"/>
                </a:schemeClr>
              </a:solidFill>
            </a:endParaRPr>
          </a:p>
          <a:p>
            <a:r>
              <a:rPr lang="en-US" dirty="0" smtClean="0"/>
              <a:t>Effective-dated </a:t>
            </a:r>
            <a:r>
              <a:rPr lang="en-US" b="1" dirty="0" smtClean="0"/>
              <a:t>transfers </a:t>
            </a:r>
            <a:r>
              <a:rPr lang="en-US" dirty="0" smtClean="0"/>
              <a:t>will be part of the normal member transfer feature, posting a single transfer with multiple adjustments for effective-dated dividends and interest</a:t>
            </a:r>
            <a:r>
              <a:rPr lang="en-US" dirty="0" smtClean="0">
                <a:solidFill>
                  <a:schemeClr val="accent2">
                    <a:lumMod val="50000"/>
                  </a:schemeClr>
                </a:solidFill>
              </a:rPr>
              <a:t> </a:t>
            </a:r>
            <a:r>
              <a:rPr lang="en-US" sz="1600" dirty="0" smtClean="0">
                <a:solidFill>
                  <a:schemeClr val="accent2">
                    <a:lumMod val="50000"/>
                  </a:schemeClr>
                </a:solidFill>
              </a:rPr>
              <a:t>(in beta over the summer, releasing this fall)</a:t>
            </a:r>
            <a:endParaRPr lang="en-US" dirty="0" smtClean="0"/>
          </a:p>
          <a:p>
            <a:r>
              <a:rPr lang="en-US" dirty="0" smtClean="0"/>
              <a:t>Effective-dated </a:t>
            </a:r>
            <a:r>
              <a:rPr lang="en-US" b="1" dirty="0" smtClean="0"/>
              <a:t>teller posting </a:t>
            </a:r>
            <a:r>
              <a:rPr lang="en-US" dirty="0" smtClean="0"/>
              <a:t>– a new Proc Code that will automate multiple adjustments for effective-dated dividends and interest</a:t>
            </a:r>
            <a:r>
              <a:rPr lang="en-US" dirty="0" smtClean="0">
                <a:solidFill>
                  <a:schemeClr val="accent2">
                    <a:lumMod val="50000"/>
                  </a:schemeClr>
                </a:solidFill>
              </a:rPr>
              <a:t> </a:t>
            </a:r>
            <a:r>
              <a:rPr lang="en-US" sz="1600" dirty="0" smtClean="0">
                <a:solidFill>
                  <a:schemeClr val="accent2">
                    <a:lumMod val="50000"/>
                  </a:schemeClr>
                </a:solidFill>
              </a:rPr>
              <a:t>(on the drawing board for next spring)</a:t>
            </a:r>
            <a:endParaRPr lang="en-US" dirty="0" smtClean="0"/>
          </a:p>
          <a:p>
            <a:r>
              <a:rPr lang="en-US" dirty="0" smtClean="0"/>
              <a:t>Effective-dated transaction </a:t>
            </a:r>
            <a:r>
              <a:rPr lang="en-US" b="1" dirty="0" smtClean="0"/>
              <a:t>reversals </a:t>
            </a:r>
            <a:r>
              <a:rPr lang="en-US" dirty="0" smtClean="0"/>
              <a:t>– to include multiple automated adjustments for effective-dated dividends and interest</a:t>
            </a:r>
            <a:r>
              <a:rPr lang="en-US" dirty="0" smtClean="0">
                <a:solidFill>
                  <a:schemeClr val="accent2">
                    <a:lumMod val="50000"/>
                  </a:schemeClr>
                </a:solidFill>
              </a:rPr>
              <a:t> </a:t>
            </a:r>
            <a:r>
              <a:rPr lang="en-US" sz="1600" dirty="0" smtClean="0">
                <a:solidFill>
                  <a:schemeClr val="accent2">
                    <a:lumMod val="50000"/>
                  </a:schemeClr>
                </a:solidFill>
              </a:rPr>
              <a:t>(on the drawing board for next year)</a:t>
            </a:r>
            <a:endParaRPr lang="en-US" dirty="0" smtClean="0"/>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124</a:t>
            </a:fld>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Effective-Dated Transfers</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125</a:t>
            </a:fld>
            <a:endParaRPr lang="en-US" dirty="0"/>
          </a:p>
        </p:txBody>
      </p:sp>
      <p:pic>
        <p:nvPicPr>
          <p:cNvPr id="15362" name="Picture 2" descr="X:\Administration\Public\LeadershipConference\2010\Temp place for all graphics\effdattransf_1.png"/>
          <p:cNvPicPr>
            <a:picLocks noChangeAspect="1" noChangeArrowheads="1"/>
          </p:cNvPicPr>
          <p:nvPr/>
        </p:nvPicPr>
        <p:blipFill>
          <a:blip r:embed="rId2" cstate="print"/>
          <a:srcRect b="-147"/>
          <a:stretch>
            <a:fillRect/>
          </a:stretch>
        </p:blipFill>
        <p:spPr bwMode="auto">
          <a:xfrm>
            <a:off x="1066800" y="1219200"/>
            <a:ext cx="7021715" cy="5074878"/>
          </a:xfrm>
          <a:prstGeom prst="rect">
            <a:avLst/>
          </a:prstGeom>
          <a:noFill/>
        </p:spPr>
      </p:pic>
      <p:pic>
        <p:nvPicPr>
          <p:cNvPr id="15363" name="Picture 3" descr="X:\Administration\Public\LeadershipConference\2010\Temp place for all graphics\effdattransf_2.png"/>
          <p:cNvPicPr>
            <a:picLocks noChangeAspect="1" noChangeArrowheads="1"/>
          </p:cNvPicPr>
          <p:nvPr/>
        </p:nvPicPr>
        <p:blipFill>
          <a:blip r:embed="rId3" cstate="print"/>
          <a:srcRect r="22950" b="20303"/>
          <a:stretch>
            <a:fillRect/>
          </a:stretch>
        </p:blipFill>
        <p:spPr bwMode="auto">
          <a:xfrm>
            <a:off x="3733799" y="2819400"/>
            <a:ext cx="5410201" cy="4038600"/>
          </a:xfrm>
          <a:prstGeom prst="rect">
            <a:avLst/>
          </a:prstGeom>
          <a:noFill/>
        </p:spPr>
      </p:pic>
      <p:sp>
        <p:nvSpPr>
          <p:cNvPr id="12" name="Cloud Callout 11"/>
          <p:cNvSpPr/>
          <p:nvPr/>
        </p:nvSpPr>
        <p:spPr>
          <a:xfrm>
            <a:off x="4876800" y="1219200"/>
            <a:ext cx="1905000" cy="1143000"/>
          </a:xfrm>
          <a:prstGeom prst="cloudCallout">
            <a:avLst>
              <a:gd name="adj1" fmla="val -82445"/>
              <a:gd name="adj2" fmla="val 24292"/>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Unlock the date</a:t>
            </a:r>
            <a:endParaRPr lang="en-US" dirty="0"/>
          </a:p>
        </p:txBody>
      </p:sp>
      <p:sp>
        <p:nvSpPr>
          <p:cNvPr id="14" name="Oval 13"/>
          <p:cNvSpPr/>
          <p:nvPr/>
        </p:nvSpPr>
        <p:spPr>
          <a:xfrm>
            <a:off x="4724400" y="3505200"/>
            <a:ext cx="3124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Effective-Dated Transfers</a:t>
            </a:r>
            <a:endParaRPr lang="en-US" dirty="0"/>
          </a:p>
        </p:txBody>
      </p:sp>
      <p:sp>
        <p:nvSpPr>
          <p:cNvPr id="3" name="Slide Number Placeholder 2"/>
          <p:cNvSpPr>
            <a:spLocks noGrp="1"/>
          </p:cNvSpPr>
          <p:nvPr>
            <p:ph type="sldNum" sz="quarter" idx="12"/>
          </p:nvPr>
        </p:nvSpPr>
        <p:spPr/>
        <p:txBody>
          <a:bodyPr/>
          <a:lstStyle/>
          <a:p>
            <a:fld id="{1A7AA609-E11C-4C33-A49A-BA59D0955339}" type="slidenum">
              <a:rPr lang="en-US" smtClean="0"/>
              <a:pPr/>
              <a:t>126</a:t>
            </a:fld>
            <a:endParaRPr lang="en-US"/>
          </a:p>
        </p:txBody>
      </p:sp>
      <p:pic>
        <p:nvPicPr>
          <p:cNvPr id="16386" name="Picture 2" descr="X:\Administration\Public\LeadershipConference\2010\Temp place for all graphics\effdattransf_3.png"/>
          <p:cNvPicPr>
            <a:picLocks noChangeAspect="1" noChangeArrowheads="1"/>
          </p:cNvPicPr>
          <p:nvPr/>
        </p:nvPicPr>
        <p:blipFill>
          <a:blip r:embed="rId2" cstate="print"/>
          <a:srcRect/>
          <a:stretch>
            <a:fillRect/>
          </a:stretch>
        </p:blipFill>
        <p:spPr bwMode="auto">
          <a:xfrm>
            <a:off x="1066800" y="1219200"/>
            <a:ext cx="7010400" cy="5059263"/>
          </a:xfrm>
          <a:prstGeom prst="rect">
            <a:avLst/>
          </a:prstGeom>
          <a:noFill/>
        </p:spPr>
      </p:pic>
      <p:sp>
        <p:nvSpPr>
          <p:cNvPr id="7" name="Cloud Callout 6"/>
          <p:cNvSpPr/>
          <p:nvPr/>
        </p:nvSpPr>
        <p:spPr>
          <a:xfrm>
            <a:off x="5867400" y="5257800"/>
            <a:ext cx="2590800" cy="1524000"/>
          </a:xfrm>
          <a:prstGeom prst="cloudCallout">
            <a:avLst>
              <a:gd name="adj1" fmla="val -66043"/>
              <a:gd name="adj2" fmla="val -30932"/>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A quick recap of recent transactions for both accounts</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Effective-Dated Transfers</a:t>
            </a:r>
            <a:endParaRPr lang="en-US" dirty="0"/>
          </a:p>
        </p:txBody>
      </p:sp>
      <p:sp>
        <p:nvSpPr>
          <p:cNvPr id="3" name="Slide Number Placeholder 2"/>
          <p:cNvSpPr>
            <a:spLocks noGrp="1"/>
          </p:cNvSpPr>
          <p:nvPr>
            <p:ph type="sldNum" sz="quarter" idx="12"/>
          </p:nvPr>
        </p:nvSpPr>
        <p:spPr/>
        <p:txBody>
          <a:bodyPr/>
          <a:lstStyle/>
          <a:p>
            <a:fld id="{1A7AA609-E11C-4C33-A49A-BA59D0955339}" type="slidenum">
              <a:rPr lang="en-US" smtClean="0"/>
              <a:pPr/>
              <a:t>127</a:t>
            </a:fld>
            <a:endParaRPr lang="en-US"/>
          </a:p>
        </p:txBody>
      </p:sp>
      <p:pic>
        <p:nvPicPr>
          <p:cNvPr id="17410" name="Picture 2" descr="X:\Administration\Public\LeadershipConference\2010\Temp place for all graphics\effdattransf_4.png"/>
          <p:cNvPicPr>
            <a:picLocks noChangeAspect="1" noChangeArrowheads="1"/>
          </p:cNvPicPr>
          <p:nvPr/>
        </p:nvPicPr>
        <p:blipFill>
          <a:blip r:embed="rId2" cstate="print"/>
          <a:srcRect/>
          <a:stretch>
            <a:fillRect/>
          </a:stretch>
        </p:blipFill>
        <p:spPr bwMode="auto">
          <a:xfrm>
            <a:off x="1066800" y="1219200"/>
            <a:ext cx="7021715" cy="5067429"/>
          </a:xfrm>
          <a:prstGeom prst="rect">
            <a:avLst/>
          </a:prstGeom>
          <a:noFill/>
        </p:spPr>
      </p:pic>
      <p:sp>
        <p:nvSpPr>
          <p:cNvPr id="6" name="Cloud Callout 5"/>
          <p:cNvSpPr/>
          <p:nvPr/>
        </p:nvSpPr>
        <p:spPr>
          <a:xfrm>
            <a:off x="5867400" y="2057400"/>
            <a:ext cx="2895600" cy="1524000"/>
          </a:xfrm>
          <a:prstGeom prst="cloudCallout">
            <a:avLst>
              <a:gd name="adj1" fmla="val -53788"/>
              <a:gd name="adj2" fmla="val 46978"/>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Secondary trans description to explain the effective date</a:t>
            </a:r>
            <a:endParaRPr lang="en-US" dirty="0"/>
          </a:p>
        </p:txBody>
      </p:sp>
      <p:sp>
        <p:nvSpPr>
          <p:cNvPr id="7" name="Cloud Callout 6"/>
          <p:cNvSpPr/>
          <p:nvPr/>
        </p:nvSpPr>
        <p:spPr>
          <a:xfrm>
            <a:off x="4343400" y="5791200"/>
            <a:ext cx="2514600" cy="1066800"/>
          </a:xfrm>
          <a:prstGeom prst="cloudCallout">
            <a:avLst>
              <a:gd name="adj1" fmla="val -32078"/>
              <a:gd name="adj2" fmla="val -73278"/>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Automatic dividend adjustments</a:t>
            </a:r>
            <a:endParaRPr lang="en-US" dirty="0"/>
          </a:p>
        </p:txBody>
      </p:sp>
      <p:sp>
        <p:nvSpPr>
          <p:cNvPr id="8" name="Cloud Callout 7"/>
          <p:cNvSpPr/>
          <p:nvPr/>
        </p:nvSpPr>
        <p:spPr>
          <a:xfrm>
            <a:off x="4343400" y="5791200"/>
            <a:ext cx="2514600" cy="1066800"/>
          </a:xfrm>
          <a:prstGeom prst="cloudCallout">
            <a:avLst>
              <a:gd name="adj1" fmla="val 56389"/>
              <a:gd name="adj2" fmla="val -73278"/>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Automatic dividend adjustments</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 Posting at the User Level </a:t>
            </a:r>
            <a:br>
              <a:rPr lang="en-US" dirty="0" smtClean="0"/>
            </a:br>
            <a:r>
              <a:rPr lang="en-US" sz="2000" dirty="0" smtClean="0"/>
              <a:t>Importing Files &amp; Posting Transactions to Member Accts</a:t>
            </a:r>
            <a:endParaRPr lang="en-US" sz="2000" dirty="0"/>
          </a:p>
        </p:txBody>
      </p:sp>
      <p:sp>
        <p:nvSpPr>
          <p:cNvPr id="5" name="Content Placeholder 4"/>
          <p:cNvSpPr>
            <a:spLocks noGrp="1"/>
          </p:cNvSpPr>
          <p:nvPr>
            <p:ph idx="1"/>
          </p:nvPr>
        </p:nvSpPr>
        <p:spPr/>
        <p:txBody>
          <a:bodyPr/>
          <a:lstStyle/>
          <a:p>
            <a:r>
              <a:rPr lang="en-US" i="1" dirty="0" smtClean="0"/>
              <a:t>Network champion:  </a:t>
            </a:r>
            <a:br>
              <a:rPr lang="en-US" i="1" dirty="0" smtClean="0"/>
            </a:br>
            <a:r>
              <a:rPr lang="en-US" dirty="0" smtClean="0"/>
              <a:t>Every creative CU out there who can dream up a reason to give or take money away from members</a:t>
            </a:r>
          </a:p>
          <a:p>
            <a:r>
              <a:rPr lang="en-US" dirty="0" smtClean="0"/>
              <a:t>Every year, some creative CU team says, “We can identify the members, we know the formula to figure the debit or credit amount, and we understand why this would be a great option...if only we could post it!”</a:t>
            </a:r>
          </a:p>
          <a:p>
            <a:r>
              <a:rPr lang="en-US" dirty="0" smtClean="0"/>
              <a:t>We are developing a new tool that will mark a turning point in how CU*BASE allows credit union teams to get creative with debiting and crediting batches of members</a:t>
            </a:r>
          </a:p>
          <a:p>
            <a:pPr lvl="1"/>
            <a:r>
              <a:rPr lang="en-US" dirty="0" smtClean="0"/>
              <a:t>Give a rebate to all members who use their debit card (% of transactions per month)</a:t>
            </a:r>
          </a:p>
          <a:p>
            <a:pPr lvl="1"/>
            <a:r>
              <a:rPr lang="en-US" dirty="0" smtClean="0"/>
              <a:t>Post a special reward for Platinum members</a:t>
            </a:r>
          </a:p>
          <a:p>
            <a:pPr lvl="1"/>
            <a:r>
              <a:rPr lang="en-US" dirty="0" smtClean="0"/>
              <a:t>Fee members a special assessment from a Query formula</a:t>
            </a:r>
          </a:p>
          <a:p>
            <a:pPr lvl="1"/>
            <a:r>
              <a:rPr lang="en-US" dirty="0" smtClean="0"/>
              <a:t>Post a new third-party fee for a new service, from an external source</a:t>
            </a:r>
          </a:p>
          <a:p>
            <a:pPr lvl="1"/>
            <a:endParaRPr lang="en-US" dirty="0"/>
          </a:p>
        </p:txBody>
      </p:sp>
      <p:sp>
        <p:nvSpPr>
          <p:cNvPr id="3" name="Slide Number Placeholder 2"/>
          <p:cNvSpPr>
            <a:spLocks noGrp="1"/>
          </p:cNvSpPr>
          <p:nvPr>
            <p:ph type="sldNum" sz="quarter" idx="12"/>
          </p:nvPr>
        </p:nvSpPr>
        <p:spPr/>
        <p:txBody>
          <a:bodyPr/>
          <a:lstStyle/>
          <a:p>
            <a:fld id="{1A7AA609-E11C-4C33-A49A-BA59D0955339}" type="slidenum">
              <a:rPr lang="en-US" smtClean="0"/>
              <a:pPr/>
              <a:t>128</a:t>
            </a:fld>
            <a:endParaRPr lang="en-US"/>
          </a:p>
        </p:txBody>
      </p:sp>
      <p:sp>
        <p:nvSpPr>
          <p:cNvPr id="7" name="Rectangle 6"/>
          <p:cNvSpPr/>
          <p:nvPr/>
        </p:nvSpPr>
        <p:spPr>
          <a:xfrm>
            <a:off x="222188" y="381000"/>
            <a:ext cx="89319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a:t>
            </a: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Custom Posting at the User Level </a:t>
            </a:r>
            <a:r>
              <a:rPr lang="en-US" sz="2000" dirty="0" smtClean="0"/>
              <a:t/>
            </a:r>
            <a:br>
              <a:rPr lang="en-US" sz="2000" dirty="0" smtClean="0"/>
            </a:br>
            <a:r>
              <a:rPr lang="en-US" sz="2000" dirty="0" smtClean="0"/>
              <a:t>Importing Files &amp; Posting Transactions to Member Accts</a:t>
            </a:r>
            <a:endParaRPr lang="en-US" sz="2000"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129</a:t>
            </a:fld>
            <a:endParaRPr lang="en-US" dirty="0"/>
          </a:p>
        </p:txBody>
      </p:sp>
      <p:sp>
        <p:nvSpPr>
          <p:cNvPr id="3" name="Content Placeholder 2"/>
          <p:cNvSpPr>
            <a:spLocks noGrp="1"/>
          </p:cNvSpPr>
          <p:nvPr>
            <p:ph type="body" sz="quarter" idx="13"/>
          </p:nvPr>
        </p:nvSpPr>
        <p:spPr>
          <a:xfrm>
            <a:off x="2438400" y="5867400"/>
            <a:ext cx="6248400" cy="762000"/>
          </a:xfrm>
        </p:spPr>
        <p:txBody>
          <a:bodyPr/>
          <a:lstStyle/>
          <a:p>
            <a:r>
              <a:rPr lang="en-US" dirty="0" smtClean="0"/>
              <a:t>This will be in beta this summer...look for a full release by year-end</a:t>
            </a:r>
            <a:endParaRPr lang="en-US" dirty="0"/>
          </a:p>
        </p:txBody>
      </p:sp>
      <p:pic>
        <p:nvPicPr>
          <p:cNvPr id="50179" name="Picture 3" descr="X:\Programming\Public\GOLD\LeadershipConference2010\DirectMail_Processing.jpg"/>
          <p:cNvPicPr>
            <a:picLocks noChangeAspect="1" noChangeArrowheads="1"/>
          </p:cNvPicPr>
          <p:nvPr/>
        </p:nvPicPr>
        <p:blipFill>
          <a:blip r:embed="rId2" cstate="print"/>
          <a:srcRect/>
          <a:stretch>
            <a:fillRect/>
          </a:stretch>
        </p:blipFill>
        <p:spPr bwMode="auto">
          <a:xfrm>
            <a:off x="990600" y="1600200"/>
            <a:ext cx="5947466" cy="4283319"/>
          </a:xfrm>
          <a:prstGeom prst="rect">
            <a:avLst/>
          </a:prstGeom>
          <a:ln>
            <a:noFill/>
          </a:ln>
          <a:effectLst>
            <a:outerShdw blurRad="292100" dist="139700" dir="2700000" algn="tl" rotWithShape="0">
              <a:srgbClr val="333333">
                <a:alpha val="65000"/>
              </a:srgbClr>
            </a:outerShdw>
          </a:effectLst>
        </p:spPr>
      </p:pic>
      <p:pic>
        <p:nvPicPr>
          <p:cNvPr id="50178" name="Picture 2" descr="X:\Programming\Public\GOLD\LeadershipConference2010\DirectMail_Import.jpg"/>
          <p:cNvPicPr>
            <a:picLocks noChangeAspect="1" noChangeArrowheads="1"/>
          </p:cNvPicPr>
          <p:nvPr/>
        </p:nvPicPr>
        <p:blipFill>
          <a:blip r:embed="rId3" cstate="print"/>
          <a:srcRect/>
          <a:stretch>
            <a:fillRect/>
          </a:stretch>
        </p:blipFill>
        <p:spPr bwMode="auto">
          <a:xfrm>
            <a:off x="2514600" y="4419600"/>
            <a:ext cx="5943600" cy="1583657"/>
          </a:xfrm>
          <a:prstGeom prst="rect">
            <a:avLst/>
          </a:prstGeom>
          <a:ln>
            <a:noFill/>
          </a:ln>
          <a:effectLst>
            <a:outerShdw blurRad="292100" dist="139700" dir="2700000" algn="tl" rotWithShape="0">
              <a:srgbClr val="333333">
                <a:alpha val="65000"/>
              </a:srgbClr>
            </a:outerShdw>
          </a:effectLst>
        </p:spPr>
      </p:pic>
      <p:pic>
        <p:nvPicPr>
          <p:cNvPr id="50180" name="Picture 4" descr="C:\Documents and Settings\dmoore\My Documents\My Pictures\Microsoft Clip Organizer\MCj04398050000[1].png"/>
          <p:cNvPicPr>
            <a:picLocks noChangeAspect="1" noChangeArrowheads="1"/>
          </p:cNvPicPr>
          <p:nvPr/>
        </p:nvPicPr>
        <p:blipFill>
          <a:blip r:embed="rId4" cstate="print"/>
          <a:srcRect/>
          <a:stretch>
            <a:fillRect/>
          </a:stretch>
        </p:blipFill>
        <p:spPr bwMode="auto">
          <a:xfrm rot="10995679" flipH="1">
            <a:off x="207714" y="3853421"/>
            <a:ext cx="995858" cy="99585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81700" y="4298281"/>
            <a:ext cx="2552700" cy="197628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Speaking of Artistry...</a:t>
            </a:r>
            <a:endParaRPr lang="en-US" dirty="0"/>
          </a:p>
        </p:txBody>
      </p:sp>
      <p:sp>
        <p:nvSpPr>
          <p:cNvPr id="5" name="Content Placeholder 4"/>
          <p:cNvSpPr>
            <a:spLocks noGrp="1"/>
          </p:cNvSpPr>
          <p:nvPr>
            <p:ph idx="1"/>
          </p:nvPr>
        </p:nvSpPr>
        <p:spPr/>
        <p:txBody>
          <a:bodyPr/>
          <a:lstStyle/>
          <a:p>
            <a:r>
              <a:rPr lang="en-US" dirty="0" smtClean="0"/>
              <a:t>Like a true artist is never content to stop at his last work of art, we thought it was time to develop a fresh new self-service video for play in credit union lobbies</a:t>
            </a:r>
          </a:p>
          <a:p>
            <a:pPr lvl="1"/>
            <a:r>
              <a:rPr lang="en-US" dirty="0" smtClean="0"/>
              <a:t>Replacing the “stickman” (introduced in 2006)</a:t>
            </a:r>
          </a:p>
          <a:p>
            <a:pPr lvl="1"/>
            <a:endParaRPr lang="en-US" dirty="0"/>
          </a:p>
          <a:p>
            <a:pPr lvl="1"/>
            <a:endParaRPr lang="en-US" dirty="0" smtClean="0"/>
          </a:p>
          <a:p>
            <a:pPr lvl="1"/>
            <a:endParaRPr lang="en-US" dirty="0" smtClean="0"/>
          </a:p>
          <a:p>
            <a:r>
              <a:rPr lang="en-US" dirty="0" smtClean="0"/>
              <a:t>Introducing the </a:t>
            </a:r>
            <a:r>
              <a:rPr lang="en-US" sz="3200" b="1" dirty="0" smtClean="0"/>
              <a:t>credit union babies </a:t>
            </a:r>
            <a:br>
              <a:rPr lang="en-US" sz="3200" b="1" dirty="0" smtClean="0"/>
            </a:br>
            <a:r>
              <a:rPr lang="en-US" dirty="0" smtClean="0"/>
              <a:t>and </a:t>
            </a:r>
            <a:r>
              <a:rPr lang="en-US" dirty="0"/>
              <a:t>our </a:t>
            </a:r>
            <a:r>
              <a:rPr lang="en-US" dirty="0" smtClean="0"/>
              <a:t>new self-service short... </a:t>
            </a:r>
            <a:br>
              <a:rPr lang="en-US" dirty="0" smtClean="0"/>
            </a:br>
            <a:r>
              <a:rPr lang="en-US" sz="1600" dirty="0" smtClean="0"/>
              <a:t>(we’ll start with a little “edgy” already this morning)</a:t>
            </a:r>
            <a:endParaRPr lang="en-US" b="1" dirty="0"/>
          </a:p>
        </p:txBody>
      </p:sp>
      <p:sp>
        <p:nvSpPr>
          <p:cNvPr id="3" name="Slide Number Placeholder 2"/>
          <p:cNvSpPr>
            <a:spLocks noGrp="1"/>
          </p:cNvSpPr>
          <p:nvPr>
            <p:ph type="sldNum" sz="quarter" idx="12"/>
          </p:nvPr>
        </p:nvSpPr>
        <p:spPr/>
        <p:txBody>
          <a:bodyPr/>
          <a:lstStyle/>
          <a:p>
            <a:fld id="{1A7AA609-E11C-4C33-A49A-BA59D0955339}" type="slidenum">
              <a:rPr lang="en-US" smtClean="0"/>
              <a:pPr/>
              <a:t>13</a:t>
            </a:fld>
            <a:endParaRPr lang="en-US"/>
          </a:p>
        </p:txBody>
      </p:sp>
      <p:sp>
        <p:nvSpPr>
          <p:cNvPr id="8" name="Rectangle 7"/>
          <p:cNvSpPr/>
          <p:nvPr/>
        </p:nvSpPr>
        <p:spPr>
          <a:xfrm>
            <a:off x="6019800" y="2362200"/>
            <a:ext cx="1828800" cy="119575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Graphics\Thumbnails of Our Videos\selfService_thumb.jpg"/>
          <p:cNvPicPr>
            <a:picLocks noChangeAspect="1" noChangeArrowheads="1"/>
          </p:cNvPicPr>
          <p:nvPr/>
        </p:nvPicPr>
        <p:blipFill>
          <a:blip r:embed="rId2" cstate="print"/>
          <a:srcRect/>
          <a:stretch>
            <a:fillRect/>
          </a:stretch>
        </p:blipFill>
        <p:spPr bwMode="auto">
          <a:xfrm>
            <a:off x="6150429" y="2470220"/>
            <a:ext cx="1567543" cy="979715"/>
          </a:xfrm>
          <a:prstGeom prst="rect">
            <a:avLst/>
          </a:prstGeom>
          <a:noFill/>
        </p:spPr>
      </p:pic>
      <p:pic>
        <p:nvPicPr>
          <p:cNvPr id="11266" name="Picture 2" descr="X:\Administration\Public\LeadershipConference\2010\Temp place for all graphics\Babies.tiff"/>
          <p:cNvPicPr>
            <a:picLocks noChangeAspect="1" noChangeArrowheads="1"/>
          </p:cNvPicPr>
          <p:nvPr/>
        </p:nvPicPr>
        <p:blipFill>
          <a:blip r:embed="rId3" cstate="print"/>
          <a:srcRect/>
          <a:stretch>
            <a:fillRect/>
          </a:stretch>
        </p:blipFill>
        <p:spPr bwMode="auto">
          <a:xfrm>
            <a:off x="6095999" y="4419600"/>
            <a:ext cx="2305665" cy="1714080"/>
          </a:xfrm>
          <a:prstGeom prst="rect">
            <a:avLst/>
          </a:prstGeom>
          <a:noFill/>
        </p:spPr>
      </p:pic>
      <p:sp>
        <p:nvSpPr>
          <p:cNvPr id="13" name="TextBox 12"/>
          <p:cNvSpPr txBox="1"/>
          <p:nvPr/>
        </p:nvSpPr>
        <p:spPr>
          <a:xfrm>
            <a:off x="6019800" y="3576935"/>
            <a:ext cx="1905000" cy="461665"/>
          </a:xfrm>
          <a:prstGeom prst="rect">
            <a:avLst/>
          </a:prstGeom>
          <a:noFill/>
        </p:spPr>
        <p:txBody>
          <a:bodyPr wrap="square" rtlCol="0">
            <a:spAutoFit/>
          </a:bodyPr>
          <a:lstStyle/>
          <a:p>
            <a:pPr algn="ctr"/>
            <a:r>
              <a:rPr lang="en-US" sz="1200" dirty="0" smtClean="0"/>
              <a:t>Self-Service Short</a:t>
            </a:r>
          </a:p>
          <a:p>
            <a:pPr algn="ctr"/>
            <a:r>
              <a:rPr lang="en-US" sz="1200" dirty="0" smtClean="0"/>
              <a:t>(2006-2010)</a:t>
            </a:r>
          </a:p>
        </p:txBody>
      </p:sp>
      <p:sp>
        <p:nvSpPr>
          <p:cNvPr id="15" name="TextBox 14"/>
          <p:cNvSpPr txBox="1"/>
          <p:nvPr/>
        </p:nvSpPr>
        <p:spPr>
          <a:xfrm>
            <a:off x="6019800" y="6248400"/>
            <a:ext cx="2514600" cy="369332"/>
          </a:xfrm>
          <a:prstGeom prst="rect">
            <a:avLst/>
          </a:prstGeom>
          <a:noFill/>
        </p:spPr>
        <p:txBody>
          <a:bodyPr wrap="square" rtlCol="0">
            <a:spAutoFit/>
          </a:bodyPr>
          <a:lstStyle/>
          <a:p>
            <a:pPr algn="ctr"/>
            <a:r>
              <a:rPr lang="en-US" dirty="0" smtClean="0"/>
              <a:t>2010 Self-Service Short</a:t>
            </a:r>
          </a:p>
        </p:txBody>
      </p:sp>
      <p:pic>
        <p:nvPicPr>
          <p:cNvPr id="7" name="Picture 17" descr="MCj03121060000[1]"/>
          <p:cNvPicPr>
            <a:picLocks noChangeAspect="1" noChangeArrowheads="1"/>
          </p:cNvPicPr>
          <p:nvPr/>
        </p:nvPicPr>
        <p:blipFill>
          <a:blip r:embed="rId4" cstate="print"/>
          <a:srcRect/>
          <a:stretch>
            <a:fillRect/>
          </a:stretch>
        </p:blipFill>
        <p:spPr bwMode="auto">
          <a:xfrm>
            <a:off x="8193226" y="3810000"/>
            <a:ext cx="645974" cy="769937"/>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 Posting at the User Level </a:t>
            </a:r>
            <a:br>
              <a:rPr lang="en-US" dirty="0" smtClean="0"/>
            </a:br>
            <a:r>
              <a:rPr lang="en-US" sz="2000" dirty="0" smtClean="0"/>
              <a:t>Importing Files &amp; Posting Transactions to Member Accts</a:t>
            </a:r>
            <a:endParaRPr lang="en-US" dirty="0"/>
          </a:p>
        </p:txBody>
      </p:sp>
      <p:sp>
        <p:nvSpPr>
          <p:cNvPr id="5" name="Content Placeholder 4"/>
          <p:cNvSpPr>
            <a:spLocks noGrp="1"/>
          </p:cNvSpPr>
          <p:nvPr>
            <p:ph idx="1"/>
          </p:nvPr>
        </p:nvSpPr>
        <p:spPr>
          <a:xfrm>
            <a:off x="457200" y="4191000"/>
            <a:ext cx="8229600" cy="1935163"/>
          </a:xfrm>
        </p:spPr>
        <p:txBody>
          <a:bodyPr/>
          <a:lstStyle/>
          <a:p>
            <a:r>
              <a:rPr lang="en-US" dirty="0" smtClean="0"/>
              <a:t>During 2011 we’ll add additional formats beyond ACH and Flat:</a:t>
            </a:r>
          </a:p>
          <a:p>
            <a:pPr lvl="1"/>
            <a:r>
              <a:rPr lang="en-US" dirty="0" smtClean="0"/>
              <a:t>User-defined fixed length</a:t>
            </a:r>
          </a:p>
          <a:p>
            <a:pPr lvl="1"/>
            <a:r>
              <a:rPr lang="en-US" dirty="0" smtClean="0"/>
              <a:t>Comma-delimited</a:t>
            </a:r>
          </a:p>
          <a:p>
            <a:pPr lvl="1"/>
            <a:r>
              <a:rPr lang="en-US" dirty="0" smtClean="0"/>
              <a:t>XML</a:t>
            </a:r>
          </a:p>
          <a:p>
            <a:endParaRPr lang="en-US" dirty="0" smtClean="0"/>
          </a:p>
          <a:p>
            <a:pPr lvl="1"/>
            <a:endParaRPr lang="en-US" dirty="0"/>
          </a:p>
        </p:txBody>
      </p:sp>
      <p:sp>
        <p:nvSpPr>
          <p:cNvPr id="3" name="Slide Number Placeholder 2"/>
          <p:cNvSpPr>
            <a:spLocks noGrp="1"/>
          </p:cNvSpPr>
          <p:nvPr>
            <p:ph type="sldNum" sz="quarter" idx="12"/>
          </p:nvPr>
        </p:nvSpPr>
        <p:spPr/>
        <p:txBody>
          <a:bodyPr/>
          <a:lstStyle/>
          <a:p>
            <a:fld id="{1A7AA609-E11C-4C33-A49A-BA59D0955339}" type="slidenum">
              <a:rPr lang="en-US" smtClean="0"/>
              <a:pPr/>
              <a:t>130</a:t>
            </a:fld>
            <a:endParaRPr lang="en-US"/>
          </a:p>
        </p:txBody>
      </p:sp>
      <p:sp>
        <p:nvSpPr>
          <p:cNvPr id="6" name="Text Placeholder 5"/>
          <p:cNvSpPr>
            <a:spLocks noGrp="1"/>
          </p:cNvSpPr>
          <p:nvPr>
            <p:ph type="body" sz="quarter" idx="13"/>
          </p:nvPr>
        </p:nvSpPr>
        <p:spPr/>
        <p:txBody>
          <a:bodyPr/>
          <a:lstStyle/>
          <a:p>
            <a:r>
              <a:rPr lang="en-US" dirty="0" smtClean="0"/>
              <a:t>We believe that when this is completed, CU*BASE will be much more attractive to creative marketing and IT teams who are used to direct input without the need for a standard program or custom project</a:t>
            </a:r>
            <a:endParaRPr lang="en-US" dirty="0"/>
          </a:p>
        </p:txBody>
      </p:sp>
      <p:pic>
        <p:nvPicPr>
          <p:cNvPr id="7" name="Picture 2" descr="X:\Programming\Public\GOLD\LeadershipConference2010\DirectMail_Import.jpg"/>
          <p:cNvPicPr>
            <a:picLocks noChangeAspect="1" noChangeArrowheads="1"/>
          </p:cNvPicPr>
          <p:nvPr/>
        </p:nvPicPr>
        <p:blipFill>
          <a:blip r:embed="rId2" cstate="print"/>
          <a:srcRect/>
          <a:stretch>
            <a:fillRect/>
          </a:stretch>
        </p:blipFill>
        <p:spPr bwMode="auto">
          <a:xfrm>
            <a:off x="381000" y="1708734"/>
            <a:ext cx="8458200" cy="225366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Slick Ideas for Certificates</a:t>
            </a:r>
            <a:endParaRPr lang="en-US" dirty="0"/>
          </a:p>
        </p:txBody>
      </p:sp>
      <p:sp>
        <p:nvSpPr>
          <p:cNvPr id="3" name="Content Placeholder 2"/>
          <p:cNvSpPr>
            <a:spLocks noGrp="1"/>
          </p:cNvSpPr>
          <p:nvPr>
            <p:ph sz="half" idx="1"/>
          </p:nvPr>
        </p:nvSpPr>
        <p:spPr/>
        <p:txBody>
          <a:bodyPr/>
          <a:lstStyle/>
          <a:p>
            <a:r>
              <a:rPr lang="en-US" b="1" dirty="0" smtClean="0"/>
              <a:t>Amortized Certificates</a:t>
            </a:r>
          </a:p>
          <a:p>
            <a:pPr lvl="1"/>
            <a:r>
              <a:rPr lang="en-US" dirty="0" smtClean="0"/>
              <a:t>Disburses both interest and principal as a cash-flow type investment </a:t>
            </a:r>
          </a:p>
          <a:p>
            <a:pPr lvl="1"/>
            <a:r>
              <a:rPr lang="en-US" dirty="0" smtClean="0"/>
              <a:t>For the member who wants to earn dividends </a:t>
            </a:r>
            <a:r>
              <a:rPr lang="en-US" i="1" dirty="0" smtClean="0"/>
              <a:t>and </a:t>
            </a:r>
            <a:r>
              <a:rPr lang="en-US" dirty="0" smtClean="0"/>
              <a:t>have a budgeted principal disbursement back to themselves over the term of the certificate</a:t>
            </a:r>
          </a:p>
          <a:p>
            <a:pPr lvl="1"/>
            <a:r>
              <a:rPr lang="en-US" i="1" dirty="0" smtClean="0"/>
              <a:t>Network champion: </a:t>
            </a:r>
            <a:br>
              <a:rPr lang="en-US" i="1" dirty="0" smtClean="0"/>
            </a:br>
            <a:r>
              <a:rPr lang="en-US" b="1" dirty="0" smtClean="0"/>
              <a:t>Superior Choice CU</a:t>
            </a:r>
            <a:r>
              <a:rPr lang="en-US" dirty="0" smtClean="0"/>
              <a:t> (WI)</a:t>
            </a:r>
            <a:endParaRPr lang="en-US" b="1" dirty="0" smtClean="0"/>
          </a:p>
          <a:p>
            <a:pPr lvl="1"/>
            <a:endParaRPr lang="en-US" i="1" dirty="0" smtClean="0"/>
          </a:p>
        </p:txBody>
      </p:sp>
      <p:sp>
        <p:nvSpPr>
          <p:cNvPr id="6" name="Content Placeholder 5"/>
          <p:cNvSpPr>
            <a:spLocks noGrp="1"/>
          </p:cNvSpPr>
          <p:nvPr>
            <p:ph sz="half" idx="2"/>
          </p:nvPr>
        </p:nvSpPr>
        <p:spPr/>
        <p:txBody>
          <a:bodyPr/>
          <a:lstStyle/>
          <a:p>
            <a:r>
              <a:rPr lang="en-US" b="1" dirty="0" smtClean="0"/>
              <a:t>“Bump Your Rate” Certificates</a:t>
            </a:r>
          </a:p>
          <a:p>
            <a:pPr lvl="1"/>
            <a:r>
              <a:rPr lang="en-US" dirty="0" smtClean="0"/>
              <a:t>CUs will be able to configure certificates that let members bump to a higher rate a specified number of times during the term </a:t>
            </a:r>
          </a:p>
          <a:p>
            <a:pPr lvl="1"/>
            <a:r>
              <a:rPr lang="en-US" dirty="0" smtClean="0"/>
              <a:t>Member can bump to the then-current rate via a self service option in </a:t>
            </a:r>
            <a:r>
              <a:rPr lang="en-US" b="1" dirty="0" smtClean="0"/>
              <a:t>It’s Me 247 </a:t>
            </a:r>
            <a:r>
              <a:rPr lang="en-US" dirty="0" smtClean="0"/>
              <a:t>or via an employee in CU*BASE</a:t>
            </a:r>
          </a:p>
          <a:p>
            <a:pPr lvl="1"/>
            <a:r>
              <a:rPr lang="en-US" i="1" dirty="0" smtClean="0"/>
              <a:t>Network champion: </a:t>
            </a:r>
            <a:br>
              <a:rPr lang="en-US" i="1" dirty="0" smtClean="0"/>
            </a:br>
            <a:r>
              <a:rPr lang="en-US" b="1" dirty="0" smtClean="0"/>
              <a:t>Services Center FCU </a:t>
            </a:r>
            <a:r>
              <a:rPr lang="en-US" dirty="0" smtClean="0"/>
              <a:t>(SD)</a:t>
            </a:r>
          </a:p>
          <a:p>
            <a:pPr>
              <a:buNone/>
            </a:pP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131</a:t>
            </a:fld>
            <a:endParaRPr lang="en-US" dirty="0"/>
          </a:p>
        </p:txBody>
      </p:sp>
      <p:sp>
        <p:nvSpPr>
          <p:cNvPr id="7" name="Text Placeholder 6"/>
          <p:cNvSpPr>
            <a:spLocks noGrp="1"/>
          </p:cNvSpPr>
          <p:nvPr>
            <p:ph type="body" sz="quarter" idx="13"/>
          </p:nvPr>
        </p:nvSpPr>
        <p:spPr>
          <a:xfrm>
            <a:off x="3962400" y="5867400"/>
            <a:ext cx="4724400" cy="762000"/>
          </a:xfrm>
        </p:spPr>
        <p:txBody>
          <a:bodyPr/>
          <a:lstStyle/>
          <a:p>
            <a:r>
              <a:rPr lang="en-US" dirty="0" smtClean="0"/>
              <a:t>In 2011, CU*Answers has several projects slated to better understand how member savings and member investment products could be enhanced</a:t>
            </a:r>
          </a:p>
          <a:p>
            <a:pPr>
              <a:spcBef>
                <a:spcPts val="1200"/>
              </a:spcBef>
            </a:pPr>
            <a:r>
              <a:rPr lang="en-US" dirty="0" smtClean="0"/>
              <a:t>Do you have any ideas you would like Gividends to drive for your savings offerings?</a:t>
            </a:r>
            <a:endParaRPr lang="en-US" dirty="0"/>
          </a:p>
        </p:txBody>
      </p:sp>
      <p:sp>
        <p:nvSpPr>
          <p:cNvPr id="8" name="Rectangle 7"/>
          <p:cNvSpPr/>
          <p:nvPr/>
        </p:nvSpPr>
        <p:spPr>
          <a:xfrm>
            <a:off x="222188" y="381000"/>
            <a:ext cx="89319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#3</a:t>
            </a: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 Enhancements</a:t>
            </a:r>
            <a:endParaRPr lang="en-US" dirty="0"/>
          </a:p>
        </p:txBody>
      </p:sp>
      <p:sp>
        <p:nvSpPr>
          <p:cNvPr id="3" name="Content Placeholder 2"/>
          <p:cNvSpPr>
            <a:spLocks noGrp="1"/>
          </p:cNvSpPr>
          <p:nvPr>
            <p:ph idx="1"/>
          </p:nvPr>
        </p:nvSpPr>
        <p:spPr/>
        <p:txBody>
          <a:bodyPr/>
          <a:lstStyle/>
          <a:p>
            <a:r>
              <a:rPr lang="en-US" b="1" dirty="0" smtClean="0"/>
              <a:t>Full Balance Sweeps </a:t>
            </a:r>
            <a:r>
              <a:rPr lang="en-US" dirty="0" smtClean="0"/>
              <a:t>– an AFT without a specified transfer amount</a:t>
            </a:r>
          </a:p>
          <a:p>
            <a:pPr lvl="1"/>
            <a:r>
              <a:rPr lang="en-US" dirty="0" smtClean="0"/>
              <a:t>For years, members have been able to regularly sweep money from their accounts to the credit union for things like credit card payments, third-party mortgage payments, or even third-party investment transfers</a:t>
            </a:r>
          </a:p>
          <a:p>
            <a:pPr lvl="1"/>
            <a:r>
              <a:rPr lang="en-US" dirty="0" smtClean="0"/>
              <a:t>This new project allows members to use a similar feature as part of their personal money management, account to account</a:t>
            </a:r>
          </a:p>
          <a:p>
            <a:pPr lvl="2"/>
            <a:r>
              <a:rPr lang="en-US" dirty="0" smtClean="0"/>
              <a:t>Using a special savings account to accumulate funds for a mortgage payment – helping members with weekly or sporadic mortgage payment budgeting</a:t>
            </a:r>
          </a:p>
          <a:p>
            <a:pPr lvl="2"/>
            <a:r>
              <a:rPr lang="en-US" dirty="0" smtClean="0"/>
              <a:t>A new way for members to automate transfers to higher-earning accounts (e.g., “transfer everything over $2,500 from my checking account to my money market account every week”)</a:t>
            </a:r>
          </a:p>
          <a:p>
            <a:pPr lvl="1"/>
            <a:r>
              <a:rPr lang="en-US" dirty="0" smtClean="0"/>
              <a:t>We will eventually use this foundation to help businesses with cash management</a:t>
            </a:r>
          </a:p>
          <a:p>
            <a:pPr lvl="2"/>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132</a:t>
            </a:fld>
            <a:endParaRPr lang="en-US" dirty="0"/>
          </a:p>
        </p:txBody>
      </p:sp>
      <p:sp>
        <p:nvSpPr>
          <p:cNvPr id="5" name="Text Placeholder 4"/>
          <p:cNvSpPr>
            <a:spLocks noGrp="1"/>
          </p:cNvSpPr>
          <p:nvPr>
            <p:ph type="body" sz="quarter" idx="13"/>
          </p:nvPr>
        </p:nvSpPr>
        <p:spPr/>
        <p:txBody>
          <a:bodyPr/>
          <a:lstStyle/>
          <a:p>
            <a:r>
              <a:rPr lang="en-US" b="0" i="1" dirty="0" smtClean="0"/>
              <a:t>Network champion:  </a:t>
            </a:r>
            <a:br>
              <a:rPr lang="en-US" b="0" i="1" dirty="0" smtClean="0"/>
            </a:br>
            <a:r>
              <a:rPr lang="en-US" dirty="0" smtClean="0"/>
              <a:t>Heartland CU (Madison, WI)</a:t>
            </a:r>
            <a:endParaRPr lang="en-US" dirty="0"/>
          </a:p>
        </p:txBody>
      </p:sp>
      <p:sp>
        <p:nvSpPr>
          <p:cNvPr id="6" name="Rectangle 5"/>
          <p:cNvSpPr/>
          <p:nvPr/>
        </p:nvSpPr>
        <p:spPr>
          <a:xfrm>
            <a:off x="222188" y="381000"/>
            <a:ext cx="89319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#4</a:t>
            </a: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 Enhancements</a:t>
            </a:r>
            <a:br>
              <a:rPr lang="en-US" dirty="0" smtClean="0"/>
            </a:br>
            <a:r>
              <a:rPr lang="en-US" sz="2000" dirty="0" smtClean="0"/>
              <a:t>Walking Members Through Their Transfer Options</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133</a:t>
            </a:fld>
            <a:endParaRPr lang="en-US" dirty="0"/>
          </a:p>
        </p:txBody>
      </p:sp>
      <p:sp>
        <p:nvSpPr>
          <p:cNvPr id="8" name="Text Placeholder 7"/>
          <p:cNvSpPr>
            <a:spLocks noGrp="1"/>
          </p:cNvSpPr>
          <p:nvPr>
            <p:ph type="body" sz="quarter" idx="13"/>
          </p:nvPr>
        </p:nvSpPr>
        <p:spPr>
          <a:xfrm>
            <a:off x="6019800" y="5867400"/>
            <a:ext cx="2667000" cy="762000"/>
          </a:xfrm>
        </p:spPr>
        <p:txBody>
          <a:bodyPr/>
          <a:lstStyle/>
          <a:p>
            <a:r>
              <a:rPr lang="en-US" dirty="0" smtClean="0"/>
              <a:t>The way people use online banking is starting to change how we think about walking employees through CU*BASE options as well...</a:t>
            </a:r>
            <a:endParaRPr lang="en-US" dirty="0"/>
          </a:p>
        </p:txBody>
      </p:sp>
      <p:pic>
        <p:nvPicPr>
          <p:cNvPr id="6146" name="Picture 2" descr="X:\Administration\Public\LeadershipConference\2010\Temp place for all graphics\trans_step1.png"/>
          <p:cNvPicPr>
            <a:picLocks noChangeAspect="1" noChangeArrowheads="1"/>
          </p:cNvPicPr>
          <p:nvPr/>
        </p:nvPicPr>
        <p:blipFill>
          <a:blip r:embed="rId2" cstate="print"/>
          <a:srcRect/>
          <a:stretch>
            <a:fillRect/>
          </a:stretch>
        </p:blipFill>
        <p:spPr bwMode="auto">
          <a:xfrm>
            <a:off x="381000" y="1371600"/>
            <a:ext cx="4092168" cy="312420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6147" name="Picture 3" descr="X:\Administration\Public\LeadershipConference\2010\Temp place for all graphics\tran_step4.png"/>
          <p:cNvPicPr>
            <a:picLocks noChangeAspect="1" noChangeArrowheads="1"/>
          </p:cNvPicPr>
          <p:nvPr/>
        </p:nvPicPr>
        <p:blipFill>
          <a:blip r:embed="rId3" cstate="print"/>
          <a:srcRect/>
          <a:stretch>
            <a:fillRect/>
          </a:stretch>
        </p:blipFill>
        <p:spPr bwMode="auto">
          <a:xfrm>
            <a:off x="1524000" y="4441800"/>
            <a:ext cx="4093333" cy="234000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6148" name="Picture 4" descr="X:\Administration\Public\LeadershipConference\2010\Temp place for all graphics\trans_step3.png"/>
          <p:cNvPicPr>
            <a:picLocks noChangeAspect="1" noChangeArrowheads="1"/>
          </p:cNvPicPr>
          <p:nvPr/>
        </p:nvPicPr>
        <p:blipFill>
          <a:blip r:embed="rId4" cstate="print"/>
          <a:srcRect/>
          <a:stretch>
            <a:fillRect/>
          </a:stretch>
        </p:blipFill>
        <p:spPr bwMode="auto">
          <a:xfrm>
            <a:off x="4800600" y="1674933"/>
            <a:ext cx="4073334" cy="3506667"/>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6149" name="Picture 5" descr="C:\Documents and Settings\dmoore\My Documents\My Pictures\Microsoft Clip Organizer\MCj04398050000[1].png"/>
          <p:cNvPicPr>
            <a:picLocks noChangeAspect="1" noChangeArrowheads="1"/>
          </p:cNvPicPr>
          <p:nvPr/>
        </p:nvPicPr>
        <p:blipFill>
          <a:blip r:embed="rId5" cstate="print"/>
          <a:srcRect/>
          <a:stretch>
            <a:fillRect/>
          </a:stretch>
        </p:blipFill>
        <p:spPr bwMode="auto">
          <a:xfrm rot="6179154" flipH="1">
            <a:off x="3924793" y="2705593"/>
            <a:ext cx="1143000" cy="1143000"/>
          </a:xfrm>
          <a:prstGeom prst="rect">
            <a:avLst/>
          </a:prstGeom>
          <a:noFill/>
        </p:spPr>
      </p:pic>
      <p:pic>
        <p:nvPicPr>
          <p:cNvPr id="6150" name="Picture 6" descr="C:\Documents and Settings\dmoore\My Documents\My Pictures\Microsoft Clip Organizer\MCj04398050000[1].png"/>
          <p:cNvPicPr>
            <a:picLocks noChangeAspect="1" noChangeArrowheads="1"/>
          </p:cNvPicPr>
          <p:nvPr/>
        </p:nvPicPr>
        <p:blipFill>
          <a:blip r:embed="rId5" cstate="print"/>
          <a:srcRect/>
          <a:stretch>
            <a:fillRect/>
          </a:stretch>
        </p:blipFill>
        <p:spPr bwMode="auto">
          <a:xfrm rot="11913053">
            <a:off x="5192072" y="4963471"/>
            <a:ext cx="1223728" cy="1223728"/>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 Enhancements</a:t>
            </a:r>
            <a:br>
              <a:rPr lang="en-US" dirty="0" smtClean="0"/>
            </a:br>
            <a:r>
              <a:rPr lang="en-US" sz="2000" dirty="0" smtClean="0"/>
              <a:t>Walking Staff Through Member Transfer Options</a:t>
            </a:r>
            <a:endParaRPr lang="en-US" dirty="0"/>
          </a:p>
        </p:txBody>
      </p:sp>
      <p:sp>
        <p:nvSpPr>
          <p:cNvPr id="3" name="Content Placeholder 2"/>
          <p:cNvSpPr>
            <a:spLocks noGrp="1"/>
          </p:cNvSpPr>
          <p:nvPr>
            <p:ph idx="1"/>
          </p:nvPr>
        </p:nvSpPr>
        <p:spPr>
          <a:xfrm>
            <a:off x="457200" y="1600200"/>
            <a:ext cx="2438400" cy="4525963"/>
          </a:xfrm>
        </p:spPr>
        <p:txBody>
          <a:bodyPr/>
          <a:lstStyle/>
          <a:p>
            <a:r>
              <a:rPr lang="en-US" dirty="0" smtClean="0"/>
              <a:t>A similar step-by-step logic will also work great in making AFT setup more intuitive for employees </a:t>
            </a:r>
          </a:p>
          <a:p>
            <a:r>
              <a:rPr lang="en-US" dirty="0" smtClean="0"/>
              <a:t>The screens are always smart enough to show only the decisions the user needs to make</a:t>
            </a:r>
          </a:p>
          <a:p>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134</a:t>
            </a:fld>
            <a:endParaRPr lang="en-US" dirty="0"/>
          </a:p>
        </p:txBody>
      </p:sp>
      <p:pic>
        <p:nvPicPr>
          <p:cNvPr id="7170" name="Picture 2" descr="X:\Programming\Public\GOLD\LeadershipConference2010\AFTSweep_PmtDlq.jpg"/>
          <p:cNvPicPr>
            <a:picLocks noChangeAspect="1" noChangeArrowheads="1"/>
          </p:cNvPicPr>
          <p:nvPr/>
        </p:nvPicPr>
        <p:blipFill>
          <a:blip r:embed="rId2" cstate="print"/>
          <a:stretch>
            <a:fillRect/>
          </a:stretch>
        </p:blipFill>
        <p:spPr bwMode="auto">
          <a:xfrm>
            <a:off x="3124200" y="1791115"/>
            <a:ext cx="5765800" cy="4152484"/>
          </a:xfrm>
          <a:prstGeom prst="rect">
            <a:avLst/>
          </a:prstGeom>
          <a:ln>
            <a:noFill/>
          </a:ln>
          <a:effectLst>
            <a:outerShdw blurRad="292100" dist="139700" dir="2700000" algn="tl" rotWithShape="0">
              <a:srgbClr val="333333">
                <a:alpha val="65000"/>
              </a:srgbClr>
            </a:outerShdw>
          </a:effectLst>
        </p:spPr>
      </p:pic>
      <p:sp>
        <p:nvSpPr>
          <p:cNvPr id="10" name="Cloud Callout 9"/>
          <p:cNvSpPr/>
          <p:nvPr/>
        </p:nvSpPr>
        <p:spPr>
          <a:xfrm>
            <a:off x="3352800" y="4267200"/>
            <a:ext cx="4114800" cy="1752600"/>
          </a:xfrm>
          <a:prstGeom prst="cloudCallout">
            <a:avLst>
              <a:gd name="adj1" fmla="val -7600"/>
              <a:gd name="adj2" fmla="val -9261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After you choose the FROM and TO accounts, we can ask the right question to choose a transfer  type . . . </a:t>
            </a:r>
            <a:endParaRPr lang="en-US" sz="16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 Enhancements</a:t>
            </a:r>
            <a:br>
              <a:rPr lang="en-US" dirty="0" smtClean="0"/>
            </a:br>
            <a:r>
              <a:rPr lang="en-US" sz="2000" dirty="0" smtClean="0"/>
              <a:t>Walking Staff Through Member Transfer Options</a:t>
            </a:r>
            <a:endParaRPr lang="en-US" dirty="0"/>
          </a:p>
        </p:txBody>
      </p:sp>
      <p:sp>
        <p:nvSpPr>
          <p:cNvPr id="3" name="Content Placeholder 2"/>
          <p:cNvSpPr>
            <a:spLocks noGrp="1"/>
          </p:cNvSpPr>
          <p:nvPr>
            <p:ph idx="1"/>
          </p:nvPr>
        </p:nvSpPr>
        <p:spPr>
          <a:xfrm>
            <a:off x="457200" y="1600200"/>
            <a:ext cx="2438400" cy="4525963"/>
          </a:xfrm>
        </p:spPr>
        <p:txBody>
          <a:bodyPr/>
          <a:lstStyle/>
          <a:p>
            <a:r>
              <a:rPr lang="en-US" dirty="0" smtClean="0"/>
              <a:t>A similar step-by-step logic will also work great in making AFT setup more intuitive for employees </a:t>
            </a:r>
          </a:p>
          <a:p>
            <a:r>
              <a:rPr lang="en-US" dirty="0" smtClean="0"/>
              <a:t>The screens are always smart enough to show only the decisions the user needs to make</a:t>
            </a:r>
          </a:p>
          <a:p>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135</a:t>
            </a:fld>
            <a:endParaRPr lang="en-US" dirty="0"/>
          </a:p>
        </p:txBody>
      </p:sp>
      <p:pic>
        <p:nvPicPr>
          <p:cNvPr id="7170" name="Picture 2" descr="X:\Programming\Public\GOLD\LeadershipConference2010\AFTSweep_PmtDlq.jpg"/>
          <p:cNvPicPr>
            <a:picLocks noChangeAspect="1" noChangeArrowheads="1"/>
          </p:cNvPicPr>
          <p:nvPr/>
        </p:nvPicPr>
        <p:blipFill>
          <a:blip r:embed="rId2" cstate="print"/>
          <a:stretch>
            <a:fillRect/>
          </a:stretch>
        </p:blipFill>
        <p:spPr bwMode="auto">
          <a:xfrm>
            <a:off x="3124201" y="1791115"/>
            <a:ext cx="5765798" cy="4152484"/>
          </a:xfrm>
          <a:prstGeom prst="rect">
            <a:avLst/>
          </a:prstGeom>
          <a:ln>
            <a:noFill/>
          </a:ln>
          <a:effectLst>
            <a:outerShdw blurRad="292100" dist="139700" dir="2700000" algn="tl" rotWithShape="0">
              <a:srgbClr val="333333">
                <a:alpha val="65000"/>
              </a:srgbClr>
            </a:outerShdw>
          </a:effectLst>
        </p:spPr>
      </p:pic>
      <p:sp>
        <p:nvSpPr>
          <p:cNvPr id="10" name="Cloud Callout 9"/>
          <p:cNvSpPr/>
          <p:nvPr/>
        </p:nvSpPr>
        <p:spPr>
          <a:xfrm>
            <a:off x="1371600" y="5181600"/>
            <a:ext cx="4419600" cy="1447800"/>
          </a:xfrm>
          <a:prstGeom prst="cloudCallout">
            <a:avLst>
              <a:gd name="adj1" fmla="val 11546"/>
              <a:gd name="adj2" fmla="val -9356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 . . and then subsequent screens can ask only for the details you really need for that AFT</a:t>
            </a:r>
            <a:endParaRPr lang="en-US" sz="16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 Enhancements</a:t>
            </a:r>
            <a:br>
              <a:rPr lang="en-US" dirty="0" smtClean="0"/>
            </a:br>
            <a:r>
              <a:rPr lang="en-US" sz="2000" dirty="0" smtClean="0"/>
              <a:t>Walking Staff Through Member Transfer Options</a:t>
            </a:r>
            <a:endParaRPr lang="en-US" sz="3600" dirty="0"/>
          </a:p>
        </p:txBody>
      </p:sp>
      <p:sp>
        <p:nvSpPr>
          <p:cNvPr id="3" name="Content Placeholder 2"/>
          <p:cNvSpPr>
            <a:spLocks noGrp="1"/>
          </p:cNvSpPr>
          <p:nvPr>
            <p:ph idx="1"/>
          </p:nvPr>
        </p:nvSpPr>
        <p:spPr>
          <a:xfrm>
            <a:off x="457200" y="1600200"/>
            <a:ext cx="2514600" cy="4525963"/>
          </a:xfrm>
        </p:spPr>
        <p:txBody>
          <a:bodyPr/>
          <a:lstStyle/>
          <a:p>
            <a:r>
              <a:rPr lang="en-US" dirty="0" smtClean="0"/>
              <a:t>A similar step-by-step logic will also work great in making AFT setup more intuitive for employees </a:t>
            </a:r>
          </a:p>
          <a:p>
            <a:r>
              <a:rPr lang="en-US" dirty="0" smtClean="0"/>
              <a:t>The screens are always smart enough to show only the decisions the user needs to make</a:t>
            </a:r>
          </a:p>
          <a:p>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136</a:t>
            </a:fld>
            <a:endParaRPr lang="en-US" dirty="0"/>
          </a:p>
        </p:txBody>
      </p:sp>
      <p:pic>
        <p:nvPicPr>
          <p:cNvPr id="7170" name="Picture 2" descr="X:\Programming\Public\GOLD\LeadershipConference2010\AFTSweep_PmtDlq.jpg"/>
          <p:cNvPicPr>
            <a:picLocks noChangeAspect="1" noChangeArrowheads="1"/>
          </p:cNvPicPr>
          <p:nvPr/>
        </p:nvPicPr>
        <p:blipFill>
          <a:blip r:embed="rId2" cstate="print"/>
          <a:srcRect/>
          <a:stretch>
            <a:fillRect/>
          </a:stretch>
        </p:blipFill>
        <p:spPr bwMode="auto">
          <a:xfrm>
            <a:off x="3124200" y="1791115"/>
            <a:ext cx="5765800" cy="4152485"/>
          </a:xfrm>
          <a:prstGeom prst="rect">
            <a:avLst/>
          </a:prstGeom>
          <a:ln>
            <a:noFill/>
          </a:ln>
          <a:effectLst>
            <a:outerShdw blurRad="292100" dist="139700" dir="2700000" algn="tl" rotWithShape="0">
              <a:srgbClr val="333333">
                <a:alpha val="65000"/>
              </a:srgbClr>
            </a:outerShdw>
          </a:effectLst>
        </p:spPr>
      </p:pic>
      <p:sp>
        <p:nvSpPr>
          <p:cNvPr id="6" name="Cloud Callout 5"/>
          <p:cNvSpPr/>
          <p:nvPr/>
        </p:nvSpPr>
        <p:spPr>
          <a:xfrm>
            <a:off x="5791200" y="4876800"/>
            <a:ext cx="3048000" cy="1905000"/>
          </a:xfrm>
          <a:prstGeom prst="cloudCallout">
            <a:avLst>
              <a:gd name="adj1" fmla="val -61131"/>
              <a:gd name="adj2" fmla="val -5212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Simplifying the controls, and asking the question only when setting up an AFT loan payment</a:t>
            </a:r>
            <a:endParaRPr lang="en-US" sz="16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Dashboard for Your  </a:t>
            </a:r>
            <a:br>
              <a:rPr lang="en-US" dirty="0" smtClean="0"/>
            </a:br>
            <a:r>
              <a:rPr lang="en-US" dirty="0" smtClean="0"/>
              <a:t>New &amp; Closed </a:t>
            </a:r>
            <a:r>
              <a:rPr lang="en-US" dirty="0" err="1" smtClean="0"/>
              <a:t>Memberships</a:t>
            </a:r>
            <a:r>
              <a:rPr lang="en-US" dirty="0" err="1" smtClean="0">
                <a:sym typeface="Symbol"/>
              </a:rPr>
              <a:t></a:t>
            </a:r>
            <a:r>
              <a:rPr lang="en-US" dirty="0" err="1" smtClean="0"/>
              <a:t>Accounts</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137</a:t>
            </a:fld>
            <a:endParaRPr lang="en-US" dirty="0"/>
          </a:p>
        </p:txBody>
      </p:sp>
      <p:pic>
        <p:nvPicPr>
          <p:cNvPr id="13314" name="Picture 2" descr="X:\Programming\Public\GOLD\LeadershipConference2010\OpenCloseMemberships.jpg"/>
          <p:cNvPicPr>
            <a:picLocks noChangeAspect="1" noChangeArrowheads="1"/>
          </p:cNvPicPr>
          <p:nvPr/>
        </p:nvPicPr>
        <p:blipFill>
          <a:blip r:embed="rId2" cstate="print"/>
          <a:srcRect/>
          <a:stretch>
            <a:fillRect/>
          </a:stretch>
        </p:blipFill>
        <p:spPr bwMode="auto">
          <a:xfrm>
            <a:off x="1295400" y="1523999"/>
            <a:ext cx="7162800" cy="5158592"/>
          </a:xfrm>
          <a:prstGeom prst="rect">
            <a:avLst/>
          </a:prstGeom>
          <a:noFill/>
        </p:spPr>
      </p:pic>
      <p:sp>
        <p:nvSpPr>
          <p:cNvPr id="5" name="Rectangle 4"/>
          <p:cNvSpPr/>
          <p:nvPr/>
        </p:nvSpPr>
        <p:spPr>
          <a:xfrm>
            <a:off x="222188" y="381000"/>
            <a:ext cx="89319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#5</a:t>
            </a: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New &amp; Closed </a:t>
            </a:r>
            <a:r>
              <a:rPr lang="en-US" sz="2000" dirty="0" err="1" smtClean="0"/>
              <a:t>Memberships</a:t>
            </a:r>
            <a:r>
              <a:rPr lang="en-US" sz="2000" dirty="0" err="1" smtClean="0">
                <a:sym typeface="Symbol"/>
              </a:rPr>
              <a:t></a:t>
            </a:r>
            <a:r>
              <a:rPr lang="en-US" sz="2000" dirty="0" err="1" smtClean="0"/>
              <a:t>Accounts</a:t>
            </a:r>
            <a:r>
              <a:rPr lang="en-US" sz="2000" dirty="0" smtClean="0"/>
              <a:t> Dashboard</a:t>
            </a:r>
            <a:r>
              <a:rPr lang="en-US" dirty="0" smtClean="0"/>
              <a:t/>
            </a:r>
            <a:br>
              <a:rPr lang="en-US" dirty="0" smtClean="0"/>
            </a:br>
            <a:r>
              <a:rPr lang="en-US" dirty="0" smtClean="0"/>
              <a:t>Goals for the Project</a:t>
            </a:r>
            <a:endParaRPr lang="en-US" dirty="0"/>
          </a:p>
        </p:txBody>
      </p:sp>
      <p:sp>
        <p:nvSpPr>
          <p:cNvPr id="5" name="Content Placeholder 4"/>
          <p:cNvSpPr>
            <a:spLocks noGrp="1"/>
          </p:cNvSpPr>
          <p:nvPr>
            <p:ph idx="1"/>
          </p:nvPr>
        </p:nvSpPr>
        <p:spPr/>
        <p:txBody>
          <a:bodyPr/>
          <a:lstStyle/>
          <a:p>
            <a:r>
              <a:rPr lang="en-US" dirty="0" smtClean="0"/>
              <a:t>An on-the-fly analysis and report system for new and closed memberships and their accounts</a:t>
            </a:r>
          </a:p>
          <a:p>
            <a:pPr lvl="1"/>
            <a:r>
              <a:rPr lang="en-US" dirty="0" smtClean="0"/>
              <a:t>Choose a “from” and “to” timeframe</a:t>
            </a:r>
          </a:p>
          <a:p>
            <a:pPr lvl="1"/>
            <a:r>
              <a:rPr lang="en-US" dirty="0" smtClean="0"/>
              <a:t>A palette presentation to process new and closed relationships, from a welcome basket to verifying an MSR checklist for when a member leaves</a:t>
            </a:r>
          </a:p>
          <a:p>
            <a:pPr lvl="1"/>
            <a:r>
              <a:rPr lang="en-US" dirty="0" smtClean="0"/>
              <a:t>Demographic breakdown for gender, employee, branch, and ZIP code</a:t>
            </a:r>
          </a:p>
          <a:p>
            <a:pPr lvl="1"/>
            <a:r>
              <a:rPr lang="en-US" dirty="0" smtClean="0"/>
              <a:t>A.S.A.P. tools for Member Connect strategies</a:t>
            </a:r>
          </a:p>
          <a:p>
            <a:pPr lvl="1"/>
            <a:r>
              <a:rPr lang="en-US" dirty="0" smtClean="0"/>
              <a:t>Summary analysis consistent with the Activity Analysis feature in the Loan Application queue</a:t>
            </a:r>
          </a:p>
          <a:p>
            <a:r>
              <a:rPr lang="en-US" dirty="0" smtClean="0"/>
              <a:t>More than a set of dashboards, these analysis tools will come with a built-in report package as part of our new CU*BASE PDF project </a:t>
            </a:r>
          </a:p>
          <a:p>
            <a:pPr lvl="1"/>
            <a:endParaRPr lang="en-US" dirty="0" smtClean="0"/>
          </a:p>
          <a:p>
            <a:pPr lvl="1"/>
            <a:endParaRPr lang="en-US" dirty="0"/>
          </a:p>
        </p:txBody>
      </p:sp>
      <p:sp>
        <p:nvSpPr>
          <p:cNvPr id="3" name="Slide Number Placeholder 2"/>
          <p:cNvSpPr>
            <a:spLocks noGrp="1"/>
          </p:cNvSpPr>
          <p:nvPr>
            <p:ph type="sldNum" sz="quarter" idx="12"/>
          </p:nvPr>
        </p:nvSpPr>
        <p:spPr/>
        <p:txBody>
          <a:bodyPr/>
          <a:lstStyle/>
          <a:p>
            <a:fld id="{1A7AA609-E11C-4C33-A49A-BA59D0955339}" type="slidenum">
              <a:rPr lang="en-US" smtClean="0"/>
              <a:pPr/>
              <a:t>138</a:t>
            </a:fld>
            <a:endParaRPr lang="en-US"/>
          </a:p>
        </p:txBody>
      </p:sp>
      <p:sp>
        <p:nvSpPr>
          <p:cNvPr id="6" name="Text Placeholder 5"/>
          <p:cNvSpPr>
            <a:spLocks noGrp="1"/>
          </p:cNvSpPr>
          <p:nvPr>
            <p:ph type="body" sz="quarter" idx="13"/>
          </p:nvPr>
        </p:nvSpPr>
        <p:spPr/>
        <p:txBody>
          <a:bodyPr/>
          <a:lstStyle/>
          <a:p>
            <a:r>
              <a:rPr lang="en-US" b="0" i="1" dirty="0" smtClean="0"/>
              <a:t>Network champion:  </a:t>
            </a:r>
            <a:br>
              <a:rPr lang="en-US" b="0" i="1" dirty="0" smtClean="0"/>
            </a:br>
            <a:r>
              <a:rPr lang="en-US" dirty="0" smtClean="0"/>
              <a:t>CEO Strategies event focus groups </a:t>
            </a:r>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Privacy 2010  2011  2020!</a:t>
            </a:r>
            <a:br>
              <a:rPr lang="en-US" dirty="0" smtClean="0"/>
            </a:br>
            <a:r>
              <a:rPr lang="en-US" sz="2000" dirty="0" smtClean="0"/>
              <a:t>Redesigning Member Authentication</a:t>
            </a:r>
            <a:endParaRPr lang="en-US" dirty="0"/>
          </a:p>
        </p:txBody>
      </p:sp>
      <p:sp>
        <p:nvSpPr>
          <p:cNvPr id="2" name="Content Placeholder 1"/>
          <p:cNvSpPr>
            <a:spLocks noGrp="1"/>
          </p:cNvSpPr>
          <p:nvPr>
            <p:ph idx="1"/>
          </p:nvPr>
        </p:nvSpPr>
        <p:spPr/>
        <p:txBody>
          <a:bodyPr/>
          <a:lstStyle/>
          <a:p>
            <a:r>
              <a:rPr lang="en-US" dirty="0" smtClean="0"/>
              <a:t>Parts 1-3 already in</a:t>
            </a:r>
          </a:p>
          <a:p>
            <a:pPr lvl="1"/>
            <a:r>
              <a:rPr lang="en-US" dirty="0" smtClean="0"/>
              <a:t>New configurable Privacy Controls; sanitize teller/phone/inquiry screens; expand security audit files to include Shared Branch activity</a:t>
            </a:r>
          </a:p>
          <a:p>
            <a:pPr lvl="1"/>
            <a:r>
              <a:rPr lang="en-US" dirty="0" smtClean="0"/>
              <a:t>These parts laid the foundation for segmenting “trusted individuals” both inside and outside of our CU staff, for working with members</a:t>
            </a:r>
          </a:p>
          <a:p>
            <a:r>
              <a:rPr lang="en-US" dirty="0" smtClean="0"/>
              <a:t>Part 4 coming soon </a:t>
            </a:r>
            <a:r>
              <a:rPr lang="en-US" sz="1600" b="1" dirty="0" smtClean="0">
                <a:solidFill>
                  <a:schemeClr val="accent2">
                    <a:lumMod val="75000"/>
                  </a:schemeClr>
                </a:solidFill>
              </a:rPr>
              <a:t>(Target: 10.3 release)</a:t>
            </a:r>
            <a:endParaRPr lang="en-US" b="1" dirty="0" smtClean="0">
              <a:solidFill>
                <a:schemeClr val="accent2">
                  <a:lumMod val="75000"/>
                </a:schemeClr>
              </a:solidFill>
            </a:endParaRPr>
          </a:p>
          <a:p>
            <a:pPr lvl="1"/>
            <a:r>
              <a:rPr lang="en-US" dirty="0" smtClean="0"/>
              <a:t>This part automates the compliance and consistency of authentication, with new controls and the ability to audit trusted individual performance</a:t>
            </a:r>
          </a:p>
          <a:p>
            <a:pPr lvl="2"/>
            <a:r>
              <a:rPr lang="en-US" dirty="0" smtClean="0"/>
              <a:t>Code word pop-up</a:t>
            </a:r>
          </a:p>
          <a:p>
            <a:pPr lvl="2"/>
            <a:r>
              <a:rPr lang="en-US" dirty="0" smtClean="0"/>
              <a:t>Out-of-wallet questions</a:t>
            </a:r>
          </a:p>
          <a:p>
            <a:r>
              <a:rPr lang="en-US" i="1" dirty="0" smtClean="0"/>
              <a:t>Network champion: </a:t>
            </a:r>
            <a:br>
              <a:rPr lang="en-US" i="1" dirty="0" smtClean="0"/>
            </a:br>
            <a:r>
              <a:rPr lang="en-US" b="1" dirty="0" smtClean="0"/>
              <a:t>Xtension Call Center</a:t>
            </a:r>
          </a:p>
          <a:p>
            <a:endParaRPr lang="en-US" dirty="0" smtClean="0"/>
          </a:p>
        </p:txBody>
      </p:sp>
      <p:sp>
        <p:nvSpPr>
          <p:cNvPr id="4" name="Slide Number Placeholder 3"/>
          <p:cNvSpPr>
            <a:spLocks noGrp="1"/>
          </p:cNvSpPr>
          <p:nvPr>
            <p:ph type="sldNum" sz="quarter" idx="12"/>
          </p:nvPr>
        </p:nvSpPr>
        <p:spPr/>
        <p:txBody>
          <a:bodyPr/>
          <a:lstStyle/>
          <a:p>
            <a:pPr>
              <a:defRPr/>
            </a:pPr>
            <a:fld id="{F591F5B6-4532-434D-B3C6-924A0432113F}" type="slidenum">
              <a:rPr lang="en-US" smtClean="0"/>
              <a:pPr>
                <a:defRPr/>
              </a:pPr>
              <a:t>139</a:t>
            </a:fld>
            <a:endParaRPr lang="en-US" dirty="0"/>
          </a:p>
        </p:txBody>
      </p:sp>
      <p:sp>
        <p:nvSpPr>
          <p:cNvPr id="9" name="Text Placeholder 8"/>
          <p:cNvSpPr>
            <a:spLocks noGrp="1"/>
          </p:cNvSpPr>
          <p:nvPr>
            <p:ph type="body" sz="quarter" idx="13"/>
          </p:nvPr>
        </p:nvSpPr>
        <p:spPr>
          <a:xfrm>
            <a:off x="3505200" y="5867400"/>
            <a:ext cx="5181600" cy="762000"/>
          </a:xfrm>
        </p:spPr>
        <p:txBody>
          <a:bodyPr/>
          <a:lstStyle/>
          <a:p>
            <a:r>
              <a:rPr lang="en-US" dirty="0" smtClean="0"/>
              <a:t>Another tool in the Xtension toolkit to assure your team that your policies and the member’s desires are being respected by a third-party call center</a:t>
            </a:r>
            <a:endParaRPr lang="en-US" dirty="0"/>
          </a:p>
        </p:txBody>
      </p:sp>
      <p:cxnSp>
        <p:nvCxnSpPr>
          <p:cNvPr id="7" name="Straight Connector 6"/>
          <p:cNvCxnSpPr/>
          <p:nvPr/>
        </p:nvCxnSpPr>
        <p:spPr>
          <a:xfrm flipV="1">
            <a:off x="3124200" y="457200"/>
            <a:ext cx="11430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343400" y="457200"/>
            <a:ext cx="11430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2188" y="381000"/>
            <a:ext cx="89319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#6</a:t>
            </a: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1746" name="Picture 2" descr="X:\Programming\Public\GOLD\LeadershipConference2010\Privacy_CodeWord.jpg"/>
          <p:cNvPicPr>
            <a:picLocks noChangeAspect="1" noChangeArrowheads="1"/>
          </p:cNvPicPr>
          <p:nvPr/>
        </p:nvPicPr>
        <p:blipFill>
          <a:blip r:embed="rId2" cstate="print"/>
          <a:srcRect/>
          <a:stretch>
            <a:fillRect/>
          </a:stretch>
        </p:blipFill>
        <p:spPr bwMode="auto">
          <a:xfrm>
            <a:off x="5090160" y="4191000"/>
            <a:ext cx="4053840" cy="1080135"/>
          </a:xfrm>
          <a:prstGeom prst="rect">
            <a:avLst/>
          </a:prstGeom>
          <a:noFill/>
        </p:spPr>
      </p:pic>
      <p:pic>
        <p:nvPicPr>
          <p:cNvPr id="11" name="Picture 2" descr="X:\Programming\Public\GOLD\LeadershipConference2010\Privacy_VerifyMMN.jpg"/>
          <p:cNvPicPr>
            <a:picLocks noChangeAspect="1" noChangeArrowheads="1"/>
          </p:cNvPicPr>
          <p:nvPr/>
        </p:nvPicPr>
        <p:blipFill>
          <a:blip r:embed="rId3" cstate="print"/>
          <a:srcRect/>
          <a:stretch>
            <a:fillRect/>
          </a:stretch>
        </p:blipFill>
        <p:spPr bwMode="auto">
          <a:xfrm>
            <a:off x="4343400" y="4725403"/>
            <a:ext cx="4000028" cy="106579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Example of Artistry</a:t>
            </a:r>
            <a:endParaRPr lang="en-US" dirty="0"/>
          </a:p>
        </p:txBody>
      </p:sp>
      <p:sp>
        <p:nvSpPr>
          <p:cNvPr id="3" name="Content Placeholder 2"/>
          <p:cNvSpPr>
            <a:spLocks noGrp="1"/>
          </p:cNvSpPr>
          <p:nvPr>
            <p:ph idx="1"/>
          </p:nvPr>
        </p:nvSpPr>
        <p:spPr>
          <a:xfrm>
            <a:off x="457200" y="1600200"/>
            <a:ext cx="2819400" cy="4525963"/>
          </a:xfrm>
        </p:spPr>
        <p:txBody>
          <a:bodyPr/>
          <a:lstStyle/>
          <a:p>
            <a:r>
              <a:rPr lang="en-US" dirty="0" smtClean="0"/>
              <a:t>The </a:t>
            </a:r>
            <a:r>
              <a:rPr lang="en-US" dirty="0" err="1" smtClean="0"/>
              <a:t>OnDemand</a:t>
            </a:r>
            <a:r>
              <a:rPr lang="en-US" dirty="0" smtClean="0"/>
              <a:t> site has </a:t>
            </a:r>
            <a:r>
              <a:rPr lang="en-US" dirty="0"/>
              <a:t>rapidly </a:t>
            </a:r>
            <a:r>
              <a:rPr lang="en-US" dirty="0" smtClean="0"/>
              <a:t>evolved </a:t>
            </a:r>
            <a:r>
              <a:rPr lang="en-US" dirty="0"/>
              <a:t>to </a:t>
            </a:r>
            <a:r>
              <a:rPr lang="en-US" dirty="0" smtClean="0"/>
              <a:t>become one of our most artistic examples of </a:t>
            </a:r>
            <a:br>
              <a:rPr lang="en-US" dirty="0" smtClean="0"/>
            </a:br>
            <a:r>
              <a:rPr lang="en-US" dirty="0" smtClean="0"/>
              <a:t>creativity and network outreach</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14</a:t>
            </a:fld>
            <a:endParaRPr lang="en-US"/>
          </a:p>
        </p:txBody>
      </p:sp>
      <p:sp>
        <p:nvSpPr>
          <p:cNvPr id="5" name="Text Placeholder 4"/>
          <p:cNvSpPr>
            <a:spLocks noGrp="1"/>
          </p:cNvSpPr>
          <p:nvPr>
            <p:ph type="body" sz="quarter" idx="13"/>
          </p:nvPr>
        </p:nvSpPr>
        <p:spPr>
          <a:xfrm>
            <a:off x="4876800" y="5715000"/>
            <a:ext cx="3810000" cy="762000"/>
          </a:xfrm>
        </p:spPr>
        <p:txBody>
          <a:bodyPr/>
          <a:lstStyle/>
          <a:p>
            <a:r>
              <a:rPr lang="en-US" dirty="0" smtClean="0"/>
              <a:t>http://ondemand.cuanswers.com </a:t>
            </a:r>
            <a:endParaRPr lang="en-US" dirty="0"/>
          </a:p>
        </p:txBody>
      </p:sp>
      <p:pic>
        <p:nvPicPr>
          <p:cNvPr id="2050" name="Picture 2" descr="X:\Administration\Public\LeadershipConference\2010\Temp place for all graphics\ondemand.png"/>
          <p:cNvPicPr>
            <a:picLocks noChangeAspect="1" noChangeArrowheads="1"/>
          </p:cNvPicPr>
          <p:nvPr/>
        </p:nvPicPr>
        <p:blipFill>
          <a:blip r:embed="rId2" cstate="print"/>
          <a:srcRect/>
          <a:stretch>
            <a:fillRect/>
          </a:stretch>
        </p:blipFill>
        <p:spPr bwMode="auto">
          <a:xfrm>
            <a:off x="3505200" y="1809750"/>
            <a:ext cx="5410201" cy="4057650"/>
          </a:xfrm>
          <a:prstGeom prst="rect">
            <a:avLst/>
          </a:prstGeom>
          <a:ln>
            <a:noFill/>
          </a:ln>
          <a:effectLst>
            <a:outerShdw blurRad="292100" dist="139700" dir="2700000" algn="tl" rotWithShape="0">
              <a:srgbClr val="333333">
                <a:alpha val="65000"/>
              </a:srgbClr>
            </a:outerShdw>
          </a:effectLst>
        </p:spPr>
      </p:pic>
      <p:pic>
        <p:nvPicPr>
          <p:cNvPr id="3074" name="Picture 2" descr="X:\Administration\Public\LeadershipConference\2010\Temp place for all graphics\fulvew flyer.png"/>
          <p:cNvPicPr>
            <a:picLocks noChangeAspect="1" noChangeArrowheads="1"/>
          </p:cNvPicPr>
          <p:nvPr/>
        </p:nvPicPr>
        <p:blipFill>
          <a:blip r:embed="rId3" cstate="print"/>
          <a:srcRect/>
          <a:stretch>
            <a:fillRect/>
          </a:stretch>
        </p:blipFill>
        <p:spPr bwMode="auto">
          <a:xfrm rot="20853180">
            <a:off x="957903" y="4255722"/>
            <a:ext cx="1524000" cy="1984016"/>
          </a:xfrm>
          <a:prstGeom prst="rect">
            <a:avLst/>
          </a:prstGeom>
          <a:ln>
            <a:noFill/>
          </a:ln>
          <a:effectLst>
            <a:outerShdw blurRad="292100" dist="139700" dir="2700000" algn="tl" rotWithShape="0">
              <a:srgbClr val="333333">
                <a:alpha val="65000"/>
              </a:srgbClr>
            </a:outerShdw>
          </a:effectLst>
        </p:spPr>
      </p:pic>
      <p:pic>
        <p:nvPicPr>
          <p:cNvPr id="10"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2133600" y="5257800"/>
            <a:ext cx="762000" cy="685800"/>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Administration\Public\LeadershipConference\2010\Temp place for all graphics\pdf sample.png"/>
          <p:cNvPicPr>
            <a:picLocks noChangeAspect="1" noChangeArrowheads="1"/>
          </p:cNvPicPr>
          <p:nvPr/>
        </p:nvPicPr>
        <p:blipFill>
          <a:blip r:embed="rId2" cstate="print"/>
          <a:srcRect/>
          <a:stretch>
            <a:fillRect/>
          </a:stretch>
        </p:blipFill>
        <p:spPr bwMode="auto">
          <a:xfrm>
            <a:off x="6553200" y="3733800"/>
            <a:ext cx="1828800" cy="141448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smtClean="0"/>
              <a:t>GOLD Team Leads the Way</a:t>
            </a:r>
            <a:endParaRPr lang="en-US" dirty="0"/>
          </a:p>
        </p:txBody>
      </p:sp>
      <p:sp>
        <p:nvSpPr>
          <p:cNvPr id="2" name="Content Placeholder 1"/>
          <p:cNvSpPr>
            <a:spLocks noGrp="1"/>
          </p:cNvSpPr>
          <p:nvPr>
            <p:ph sz="half" idx="1"/>
          </p:nvPr>
        </p:nvSpPr>
        <p:spPr>
          <a:xfrm>
            <a:off x="457200" y="1600201"/>
            <a:ext cx="8229600" cy="2057400"/>
          </a:xfrm>
        </p:spPr>
        <p:txBody>
          <a:bodyPr/>
          <a:lstStyle/>
          <a:p>
            <a:r>
              <a:rPr lang="en-US" dirty="0" smtClean="0"/>
              <a:t>In 2011, we plan to use the power of PDF to change the way many people think about computer reports and forms</a:t>
            </a:r>
          </a:p>
          <a:p>
            <a:r>
              <a:rPr lang="en-US" dirty="0" smtClean="0"/>
              <a:t>Three projects are slated for the development season:</a:t>
            </a:r>
          </a:p>
          <a:p>
            <a:pPr lvl="1"/>
            <a:r>
              <a:rPr lang="en-US" dirty="0" smtClean="0"/>
              <a:t>Analysis packages directly from CU*BASE dashboards – CU*BASE GOLD PDFs</a:t>
            </a:r>
          </a:p>
          <a:p>
            <a:pPr lvl="1"/>
            <a:r>
              <a:rPr lang="en-US" dirty="0" smtClean="0"/>
              <a:t>Improved graphical printing from CU*BASE reports – iSeries PDFs</a:t>
            </a:r>
          </a:p>
          <a:p>
            <a:pPr lvl="1"/>
            <a:r>
              <a:rPr lang="en-US" dirty="0" smtClean="0"/>
              <a:t>PDF forms for members from online banking – </a:t>
            </a:r>
            <a:r>
              <a:rPr lang="en-US" dirty="0" smtClean="0">
                <a:effectLst>
                  <a:outerShdw blurRad="38100" dist="38100" dir="2700000" algn="tl">
                    <a:srgbClr val="000000">
                      <a:alpha val="43137"/>
                    </a:srgbClr>
                  </a:outerShdw>
                </a:effectLst>
              </a:rPr>
              <a:t>It’s Me 247 </a:t>
            </a:r>
            <a:r>
              <a:rPr lang="en-US" dirty="0" smtClean="0"/>
              <a:t>PDFs</a:t>
            </a:r>
          </a:p>
        </p:txBody>
      </p:sp>
      <p:sp>
        <p:nvSpPr>
          <p:cNvPr id="11" name="Content Placeholder 10"/>
          <p:cNvSpPr>
            <a:spLocks noGrp="1"/>
          </p:cNvSpPr>
          <p:nvPr>
            <p:ph sz="half" idx="2"/>
          </p:nvPr>
        </p:nvSpPr>
        <p:spPr>
          <a:xfrm>
            <a:off x="457200" y="3595048"/>
            <a:ext cx="5943600" cy="2544763"/>
          </a:xfrm>
        </p:spPr>
        <p:txBody>
          <a:bodyPr/>
          <a:lstStyle/>
          <a:p>
            <a:r>
              <a:rPr lang="en-US" dirty="0" smtClean="0"/>
              <a:t>Not only does this produce a slick, high-quality output that looks like a finished product right off the printer, the ability for members to open and save even without printing makes it an easy way to communicate with members via the web</a:t>
            </a:r>
          </a:p>
          <a:p>
            <a:pPr lvl="1"/>
            <a:r>
              <a:rPr lang="en-US" dirty="0" smtClean="0"/>
              <a:t>Look for more during 2011</a:t>
            </a:r>
          </a:p>
          <a:p>
            <a:pPr lvl="1"/>
            <a:r>
              <a:rPr lang="en-US" sz="1600" i="1" dirty="0" smtClean="0"/>
              <a:t>Network champions: </a:t>
            </a:r>
            <a:br>
              <a:rPr lang="en-US" sz="1600" i="1" dirty="0" smtClean="0"/>
            </a:br>
            <a:r>
              <a:rPr lang="en-US" sz="1600" b="1" dirty="0" smtClean="0"/>
              <a:t>Community CU </a:t>
            </a:r>
            <a:r>
              <a:rPr lang="en-US" sz="1600" dirty="0" smtClean="0"/>
              <a:t>(WI), </a:t>
            </a:r>
            <a:r>
              <a:rPr lang="en-US" sz="1600" b="1" dirty="0" smtClean="0"/>
              <a:t>Sioux Empire FCU </a:t>
            </a:r>
            <a:r>
              <a:rPr lang="en-US" sz="1600" dirty="0" smtClean="0"/>
              <a:t>(SD), </a:t>
            </a:r>
            <a:br>
              <a:rPr lang="en-US" sz="1600" dirty="0" smtClean="0"/>
            </a:br>
            <a:r>
              <a:rPr lang="en-US" sz="1600" dirty="0" smtClean="0"/>
              <a:t>and </a:t>
            </a:r>
            <a:r>
              <a:rPr lang="en-US" sz="1600" b="1" dirty="0" smtClean="0"/>
              <a:t>Alpena Alcona Area CU </a:t>
            </a:r>
            <a:r>
              <a:rPr lang="en-US" sz="1600" dirty="0" smtClean="0"/>
              <a:t>(MI)</a:t>
            </a:r>
          </a:p>
          <a:p>
            <a:endParaRPr lang="en-US" dirty="0"/>
          </a:p>
        </p:txBody>
      </p:sp>
      <p:sp>
        <p:nvSpPr>
          <p:cNvPr id="4" name="Slide Number Placeholder 3"/>
          <p:cNvSpPr>
            <a:spLocks noGrp="1"/>
          </p:cNvSpPr>
          <p:nvPr>
            <p:ph type="sldNum" sz="quarter" idx="12"/>
          </p:nvPr>
        </p:nvSpPr>
        <p:spPr/>
        <p:txBody>
          <a:bodyPr/>
          <a:lstStyle/>
          <a:p>
            <a:pPr>
              <a:defRPr/>
            </a:pPr>
            <a:fld id="{F591F5B6-4532-434D-B3C6-924A0432113F}" type="slidenum">
              <a:rPr lang="en-US" smtClean="0"/>
              <a:pPr>
                <a:defRPr/>
              </a:pPr>
              <a:t>140</a:t>
            </a:fld>
            <a:endParaRPr lang="en-US" dirty="0"/>
          </a:p>
        </p:txBody>
      </p:sp>
      <p:sp>
        <p:nvSpPr>
          <p:cNvPr id="7" name="Rectangle 6"/>
          <p:cNvSpPr/>
          <p:nvPr/>
        </p:nvSpPr>
        <p:spPr>
          <a:xfrm>
            <a:off x="222188" y="381000"/>
            <a:ext cx="89319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#7</a:t>
            </a: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5122" name="Picture 2" descr="H:\Graphics\_temp shots\PDF2.PNG"/>
          <p:cNvPicPr>
            <a:picLocks noChangeAspect="1" noChangeArrowheads="1"/>
          </p:cNvPicPr>
          <p:nvPr/>
        </p:nvPicPr>
        <p:blipFill>
          <a:blip r:embed="rId3" cstate="print"/>
          <a:srcRect/>
          <a:stretch>
            <a:fillRect/>
          </a:stretch>
        </p:blipFill>
        <p:spPr bwMode="auto">
          <a:xfrm rot="493017">
            <a:off x="7527055" y="4629901"/>
            <a:ext cx="1417143" cy="1831429"/>
          </a:xfrm>
          <a:prstGeom prst="rect">
            <a:avLst/>
          </a:prstGeom>
          <a:ln>
            <a:noFill/>
          </a:ln>
          <a:effectLst>
            <a:outerShdw blurRad="292100" dist="139700" dir="2700000" algn="tl" rotWithShape="0">
              <a:srgbClr val="333333">
                <a:alpha val="65000"/>
              </a:srgbClr>
            </a:outerShdw>
          </a:effectLst>
        </p:spPr>
      </p:pic>
      <p:pic>
        <p:nvPicPr>
          <p:cNvPr id="5123" name="Picture 3" descr="H:\Graphics\_temp shots\PDF1.PNG"/>
          <p:cNvPicPr>
            <a:picLocks noChangeAspect="1" noChangeArrowheads="1"/>
          </p:cNvPicPr>
          <p:nvPr/>
        </p:nvPicPr>
        <p:blipFill>
          <a:blip r:embed="rId4" cstate="print"/>
          <a:srcRect/>
          <a:stretch>
            <a:fillRect/>
          </a:stretch>
        </p:blipFill>
        <p:spPr bwMode="auto">
          <a:xfrm>
            <a:off x="6248400" y="4876800"/>
            <a:ext cx="1417143" cy="1831429"/>
          </a:xfrm>
          <a:prstGeom prst="rect">
            <a:avLst/>
          </a:prstGeom>
          <a:ln>
            <a:noFill/>
          </a:ln>
          <a:effectLst>
            <a:outerShdw blurRad="292100" dist="139700" dir="2700000" algn="tl" rotWithShape="0">
              <a:srgbClr val="333333">
                <a:alpha val="65000"/>
              </a:srgbClr>
            </a:outerShdw>
          </a:effectLst>
        </p:spPr>
      </p:pic>
      <p:pic>
        <p:nvPicPr>
          <p:cNvPr id="10" name="Picture 8" descr="X:\Administration\Public\LeadershipConference\2010\Temp place for all graphics\graphics for PPT design\RedSplotch-StraightOn-Wet.gif"/>
          <p:cNvPicPr>
            <a:picLocks noChangeAspect="1" noChangeArrowheads="1"/>
          </p:cNvPicPr>
          <p:nvPr/>
        </p:nvPicPr>
        <p:blipFill>
          <a:blip r:embed="rId5" cstate="print"/>
          <a:srcRect t="8715" r="32660" b="12854"/>
          <a:stretch>
            <a:fillRect/>
          </a:stretch>
        </p:blipFill>
        <p:spPr bwMode="auto">
          <a:xfrm>
            <a:off x="5791200" y="5867400"/>
            <a:ext cx="762000" cy="685800"/>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Artist’s Editorial</a:t>
            </a:r>
            <a:endParaRPr lang="en-US" dirty="0"/>
          </a:p>
        </p:txBody>
      </p:sp>
      <p:sp>
        <p:nvSpPr>
          <p:cNvPr id="3" name="Content Placeholder 2"/>
          <p:cNvSpPr>
            <a:spLocks noGrp="1"/>
          </p:cNvSpPr>
          <p:nvPr>
            <p:ph idx="1"/>
          </p:nvPr>
        </p:nvSpPr>
        <p:spPr/>
        <p:txBody>
          <a:bodyPr/>
          <a:lstStyle/>
          <a:p>
            <a:r>
              <a:rPr lang="en-US" dirty="0" smtClean="0"/>
              <a:t>What past generations might have dismissed as frivolous attempts at cheap entertainment and salesmanship, the current generation simply accepts as “the way things are done”</a:t>
            </a:r>
          </a:p>
          <a:p>
            <a:r>
              <a:rPr lang="en-US" dirty="0" smtClean="0"/>
              <a:t>Today, presentation is the competitive differentiator</a:t>
            </a:r>
          </a:p>
          <a:p>
            <a:pPr lvl="1"/>
            <a:r>
              <a:rPr lang="en-US" dirty="0" smtClean="0"/>
              <a:t>Video is a way to teach</a:t>
            </a:r>
          </a:p>
          <a:p>
            <a:pPr lvl="1"/>
            <a:r>
              <a:rPr lang="en-US" dirty="0" smtClean="0"/>
              <a:t>Color is a way to make things more intuitive and speed up comprehension</a:t>
            </a:r>
          </a:p>
          <a:p>
            <a:pPr lvl="1"/>
            <a:r>
              <a:rPr lang="en-US" dirty="0" smtClean="0"/>
              <a:t>Symbols are multi-lingual</a:t>
            </a:r>
          </a:p>
          <a:p>
            <a:pPr lvl="1"/>
            <a:r>
              <a:rPr lang="en-US" dirty="0" smtClean="0"/>
              <a:t>Good design just makes it more fun for everyone, from the developer to the end-user</a:t>
            </a:r>
          </a:p>
          <a:p>
            <a:pPr lvl="1"/>
            <a:r>
              <a:rPr lang="en-US" dirty="0" smtClean="0"/>
              <a:t>...and yes, it </a:t>
            </a:r>
            <a:r>
              <a:rPr lang="en-US" i="1" dirty="0" smtClean="0"/>
              <a:t>sells – </a:t>
            </a:r>
            <a:r>
              <a:rPr lang="en-US" dirty="0" smtClean="0"/>
              <a:t>but unless we sell, there’s no chance for it to evolve</a:t>
            </a:r>
          </a:p>
          <a:p>
            <a:pPr lvl="1"/>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141</a:t>
            </a:fld>
            <a:endParaRPr lang="en-US"/>
          </a:p>
        </p:txBody>
      </p:sp>
      <p:sp>
        <p:nvSpPr>
          <p:cNvPr id="7" name="Text Placeholder 6"/>
          <p:cNvSpPr>
            <a:spLocks noGrp="1"/>
          </p:cNvSpPr>
          <p:nvPr>
            <p:ph type="body" sz="quarter" idx="13"/>
          </p:nvPr>
        </p:nvSpPr>
        <p:spPr>
          <a:xfrm>
            <a:off x="3048000" y="5867400"/>
            <a:ext cx="5638800" cy="762000"/>
          </a:xfrm>
        </p:spPr>
        <p:txBody>
          <a:bodyPr/>
          <a:lstStyle/>
          <a:p>
            <a:r>
              <a:rPr lang="en-US" dirty="0" smtClean="0"/>
              <a:t>“In the eye of the beholder” is a phrase we all attribute to compromising the critique of an artist’s work</a:t>
            </a:r>
          </a:p>
          <a:p>
            <a:r>
              <a:rPr lang="en-US" dirty="0" smtClean="0"/>
              <a:t>Sometimes it takes the spirit of an artist to consume as well as create – we’re a cooperative of consumers and creators, exchanging our hopes and dreams, one project at a time</a:t>
            </a:r>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Speaking of network champions...</a:t>
            </a:r>
            <a:endParaRPr lang="en-US" dirty="0"/>
          </a:p>
        </p:txBody>
      </p:sp>
      <p:sp>
        <p:nvSpPr>
          <p:cNvPr id="3" name="Content Placeholder 2"/>
          <p:cNvSpPr>
            <a:spLocks noGrp="1"/>
          </p:cNvSpPr>
          <p:nvPr>
            <p:ph idx="1"/>
          </p:nvPr>
        </p:nvSpPr>
        <p:spPr>
          <a:xfrm>
            <a:off x="457200" y="1600200"/>
            <a:ext cx="3810000" cy="4525963"/>
          </a:xfrm>
        </p:spPr>
        <p:txBody>
          <a:bodyPr/>
          <a:lstStyle/>
          <a:p>
            <a:r>
              <a:rPr lang="en-US" dirty="0" smtClean="0"/>
              <a:t>I am constantly amazed by the spirit of those who are so willing to contribute great ideas to our network</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142</a:t>
            </a:fld>
            <a:endParaRPr lang="en-US"/>
          </a:p>
        </p:txBody>
      </p:sp>
      <p:sp>
        <p:nvSpPr>
          <p:cNvPr id="5" name="Text Placeholder 4"/>
          <p:cNvSpPr>
            <a:spLocks noGrp="1"/>
          </p:cNvSpPr>
          <p:nvPr>
            <p:ph type="body" sz="quarter" idx="13"/>
          </p:nvPr>
        </p:nvSpPr>
        <p:spPr>
          <a:xfrm>
            <a:off x="5791200" y="5867400"/>
            <a:ext cx="2895600" cy="762000"/>
          </a:xfrm>
        </p:spPr>
        <p:txBody>
          <a:bodyPr/>
          <a:lstStyle/>
          <a:p>
            <a:r>
              <a:rPr lang="en-US" dirty="0" smtClean="0"/>
              <a:t>Sometimes I laugh, sometimes I cry, sometimes I swear...</a:t>
            </a:r>
          </a:p>
          <a:p>
            <a:pPr>
              <a:spcBef>
                <a:spcPts val="1200"/>
              </a:spcBef>
            </a:pPr>
            <a:r>
              <a:rPr lang="en-US" dirty="0" smtClean="0"/>
              <a:t>...but Ideas Forms are one way </a:t>
            </a:r>
            <a:br>
              <a:rPr lang="en-US" dirty="0" smtClean="0"/>
            </a:br>
            <a:r>
              <a:rPr lang="en-US" dirty="0" smtClean="0"/>
              <a:t>I reconnect with the reason </a:t>
            </a:r>
            <a:br>
              <a:rPr lang="en-US" dirty="0" smtClean="0"/>
            </a:br>
            <a:r>
              <a:rPr lang="en-US" dirty="0" smtClean="0"/>
              <a:t>we write software: </a:t>
            </a:r>
            <a:br>
              <a:rPr lang="en-US" dirty="0" smtClean="0"/>
            </a:br>
            <a:r>
              <a:rPr lang="en-US" i="1" dirty="0" smtClean="0"/>
              <a:t>the CU employee</a:t>
            </a:r>
            <a:endParaRPr lang="en-US" i="1" dirty="0"/>
          </a:p>
        </p:txBody>
      </p:sp>
      <p:pic>
        <p:nvPicPr>
          <p:cNvPr id="39937" name="Picture 1" descr="X:\Administration\Public\LeadershipConference\2010\Temp place for all graphics\Idea form.jpg"/>
          <p:cNvPicPr>
            <a:picLocks noChangeAspect="1" noChangeArrowheads="1"/>
          </p:cNvPicPr>
          <p:nvPr/>
        </p:nvPicPr>
        <p:blipFill>
          <a:blip r:embed="rId2" cstate="print"/>
          <a:srcRect/>
          <a:stretch>
            <a:fillRect/>
          </a:stretch>
        </p:blipFill>
        <p:spPr bwMode="auto">
          <a:xfrm>
            <a:off x="1371600" y="3124200"/>
            <a:ext cx="4292600" cy="3219450"/>
          </a:xfrm>
          <a:prstGeom prst="rect">
            <a:avLst/>
          </a:prstGeom>
          <a:ln>
            <a:noFill/>
          </a:ln>
          <a:effectLst>
            <a:outerShdw blurRad="292100" dist="139700" dir="2700000" algn="tl" rotWithShape="0">
              <a:srgbClr val="333333">
                <a:alpha val="65000"/>
              </a:srgbClr>
            </a:outerShdw>
          </a:effectLst>
        </p:spPr>
      </p:pic>
      <p:pic>
        <p:nvPicPr>
          <p:cNvPr id="39938" name="Picture 2" descr="X:\Administration\Public\LeadershipConference\2010\Temp place for all graphics\Idea Form intro.jpg"/>
          <p:cNvPicPr>
            <a:picLocks noChangeAspect="1" noChangeArrowheads="1"/>
          </p:cNvPicPr>
          <p:nvPr/>
        </p:nvPicPr>
        <p:blipFill>
          <a:blip r:embed="rId3" cstate="print"/>
          <a:srcRect/>
          <a:stretch>
            <a:fillRect/>
          </a:stretch>
        </p:blipFill>
        <p:spPr bwMode="auto">
          <a:xfrm>
            <a:off x="4419600" y="1447800"/>
            <a:ext cx="4292600" cy="321945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52400" y="4724400"/>
            <a:ext cx="2286000"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A new flow for Idea Forms, coming in October!</a:t>
            </a: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to Network Champions</a:t>
            </a:r>
            <a:br>
              <a:rPr lang="en-US" dirty="0" smtClean="0"/>
            </a:br>
            <a:r>
              <a:rPr lang="en-US" sz="2000" dirty="0" smtClean="0"/>
              <a:t>Ideas and Projects</a:t>
            </a:r>
            <a:endParaRPr lang="en-US" dirty="0"/>
          </a:p>
        </p:txBody>
      </p:sp>
      <p:sp>
        <p:nvSpPr>
          <p:cNvPr id="3" name="Content Placeholder 2"/>
          <p:cNvSpPr>
            <a:spLocks noGrp="1"/>
          </p:cNvSpPr>
          <p:nvPr>
            <p:ph sz="half" idx="1"/>
          </p:nvPr>
        </p:nvSpPr>
        <p:spPr>
          <a:xfrm>
            <a:off x="457200" y="1600201"/>
            <a:ext cx="8229600" cy="914399"/>
          </a:xfrm>
        </p:spPr>
        <p:txBody>
          <a:bodyPr/>
          <a:lstStyle/>
          <a:p>
            <a:r>
              <a:rPr lang="en-US" dirty="0" smtClean="0"/>
              <a:t>In the period June 1, 2009 through June 1, 2010, the team reviewed </a:t>
            </a:r>
            <a:r>
              <a:rPr lang="en-US" sz="2800" b="1" dirty="0" smtClean="0">
                <a:solidFill>
                  <a:schemeClr val="accent4"/>
                </a:solidFill>
              </a:rPr>
              <a:t>2,105 </a:t>
            </a:r>
            <a:r>
              <a:rPr lang="en-US" dirty="0" smtClean="0"/>
              <a:t>project sheets (</a:t>
            </a:r>
            <a:r>
              <a:rPr lang="en-US" sz="2800" b="1" dirty="0" smtClean="0">
                <a:solidFill>
                  <a:schemeClr val="accent4"/>
                </a:solidFill>
              </a:rPr>
              <a:t>86%</a:t>
            </a:r>
            <a:r>
              <a:rPr lang="en-US" sz="2800" b="1" dirty="0" smtClean="0">
                <a:solidFill>
                  <a:schemeClr val="tx2"/>
                </a:solidFill>
              </a:rPr>
              <a:t> </a:t>
            </a:r>
            <a:r>
              <a:rPr lang="en-US" dirty="0" smtClean="0"/>
              <a:t>approval rate)</a:t>
            </a:r>
            <a:endParaRPr lang="en-US" sz="2800" dirty="0" smtClean="0"/>
          </a:p>
          <a:p>
            <a:pPr lvl="1"/>
            <a:endParaRPr lang="en-US" dirty="0" smtClean="0"/>
          </a:p>
          <a:p>
            <a:endParaRPr lang="en-US" dirty="0"/>
          </a:p>
        </p:txBody>
      </p:sp>
      <p:sp>
        <p:nvSpPr>
          <p:cNvPr id="8" name="Content Placeholder 7"/>
          <p:cNvSpPr>
            <a:spLocks noGrp="1"/>
          </p:cNvSpPr>
          <p:nvPr>
            <p:ph sz="half" idx="2"/>
          </p:nvPr>
        </p:nvSpPr>
        <p:spPr>
          <a:xfrm>
            <a:off x="457200" y="2438400"/>
            <a:ext cx="8229600" cy="3687763"/>
          </a:xfrm>
        </p:spPr>
        <p:txBody>
          <a:bodyPr/>
          <a:lstStyle/>
          <a:p>
            <a:r>
              <a:rPr lang="en-US" dirty="0" smtClean="0"/>
              <a:t>Of projects that were completed during the year:</a:t>
            </a:r>
          </a:p>
          <a:p>
            <a:pPr lvl="1"/>
            <a:r>
              <a:rPr lang="en-US" sz="2400" b="1" dirty="0" smtClean="0">
                <a:solidFill>
                  <a:schemeClr val="accent4"/>
                </a:solidFill>
              </a:rPr>
              <a:t>1,588 </a:t>
            </a:r>
            <a:r>
              <a:rPr lang="en-US" dirty="0" smtClean="0"/>
              <a:t>were completed with changes</a:t>
            </a:r>
          </a:p>
          <a:p>
            <a:pPr lvl="1"/>
            <a:r>
              <a:rPr lang="en-US" sz="2400" b="1" dirty="0" smtClean="0">
                <a:solidFill>
                  <a:schemeClr val="accent4"/>
                </a:solidFill>
              </a:rPr>
              <a:t>124 </a:t>
            </a:r>
            <a:r>
              <a:rPr lang="en-US" dirty="0" smtClean="0"/>
              <a:t>were duplicates of projects already in process</a:t>
            </a:r>
          </a:p>
          <a:p>
            <a:pPr lvl="1"/>
            <a:r>
              <a:rPr lang="en-US" sz="2400" dirty="0" smtClean="0">
                <a:solidFill>
                  <a:schemeClr val="accent4"/>
                </a:solidFill>
              </a:rPr>
              <a:t>49</a:t>
            </a:r>
            <a:r>
              <a:rPr lang="en-US" sz="2400" dirty="0" smtClean="0"/>
              <a:t> </a:t>
            </a:r>
            <a:r>
              <a:rPr lang="en-US" dirty="0" smtClean="0"/>
              <a:t>were education issues</a:t>
            </a:r>
          </a:p>
          <a:p>
            <a:pPr lvl="1"/>
            <a:r>
              <a:rPr lang="en-US" sz="2400" b="1" dirty="0" smtClean="0">
                <a:solidFill>
                  <a:schemeClr val="accent4"/>
                </a:solidFill>
              </a:rPr>
              <a:t>524</a:t>
            </a:r>
            <a:r>
              <a:rPr lang="en-US" sz="2400" b="1" dirty="0" smtClean="0"/>
              <a:t> </a:t>
            </a:r>
            <a:r>
              <a:rPr lang="en-US" dirty="0" smtClean="0"/>
              <a:t>will closed with no action taken</a:t>
            </a:r>
          </a:p>
          <a:p>
            <a:pPr lvl="1"/>
            <a:r>
              <a:rPr lang="en-US" sz="2400" b="1" dirty="0" smtClean="0">
                <a:solidFill>
                  <a:schemeClr val="accent4"/>
                </a:solidFill>
              </a:rPr>
              <a:t>27</a:t>
            </a:r>
            <a:r>
              <a:rPr lang="en-US" sz="2400" b="1" dirty="0" smtClean="0"/>
              <a:t> </a:t>
            </a:r>
            <a:r>
              <a:rPr lang="en-US" dirty="0" smtClean="0"/>
              <a:t>requests were cancelled by clients</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143</a:t>
            </a:fld>
            <a:endParaRPr lang="en-US"/>
          </a:p>
        </p:txBody>
      </p:sp>
      <p:graphicFrame>
        <p:nvGraphicFramePr>
          <p:cNvPr id="6" name="Chart 5"/>
          <p:cNvGraphicFramePr/>
          <p:nvPr/>
        </p:nvGraphicFramePr>
        <p:xfrm>
          <a:off x="5638800" y="3987800"/>
          <a:ext cx="3962400" cy="26416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6400800" y="3844091"/>
            <a:ext cx="2325766" cy="307777"/>
          </a:xfrm>
          <a:prstGeom prst="rect">
            <a:avLst/>
          </a:prstGeom>
        </p:spPr>
        <p:txBody>
          <a:bodyPr wrap="none">
            <a:spAutoFit/>
          </a:bodyPr>
          <a:lstStyle/>
          <a:p>
            <a:pPr algn="ctr"/>
            <a:r>
              <a:rPr lang="en-US" sz="1400" b="1" dirty="0" smtClean="0">
                <a:solidFill>
                  <a:schemeClr val="tx2"/>
                </a:solidFill>
              </a:rPr>
              <a:t>Breakdown of project types: </a:t>
            </a:r>
            <a:endParaRPr lang="en-US" sz="1400" b="1" dirty="0">
              <a:solidFill>
                <a:schemeClr val="tx2"/>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Speaking of network champions...</a:t>
            </a:r>
            <a:endParaRPr lang="en-US" dirty="0"/>
          </a:p>
        </p:txBody>
      </p:sp>
      <p:sp>
        <p:nvSpPr>
          <p:cNvPr id="3" name="Content Placeholder 2"/>
          <p:cNvSpPr>
            <a:spLocks noGrp="1"/>
          </p:cNvSpPr>
          <p:nvPr>
            <p:ph idx="1"/>
          </p:nvPr>
        </p:nvSpPr>
        <p:spPr/>
        <p:txBody>
          <a:bodyPr/>
          <a:lstStyle/>
          <a:p>
            <a:r>
              <a:rPr lang="en-US" dirty="0" smtClean="0"/>
              <a:t>At tonight’s Stockholders Meeting, the Chair of the Board will talk about how the concept of Idea Forms might be used for Building a Business, from an </a:t>
            </a:r>
            <a:br>
              <a:rPr lang="en-US" dirty="0" smtClean="0"/>
            </a:br>
            <a:r>
              <a:rPr lang="en-US" dirty="0" smtClean="0"/>
              <a:t>owner’s point </a:t>
            </a:r>
            <a:br>
              <a:rPr lang="en-US" dirty="0" smtClean="0"/>
            </a:br>
            <a:r>
              <a:rPr lang="en-US" dirty="0" smtClean="0"/>
              <a:t>of view</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144</a:t>
            </a:fld>
            <a:endParaRPr lang="en-US" dirty="0"/>
          </a:p>
        </p:txBody>
      </p:sp>
      <p:pic>
        <p:nvPicPr>
          <p:cNvPr id="7170" name="Picture 2" descr="X:\Administration\Public\LeadershipConference\2010\Temp place for all graphics\email_bod_form.jpg"/>
          <p:cNvPicPr>
            <a:picLocks noChangeAspect="1" noChangeArrowheads="1"/>
          </p:cNvPicPr>
          <p:nvPr/>
        </p:nvPicPr>
        <p:blipFill>
          <a:blip r:embed="rId2" cstate="print"/>
          <a:srcRect/>
          <a:stretch>
            <a:fillRect/>
          </a:stretch>
        </p:blipFill>
        <p:spPr bwMode="auto">
          <a:xfrm>
            <a:off x="3124200" y="2381250"/>
            <a:ext cx="5664200" cy="42481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Speaking of network champions...</a:t>
            </a:r>
            <a:endParaRPr lang="en-US" dirty="0"/>
          </a:p>
        </p:txBody>
      </p:sp>
      <p:sp>
        <p:nvSpPr>
          <p:cNvPr id="3" name="Content Placeholder 2"/>
          <p:cNvSpPr>
            <a:spLocks noGrp="1"/>
          </p:cNvSpPr>
          <p:nvPr>
            <p:ph idx="1"/>
          </p:nvPr>
        </p:nvSpPr>
        <p:spPr/>
        <p:txBody>
          <a:bodyPr/>
          <a:lstStyle/>
          <a:p>
            <a:r>
              <a:rPr lang="en-US" dirty="0" smtClean="0"/>
              <a:t>At tonight’s Stockholders Meeting, the Chair of the Board will talk about how the concept of Idea Forms might be used for Building a Business, from an </a:t>
            </a:r>
            <a:br>
              <a:rPr lang="en-US" dirty="0" smtClean="0"/>
            </a:br>
            <a:r>
              <a:rPr lang="en-US" dirty="0" smtClean="0"/>
              <a:t>owner’s point </a:t>
            </a:r>
            <a:br>
              <a:rPr lang="en-US" dirty="0" smtClean="0"/>
            </a:br>
            <a:r>
              <a:rPr lang="en-US" dirty="0" smtClean="0"/>
              <a:t>of view</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145</a:t>
            </a:fld>
            <a:endParaRPr lang="en-US" dirty="0"/>
          </a:p>
        </p:txBody>
      </p:sp>
      <p:pic>
        <p:nvPicPr>
          <p:cNvPr id="7170" name="Picture 2" descr="X:\Administration\Public\LeadershipConference\2010\Temp place for all graphics\email_bod_form.jpg"/>
          <p:cNvPicPr>
            <a:picLocks noChangeAspect="1" noChangeArrowheads="1"/>
          </p:cNvPicPr>
          <p:nvPr/>
        </p:nvPicPr>
        <p:blipFill>
          <a:blip r:embed="rId2" cstate="print"/>
          <a:srcRect/>
          <a:stretch>
            <a:fillRect/>
          </a:stretch>
        </p:blipFill>
        <p:spPr bwMode="auto">
          <a:xfrm>
            <a:off x="3124200" y="2381250"/>
            <a:ext cx="5664200" cy="4248150"/>
          </a:xfrm>
          <a:prstGeom prst="rect">
            <a:avLst/>
          </a:prstGeom>
          <a:ln>
            <a:noFill/>
          </a:ln>
          <a:effectLst>
            <a:outerShdw blurRad="292100" dist="139700" dir="2700000" algn="tl" rotWithShape="0">
              <a:srgbClr val="333333">
                <a:alpha val="65000"/>
              </a:srgbClr>
            </a:outerShdw>
          </a:effectLst>
        </p:spPr>
      </p:pic>
      <p:sp>
        <p:nvSpPr>
          <p:cNvPr id="6" name="Explosion 1 5"/>
          <p:cNvSpPr/>
          <p:nvPr/>
        </p:nvSpPr>
        <p:spPr>
          <a:xfrm>
            <a:off x="228600" y="-838200"/>
            <a:ext cx="8686800" cy="8686800"/>
          </a:xfrm>
          <a:prstGeom prst="irregularSeal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solidFill>
                  <a:schemeClr val="tx2"/>
                </a:solidFill>
              </a:rPr>
              <a:t>We hope that all of our owners are planning to attend tonight’s birthday celebration for one of the country’s oldest CUSOs!</a:t>
            </a:r>
          </a:p>
          <a:p>
            <a:pPr algn="ctr"/>
            <a:endParaRPr lang="en-US" sz="2400" dirty="0" smtClean="0">
              <a:solidFill>
                <a:schemeClr val="tx2"/>
              </a:solidFill>
            </a:endParaRPr>
          </a:p>
          <a:p>
            <a:pPr algn="ctr"/>
            <a:endParaRPr lang="en-US" sz="2400" dirty="0">
              <a:solidFill>
                <a:schemeClr val="tx2"/>
              </a:solidFill>
            </a:endParaRPr>
          </a:p>
        </p:txBody>
      </p:sp>
      <p:pic>
        <p:nvPicPr>
          <p:cNvPr id="2050" name="Picture 2" descr="X:\Administration\Public\LeadershipConference\2010\Temp place for all graphics\happy_birthday_medium_red.png"/>
          <p:cNvPicPr>
            <a:picLocks noChangeAspect="1" noChangeArrowheads="1"/>
          </p:cNvPicPr>
          <p:nvPr/>
        </p:nvPicPr>
        <p:blipFill>
          <a:blip r:embed="rId3" cstate="print"/>
          <a:srcRect/>
          <a:stretch>
            <a:fillRect/>
          </a:stretch>
        </p:blipFill>
        <p:spPr bwMode="auto">
          <a:xfrm>
            <a:off x="4343400" y="3581400"/>
            <a:ext cx="1600200" cy="1603762"/>
          </a:xfrm>
          <a:prstGeom prst="rect">
            <a:avLst/>
          </a:prstGeom>
          <a:noFill/>
        </p:spPr>
      </p:pic>
      <p:pic>
        <p:nvPicPr>
          <p:cNvPr id="2052" name="Picture 4" descr="C:\Documents and Settings\dmoore\Local Settings\Temporary Internet Files\Content.IE5\67GSY2XU\MC900185796[1].wmf"/>
          <p:cNvPicPr>
            <a:picLocks noChangeAspect="1" noChangeArrowheads="1"/>
          </p:cNvPicPr>
          <p:nvPr/>
        </p:nvPicPr>
        <p:blipFill>
          <a:blip r:embed="rId4" cstate="print"/>
          <a:srcRect/>
          <a:stretch>
            <a:fillRect/>
          </a:stretch>
        </p:blipFill>
        <p:spPr bwMode="auto">
          <a:xfrm>
            <a:off x="2530145" y="3566160"/>
            <a:ext cx="1813255" cy="16916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Moving Beyond Ideas</a:t>
            </a:r>
            <a:endParaRPr lang="en-US" dirty="0"/>
          </a:p>
        </p:txBody>
      </p:sp>
      <p:sp>
        <p:nvSpPr>
          <p:cNvPr id="6" name="Content Placeholder 5"/>
          <p:cNvSpPr>
            <a:spLocks noGrp="1"/>
          </p:cNvSpPr>
          <p:nvPr>
            <p:ph idx="1"/>
          </p:nvPr>
        </p:nvSpPr>
        <p:spPr>
          <a:xfrm>
            <a:off x="457200" y="1600200"/>
            <a:ext cx="4267200" cy="4525963"/>
          </a:xfrm>
        </p:spPr>
        <p:txBody>
          <a:bodyPr/>
          <a:lstStyle/>
          <a:p>
            <a:r>
              <a:rPr lang="en-US" dirty="0" smtClean="0"/>
              <a:t>Last year we announced our first-ever Spec Writer Contest</a:t>
            </a:r>
          </a:p>
          <a:p>
            <a:r>
              <a:rPr lang="en-US" dirty="0" smtClean="0"/>
              <a:t>This is for the Idea Form enthusiast who has no problem with the 50-word quota</a:t>
            </a:r>
          </a:p>
          <a:p>
            <a:r>
              <a:rPr lang="en-US" dirty="0" smtClean="0"/>
              <a:t>This contest was in the spirit of “we’re on your team” and there are talented individuals in the network that could be on our team</a:t>
            </a:r>
          </a:p>
          <a:p>
            <a:r>
              <a:rPr lang="en-US" dirty="0" smtClean="0"/>
              <a:t>It takes the idea of being a champion up several notches to being a </a:t>
            </a:r>
            <a:r>
              <a:rPr lang="en-US" i="1" dirty="0" smtClean="0"/>
              <a:t>designer</a:t>
            </a:r>
            <a:r>
              <a:rPr lang="en-US" dirty="0" smtClean="0"/>
              <a:t>, an architect of a blueprint</a:t>
            </a:r>
          </a:p>
          <a:p>
            <a:endParaRPr lang="en-US" dirty="0" smtClean="0"/>
          </a:p>
        </p:txBody>
      </p:sp>
      <p:sp>
        <p:nvSpPr>
          <p:cNvPr id="3" name="Slide Number Placeholder 2"/>
          <p:cNvSpPr>
            <a:spLocks noGrp="1"/>
          </p:cNvSpPr>
          <p:nvPr>
            <p:ph type="sldNum" sz="quarter" idx="12"/>
          </p:nvPr>
        </p:nvSpPr>
        <p:spPr/>
        <p:txBody>
          <a:bodyPr/>
          <a:lstStyle/>
          <a:p>
            <a:fld id="{1A7AA609-E11C-4C33-A49A-BA59D0955339}" type="slidenum">
              <a:rPr lang="en-US" smtClean="0"/>
              <a:pPr/>
              <a:t>146</a:t>
            </a:fld>
            <a:endParaRPr lang="en-US"/>
          </a:p>
        </p:txBody>
      </p:sp>
      <p:sp>
        <p:nvSpPr>
          <p:cNvPr id="7" name="Text Placeholder 6"/>
          <p:cNvSpPr>
            <a:spLocks noGrp="1"/>
          </p:cNvSpPr>
          <p:nvPr>
            <p:ph type="body" sz="quarter" idx="13"/>
          </p:nvPr>
        </p:nvSpPr>
        <p:spPr>
          <a:xfrm>
            <a:off x="3810000" y="5867400"/>
            <a:ext cx="2667000" cy="762000"/>
          </a:xfrm>
        </p:spPr>
        <p:txBody>
          <a:bodyPr/>
          <a:lstStyle/>
          <a:p>
            <a:r>
              <a:rPr lang="en-US" dirty="0" smtClean="0"/>
              <a:t>And the winner is...</a:t>
            </a:r>
          </a:p>
          <a:p>
            <a:r>
              <a:rPr lang="en-US" dirty="0" smtClean="0">
                <a:solidFill>
                  <a:schemeClr val="accent3"/>
                </a:solidFill>
              </a:rPr>
              <a:t>Michelle Broderick </a:t>
            </a:r>
            <a:r>
              <a:rPr lang="en-US" dirty="0" smtClean="0"/>
              <a:t>from Cumberland County FCU!</a:t>
            </a:r>
            <a:endParaRPr lang="en-US" dirty="0"/>
          </a:p>
        </p:txBody>
      </p:sp>
      <p:pic>
        <p:nvPicPr>
          <p:cNvPr id="6146" name="Picture 2" descr="X:\Administration\Public\LeadershipConference\2010\Temp place for all graphics\spec contest.png"/>
          <p:cNvPicPr>
            <a:picLocks noChangeAspect="1" noChangeArrowheads="1"/>
          </p:cNvPicPr>
          <p:nvPr/>
        </p:nvPicPr>
        <p:blipFill>
          <a:blip r:embed="rId2" cstate="print"/>
          <a:srcRect/>
          <a:stretch>
            <a:fillRect/>
          </a:stretch>
        </p:blipFill>
        <p:spPr bwMode="auto">
          <a:xfrm>
            <a:off x="4800600" y="1219200"/>
            <a:ext cx="4064000" cy="3048000"/>
          </a:xfrm>
          <a:prstGeom prst="rect">
            <a:avLst/>
          </a:prstGeom>
          <a:ln>
            <a:noFill/>
          </a:ln>
          <a:effectLst>
            <a:outerShdw blurRad="292100" dist="139700" dir="2700000" algn="tl" rotWithShape="0">
              <a:srgbClr val="333333">
                <a:alpha val="65000"/>
              </a:srgbClr>
            </a:outerShdw>
          </a:effectLst>
        </p:spPr>
      </p:pic>
      <p:pic>
        <p:nvPicPr>
          <p:cNvPr id="6148" name="Picture 4" descr="X:\Administration\Public\LeadershipConference\2010\Temp place for all graphics\spec1.png"/>
          <p:cNvPicPr>
            <a:picLocks noChangeAspect="1" noChangeArrowheads="1"/>
          </p:cNvPicPr>
          <p:nvPr/>
        </p:nvPicPr>
        <p:blipFill>
          <a:blip r:embed="rId3" cstate="print"/>
          <a:srcRect/>
          <a:stretch>
            <a:fillRect/>
          </a:stretch>
        </p:blipFill>
        <p:spPr bwMode="auto">
          <a:xfrm rot="651005">
            <a:off x="7324393" y="4538254"/>
            <a:ext cx="1436667" cy="1853333"/>
          </a:xfrm>
          <a:prstGeom prst="rect">
            <a:avLst/>
          </a:prstGeom>
          <a:noFill/>
        </p:spPr>
      </p:pic>
      <p:pic>
        <p:nvPicPr>
          <p:cNvPr id="6147" name="Picture 3" descr="X:\Administration\Public\LeadershipConference\2010\Temp place for all graphics\spec2.png"/>
          <p:cNvPicPr>
            <a:picLocks noChangeAspect="1" noChangeArrowheads="1"/>
          </p:cNvPicPr>
          <p:nvPr/>
        </p:nvPicPr>
        <p:blipFill>
          <a:blip r:embed="rId4" cstate="print"/>
          <a:srcRect/>
          <a:stretch>
            <a:fillRect/>
          </a:stretch>
        </p:blipFill>
        <p:spPr bwMode="auto">
          <a:xfrm>
            <a:off x="6629400" y="4953000"/>
            <a:ext cx="1436667" cy="1853333"/>
          </a:xfrm>
          <a:prstGeom prst="rect">
            <a:avLst/>
          </a:prstGeom>
          <a:noFill/>
        </p:spPr>
      </p:pic>
      <p:pic>
        <p:nvPicPr>
          <p:cNvPr id="9" name="Picture 8" descr="X:\Administration\Public\LeadershipConference\2010\Temp place for all graphics\graphics for PPT design\RedSplotch-StraightOn-Wet.gif"/>
          <p:cNvPicPr>
            <a:picLocks noChangeAspect="1" noChangeArrowheads="1"/>
          </p:cNvPicPr>
          <p:nvPr/>
        </p:nvPicPr>
        <p:blipFill>
          <a:blip r:embed="rId5" cstate="print"/>
          <a:srcRect t="8715" r="32660" b="12854"/>
          <a:stretch>
            <a:fillRect/>
          </a:stretch>
        </p:blipFill>
        <p:spPr bwMode="auto">
          <a:xfrm>
            <a:off x="7772400" y="5943600"/>
            <a:ext cx="762000" cy="685800"/>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A Year Later</a:t>
            </a:r>
            <a:endParaRPr lang="en-US" dirty="0"/>
          </a:p>
        </p:txBody>
      </p:sp>
      <p:sp>
        <p:nvSpPr>
          <p:cNvPr id="587779" name="Rectangle 3"/>
          <p:cNvSpPr>
            <a:spLocks noGrp="1" noChangeArrowheads="1"/>
          </p:cNvSpPr>
          <p:nvPr>
            <p:ph type="subTitle" idx="1"/>
          </p:nvPr>
        </p:nvSpPr>
        <p:spPr>
          <a:xfrm>
            <a:off x="2743200" y="1752600"/>
            <a:ext cx="6248400" cy="1143000"/>
          </a:xfrm>
        </p:spPr>
        <p:txBody>
          <a:bodyPr>
            <a:noAutofit/>
          </a:bodyPr>
          <a:lstStyle/>
          <a:p>
            <a:r>
              <a:rPr lang="en-US" sz="1800" dirty="0" smtClean="0"/>
              <a:t>Lender*VP </a:t>
            </a:r>
            <a:r>
              <a:rPr lang="en-US" sz="1800" dirty="0" smtClean="0">
                <a:sym typeface="Wingdings"/>
              </a:rPr>
              <a:t> </a:t>
            </a:r>
            <a:r>
              <a:rPr lang="en-US" sz="1800" dirty="0" smtClean="0"/>
              <a:t>Gividends </a:t>
            </a:r>
            <a:r>
              <a:rPr lang="en-US" sz="1800" dirty="0" smtClean="0">
                <a:sym typeface="Wingdings"/>
              </a:rPr>
              <a:t> </a:t>
            </a:r>
            <a:r>
              <a:rPr lang="en-US" sz="1800" dirty="0" smtClean="0"/>
              <a:t>Audit Link</a:t>
            </a:r>
            <a:r>
              <a:rPr lang="en-US" sz="1800" dirty="0" smtClean="0">
                <a:sym typeface="Wingdings"/>
              </a:rPr>
              <a:t>  </a:t>
            </a:r>
            <a:r>
              <a:rPr lang="en-US" sz="1800" dirty="0" smtClean="0"/>
              <a:t>cuasterisk.com</a:t>
            </a:r>
            <a:endParaRPr lang="en-US" sz="1800" dirty="0"/>
          </a:p>
        </p:txBody>
      </p:sp>
      <p:pic>
        <p:nvPicPr>
          <p:cNvPr id="2050" name="Picture 2" descr="X:\Web Services\Public\logos\cuanswers management services\cuamgmtservices_white.png"/>
          <p:cNvPicPr>
            <a:picLocks noChangeAspect="1" noChangeArrowheads="1"/>
          </p:cNvPicPr>
          <p:nvPr/>
        </p:nvPicPr>
        <p:blipFill>
          <a:blip r:embed="rId3" cstate="print"/>
          <a:srcRect/>
          <a:stretch>
            <a:fillRect/>
          </a:stretch>
        </p:blipFill>
        <p:spPr bwMode="auto">
          <a:xfrm>
            <a:off x="2819400" y="2229764"/>
            <a:ext cx="4230331" cy="742035"/>
          </a:xfrm>
          <a:prstGeom prst="rect">
            <a:avLst/>
          </a:prstGeom>
          <a:noFill/>
        </p:spPr>
      </p:pic>
    </p:spTree>
  </p:cSld>
  <p:clrMapOvr>
    <a:masterClrMapping/>
  </p:clrMapOvr>
  <p:transition>
    <p:pull dir="ru"/>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Playing Up </a:t>
            </a:r>
            <a:endParaRPr lang="en-US" dirty="0"/>
          </a:p>
        </p:txBody>
      </p:sp>
      <p:sp>
        <p:nvSpPr>
          <p:cNvPr id="3" name="Content Placeholder 2"/>
          <p:cNvSpPr>
            <a:spLocks noGrp="1"/>
          </p:cNvSpPr>
          <p:nvPr>
            <p:ph idx="1"/>
          </p:nvPr>
        </p:nvSpPr>
        <p:spPr/>
        <p:txBody>
          <a:bodyPr/>
          <a:lstStyle/>
          <a:p>
            <a:r>
              <a:rPr lang="en-US" dirty="0" smtClean="0"/>
              <a:t>A lot has happened since I saw you last June related to CU*Answers Management Services and the role they play in our network</a:t>
            </a:r>
          </a:p>
          <a:p>
            <a:r>
              <a:rPr lang="en-US" dirty="0" smtClean="0"/>
              <a:t>Geoff Johnson was promoted to Executive Vice President of Client Interactions, and the CMS team was officially aligned with the overall Client Service response teams here at CU*Answers </a:t>
            </a:r>
          </a:p>
          <a:p>
            <a:pPr lvl="1"/>
            <a:r>
              <a:rPr lang="en-US" dirty="0" smtClean="0"/>
              <a:t>The design ensures that CU*Answers project management can now be coordinated from the conceptual, to the development, to the execution</a:t>
            </a:r>
          </a:p>
          <a:p>
            <a:pPr lvl="1"/>
            <a:r>
              <a:rPr lang="en-US" dirty="0" smtClean="0"/>
              <a:t>The products placed in our clients’ hands come from the shared perspective of a management team ready to go to work with you</a:t>
            </a:r>
          </a:p>
          <a:p>
            <a:r>
              <a:rPr lang="en-US" dirty="0" smtClean="0"/>
              <a:t>For our network to be successful in the future for </a:t>
            </a:r>
            <a:r>
              <a:rPr lang="en-US" i="1" dirty="0" smtClean="0"/>
              <a:t>all</a:t>
            </a:r>
            <a:r>
              <a:rPr lang="en-US" dirty="0" smtClean="0"/>
              <a:t> of its participants, we must work from the perspective of a credit union operator, with the talents related to being an </a:t>
            </a:r>
            <a:r>
              <a:rPr lang="en-US" i="1" dirty="0" smtClean="0"/>
              <a:t>artistic </a:t>
            </a:r>
            <a:r>
              <a:rPr lang="en-US" dirty="0" smtClean="0"/>
              <a:t>operator</a:t>
            </a:r>
          </a:p>
          <a:p>
            <a:pPr lvl="1"/>
            <a:r>
              <a:rPr lang="en-US" dirty="0" smtClean="0"/>
              <a:t>Not only for software, but for the day-to-day activities of a credit union</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148</a:t>
            </a:fld>
            <a:endParaRPr lang="en-US"/>
          </a:p>
        </p:txBody>
      </p:sp>
      <p:sp>
        <p:nvSpPr>
          <p:cNvPr id="5" name="Text Placeholder 4"/>
          <p:cNvSpPr>
            <a:spLocks noGrp="1"/>
          </p:cNvSpPr>
          <p:nvPr>
            <p:ph type="body" sz="quarter" idx="13"/>
          </p:nvPr>
        </p:nvSpPr>
        <p:spPr/>
        <p:txBody>
          <a:bodyPr/>
          <a:lstStyle/>
          <a:p>
            <a:r>
              <a:rPr lang="en-US" dirty="0" smtClean="0"/>
              <a:t>CMS gives us the vision and the hope to work in the spirit of an artist</a:t>
            </a:r>
          </a:p>
        </p:txBody>
      </p:sp>
      <p:pic>
        <p:nvPicPr>
          <p:cNvPr id="6" name="Picture 2" descr="X:\Web Services\Public\logos\cuanswers management services\cuamgmtservices_white.png"/>
          <p:cNvPicPr>
            <a:picLocks noChangeAspect="1" noChangeArrowheads="1"/>
          </p:cNvPicPr>
          <p:nvPr/>
        </p:nvPicPr>
        <p:blipFill>
          <a:blip r:embed="rId2" cstate="print"/>
          <a:srcRect/>
          <a:stretch>
            <a:fillRect/>
          </a:stretch>
        </p:blipFill>
        <p:spPr bwMode="auto">
          <a:xfrm>
            <a:off x="5791200" y="381000"/>
            <a:ext cx="3087331" cy="541543"/>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Favorites from the CMS Team</a:t>
            </a:r>
            <a:endParaRPr lang="en-US" dirty="0"/>
          </a:p>
        </p:txBody>
      </p:sp>
      <p:sp>
        <p:nvSpPr>
          <p:cNvPr id="3" name="Content Placeholder 2"/>
          <p:cNvSpPr>
            <a:spLocks noGrp="1"/>
          </p:cNvSpPr>
          <p:nvPr>
            <p:ph idx="1"/>
          </p:nvPr>
        </p:nvSpPr>
        <p:spPr/>
        <p:txBody>
          <a:bodyPr/>
          <a:lstStyle/>
          <a:p>
            <a:r>
              <a:rPr lang="en-US" dirty="0" smtClean="0"/>
              <a:t>I’ve shown you some of my favorite new products and features that we’ve completed, plus my top 7 for what is on the development schedule</a:t>
            </a:r>
          </a:p>
          <a:p>
            <a:r>
              <a:rPr lang="en-US" dirty="0" smtClean="0"/>
              <a:t>So I asked the Lender*VP, Gividends, and Audit Link teams to tell me some of their favorite accomplishments from the past year, and to give us all a project or two they are looking forward to for 2011</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149</a:t>
            </a:fld>
            <a:endParaRPr lang="en-US"/>
          </a:p>
        </p:txBody>
      </p:sp>
      <p:pic>
        <p:nvPicPr>
          <p:cNvPr id="10" name="Picture 2" descr="X:\Web Services\Public\logos\lendervp\lendervp_blue.png"/>
          <p:cNvPicPr>
            <a:picLocks noChangeAspect="1" noChangeArrowheads="1"/>
          </p:cNvPicPr>
          <p:nvPr/>
        </p:nvPicPr>
        <p:blipFill>
          <a:blip r:embed="rId2" cstate="print"/>
          <a:srcRect/>
          <a:stretch>
            <a:fillRect/>
          </a:stretch>
        </p:blipFill>
        <p:spPr bwMode="auto">
          <a:xfrm>
            <a:off x="2667000" y="5410200"/>
            <a:ext cx="3450019" cy="1092369"/>
          </a:xfrm>
          <a:prstGeom prst="rect">
            <a:avLst/>
          </a:prstGeom>
          <a:noFill/>
        </p:spPr>
      </p:pic>
      <p:pic>
        <p:nvPicPr>
          <p:cNvPr id="11" name="Picture 2" descr="X:\Web Services\Public\logos\gividends\gividends_outlines_green.png"/>
          <p:cNvPicPr>
            <a:picLocks noChangeAspect="1" noChangeArrowheads="1"/>
          </p:cNvPicPr>
          <p:nvPr/>
        </p:nvPicPr>
        <p:blipFill>
          <a:blip r:embed="rId3" cstate="print"/>
          <a:srcRect/>
          <a:stretch>
            <a:fillRect/>
          </a:stretch>
        </p:blipFill>
        <p:spPr bwMode="auto">
          <a:xfrm>
            <a:off x="838200" y="4114800"/>
            <a:ext cx="3352800" cy="550961"/>
          </a:xfrm>
          <a:prstGeom prst="rect">
            <a:avLst/>
          </a:prstGeom>
          <a:noFill/>
        </p:spPr>
      </p:pic>
      <p:pic>
        <p:nvPicPr>
          <p:cNvPr id="12" name="Picture 2" descr="X:\Web Services\Public\logos\xtend\AuditLink\xtendAuditLink.png"/>
          <p:cNvPicPr>
            <a:picLocks noChangeAspect="1" noChangeArrowheads="1"/>
          </p:cNvPicPr>
          <p:nvPr/>
        </p:nvPicPr>
        <p:blipFill>
          <a:blip r:embed="rId4" cstate="print"/>
          <a:srcRect/>
          <a:stretch>
            <a:fillRect/>
          </a:stretch>
        </p:blipFill>
        <p:spPr bwMode="auto">
          <a:xfrm>
            <a:off x="5181600" y="4191000"/>
            <a:ext cx="2526956" cy="112956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2009-2010: A Year Dominated by </a:t>
            </a:r>
            <a:br>
              <a:rPr lang="en-US" dirty="0" smtClean="0"/>
            </a:br>
            <a:r>
              <a:rPr lang="en-US" dirty="0" smtClean="0"/>
              <a:t>a Regulator’s Agenda</a:t>
            </a:r>
            <a:endParaRPr lang="en-US" dirty="0"/>
          </a:p>
        </p:txBody>
      </p:sp>
      <p:sp>
        <p:nvSpPr>
          <p:cNvPr id="7" name="Subtitle 6"/>
          <p:cNvSpPr>
            <a:spLocks noGrp="1"/>
          </p:cNvSpPr>
          <p:nvPr>
            <p:ph type="subTitle" idx="1"/>
          </p:nvPr>
        </p:nvSpPr>
        <p:spPr/>
        <p:txBody>
          <a:bodyPr/>
          <a:lstStyle/>
          <a:p>
            <a:r>
              <a:rPr lang="en-US" dirty="0" smtClean="0"/>
              <a:t>We’re not done yet, but there is light </a:t>
            </a:r>
            <a:br>
              <a:rPr lang="en-US" dirty="0" smtClean="0"/>
            </a:br>
            <a:r>
              <a:rPr lang="en-US" dirty="0" smtClean="0"/>
              <a:t>at the end of the tunnel</a:t>
            </a:r>
          </a:p>
          <a:p>
            <a:pPr>
              <a:spcBef>
                <a:spcPts val="1200"/>
              </a:spcBef>
            </a:pPr>
            <a:r>
              <a:rPr lang="en-US" sz="1600" i="1" dirty="0" smtClean="0"/>
              <a:t>And we did all have plans BEFORE these regulator deadlines came up...</a:t>
            </a:r>
            <a:endParaRPr lang="en-US" sz="1600" i="1" dirty="0"/>
          </a:p>
        </p:txBody>
      </p:sp>
    </p:spTree>
  </p:cSld>
  <p:clrMapOvr>
    <a:masterClrMapping/>
  </p:clrMapOvr>
  <p:transition>
    <p:pull dir="ru"/>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2009-2010 Favorites</a:t>
            </a:r>
            <a:br>
              <a:rPr lang="en-US" sz="2000" dirty="0" smtClean="0"/>
            </a:br>
            <a:r>
              <a:rPr lang="en-US" dirty="0" smtClean="0"/>
              <a:t>Mortgage Projects</a:t>
            </a:r>
            <a:endParaRPr lang="en-US" sz="2000" dirty="0"/>
          </a:p>
        </p:txBody>
      </p:sp>
      <p:sp>
        <p:nvSpPr>
          <p:cNvPr id="3" name="Content Placeholder 2"/>
          <p:cNvSpPr>
            <a:spLocks noGrp="1"/>
          </p:cNvSpPr>
          <p:nvPr>
            <p:ph idx="1"/>
          </p:nvPr>
        </p:nvSpPr>
        <p:spPr/>
        <p:txBody>
          <a:bodyPr/>
          <a:lstStyle/>
          <a:p>
            <a:r>
              <a:rPr lang="en-US" dirty="0" smtClean="0"/>
              <a:t>It was a great year for everything “mortgage” in the CU*Answers network</a:t>
            </a:r>
          </a:p>
          <a:p>
            <a:r>
              <a:rPr lang="en-US" dirty="0" smtClean="0"/>
              <a:t>Lender*VP has been a driving force and is very proud of these changes</a:t>
            </a:r>
          </a:p>
          <a:p>
            <a:pPr lvl="1"/>
            <a:r>
              <a:rPr lang="en-US" dirty="0" smtClean="0"/>
              <a:t>Bringing smart mortgage payments to the online channel</a:t>
            </a:r>
          </a:p>
          <a:p>
            <a:pPr lvl="1"/>
            <a:r>
              <a:rPr lang="en-US" dirty="0" smtClean="0"/>
              <a:t>Smart mortgage messaging at the teller line and in transfers </a:t>
            </a:r>
          </a:p>
          <a:p>
            <a:pPr lvl="1"/>
            <a:r>
              <a:rPr lang="en-US" dirty="0" smtClean="0"/>
              <a:t>New handling for delinquency fines</a:t>
            </a:r>
          </a:p>
          <a:p>
            <a:pPr lvl="1"/>
            <a:r>
              <a:rPr lang="en-US" dirty="0" smtClean="0"/>
              <a:t>365 escrows</a:t>
            </a:r>
          </a:p>
          <a:p>
            <a:pPr lvl="1"/>
            <a:r>
              <a:rPr lang="en-US" dirty="0" smtClean="0"/>
              <a:t>Mortgage balance sweeps</a:t>
            </a:r>
            <a:br>
              <a:rPr lang="en-US" dirty="0" smtClean="0"/>
            </a:br>
            <a:r>
              <a:rPr lang="en-US" dirty="0" smtClean="0"/>
              <a:t>(Randy already picked that for his favorite)</a:t>
            </a:r>
          </a:p>
          <a:p>
            <a:pPr lvl="1"/>
            <a:r>
              <a:rPr lang="en-US" dirty="0" smtClean="0"/>
              <a:t>Escrow statement enhancements</a:t>
            </a:r>
          </a:p>
          <a:p>
            <a:pPr lvl="1"/>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150</a:t>
            </a:fld>
            <a:endParaRPr lang="en-US"/>
          </a:p>
        </p:txBody>
      </p:sp>
      <p:pic>
        <p:nvPicPr>
          <p:cNvPr id="6" name="Picture 2" descr="X:\Web Services\Public\logos\lendervp\lendervp_white.png"/>
          <p:cNvPicPr>
            <a:picLocks noChangeAspect="1" noChangeArrowheads="1"/>
          </p:cNvPicPr>
          <p:nvPr/>
        </p:nvPicPr>
        <p:blipFill>
          <a:blip r:embed="rId2" cstate="print"/>
          <a:srcRect/>
          <a:stretch>
            <a:fillRect/>
          </a:stretch>
        </p:blipFill>
        <p:spPr bwMode="auto">
          <a:xfrm>
            <a:off x="6705600" y="228600"/>
            <a:ext cx="1905725" cy="603404"/>
          </a:xfrm>
          <a:prstGeom prst="rect">
            <a:avLst/>
          </a:prstGeom>
          <a:noFill/>
        </p:spPr>
      </p:pic>
      <p:pic>
        <p:nvPicPr>
          <p:cNvPr id="24578" name="Picture 2" descr="H:\Graphics\_temp shots\360mortgages\IM-IdontKnowWhat.gif"/>
          <p:cNvPicPr>
            <a:picLocks noChangeAspect="1" noChangeArrowheads="1"/>
          </p:cNvPicPr>
          <p:nvPr/>
        </p:nvPicPr>
        <p:blipFill>
          <a:blip r:embed="rId3" cstate="print"/>
          <a:srcRect/>
          <a:stretch>
            <a:fillRect/>
          </a:stretch>
        </p:blipFill>
        <p:spPr bwMode="auto">
          <a:xfrm>
            <a:off x="5486400" y="3175001"/>
            <a:ext cx="3352799" cy="3576318"/>
          </a:xfrm>
          <a:prstGeom prst="rect">
            <a:avLst/>
          </a:prstGeom>
          <a:ln>
            <a:noFill/>
          </a:ln>
          <a:effectLst>
            <a:outerShdw blurRad="292100" dist="139700" dir="2700000" algn="tl" rotWithShape="0">
              <a:srgbClr val="333333">
                <a:alpha val="65000"/>
              </a:srgbClr>
            </a:outerShdw>
          </a:effectLst>
        </p:spPr>
      </p:pic>
      <p:pic>
        <p:nvPicPr>
          <p:cNvPr id="24579" name="Picture 3" descr="H:\Graphics\_temp shots\360mortgages\delq1awindow.gif"/>
          <p:cNvPicPr>
            <a:picLocks noChangeAspect="1" noChangeArrowheads="1"/>
          </p:cNvPicPr>
          <p:nvPr/>
        </p:nvPicPr>
        <p:blipFill>
          <a:blip r:embed="rId4" cstate="print"/>
          <a:srcRect/>
          <a:stretch>
            <a:fillRect/>
          </a:stretch>
        </p:blipFill>
        <p:spPr bwMode="auto">
          <a:xfrm>
            <a:off x="1785072" y="4876800"/>
            <a:ext cx="3530311" cy="1371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2009-2010 Favorites</a:t>
            </a:r>
            <a:br>
              <a:rPr lang="en-US" sz="2000" dirty="0" smtClean="0"/>
            </a:br>
            <a:r>
              <a:rPr lang="en-US" dirty="0" smtClean="0"/>
              <a:t>Mortgage Payoff </a:t>
            </a:r>
            <a:endParaRPr lang="en-US" sz="2000" dirty="0"/>
          </a:p>
        </p:txBody>
      </p:sp>
      <p:sp>
        <p:nvSpPr>
          <p:cNvPr id="3" name="Content Placeholder 2"/>
          <p:cNvSpPr>
            <a:spLocks noGrp="1"/>
          </p:cNvSpPr>
          <p:nvPr>
            <p:ph sz="half" idx="1"/>
          </p:nvPr>
        </p:nvSpPr>
        <p:spPr/>
        <p:txBody>
          <a:bodyPr/>
          <a:lstStyle/>
          <a:p>
            <a:r>
              <a:rPr lang="en-US" dirty="0" smtClean="0"/>
              <a:t>This work is nearly done, so it qualifies for the 2009-2010 favorites list, but with all the </a:t>
            </a:r>
            <a:r>
              <a:rPr lang="en-US" dirty="0" err="1" smtClean="0"/>
              <a:t>reg</a:t>
            </a:r>
            <a:r>
              <a:rPr lang="en-US" dirty="0" smtClean="0"/>
              <a:t> changes, it had to take a back seat and won’t be out until the fall </a:t>
            </a:r>
            <a:r>
              <a:rPr lang="en-US" sz="1600" b="1" dirty="0" smtClean="0">
                <a:solidFill>
                  <a:schemeClr val="accent2">
                    <a:lumMod val="75000"/>
                  </a:schemeClr>
                </a:solidFill>
              </a:rPr>
              <a:t>(Target: 10.3 release)</a:t>
            </a:r>
            <a:endParaRPr lang="en-US" b="1" dirty="0" smtClean="0">
              <a:solidFill>
                <a:schemeClr val="accent2">
                  <a:lumMod val="75000"/>
                </a:schemeClr>
              </a:solidFill>
            </a:endParaRPr>
          </a:p>
          <a:p>
            <a:endParaRPr lang="en-US" dirty="0"/>
          </a:p>
        </p:txBody>
      </p:sp>
      <p:sp>
        <p:nvSpPr>
          <p:cNvPr id="9" name="Content Placeholder 8"/>
          <p:cNvSpPr>
            <a:spLocks noGrp="1"/>
          </p:cNvSpPr>
          <p:nvPr>
            <p:ph sz="half" idx="2"/>
          </p:nvPr>
        </p:nvSpPr>
        <p:spPr>
          <a:xfrm>
            <a:off x="457200" y="2590800"/>
            <a:ext cx="2971800" cy="3535363"/>
          </a:xfrm>
        </p:spPr>
        <p:txBody>
          <a:bodyPr/>
          <a:lstStyle/>
          <a:p>
            <a:r>
              <a:rPr lang="en-US" dirty="0" smtClean="0"/>
              <a:t>Nothing is more frustrating than all the little steps in preparing a mortgage for final payoff at the teller line</a:t>
            </a:r>
          </a:p>
          <a:p>
            <a:pPr lvl="1"/>
            <a:r>
              <a:rPr lang="en-US" dirty="0" smtClean="0"/>
              <a:t>Adjust interest due</a:t>
            </a:r>
          </a:p>
          <a:p>
            <a:pPr lvl="1"/>
            <a:r>
              <a:rPr lang="en-US" dirty="0" smtClean="0"/>
              <a:t>Pay delinquency fines</a:t>
            </a:r>
          </a:p>
          <a:p>
            <a:pPr lvl="1"/>
            <a:r>
              <a:rPr lang="en-US" dirty="0" smtClean="0"/>
              <a:t>Handle escrow funds</a:t>
            </a:r>
          </a:p>
          <a:p>
            <a:pPr lvl="1"/>
            <a:r>
              <a:rPr lang="en-US" dirty="0" smtClean="0"/>
              <a:t>Pay miscellaneous fees</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151</a:t>
            </a:fld>
            <a:endParaRPr lang="en-US"/>
          </a:p>
        </p:txBody>
      </p:sp>
      <p:sp>
        <p:nvSpPr>
          <p:cNvPr id="10" name="Text Placeholder 9"/>
          <p:cNvSpPr>
            <a:spLocks noGrp="1"/>
          </p:cNvSpPr>
          <p:nvPr>
            <p:ph type="body" sz="quarter" idx="13"/>
          </p:nvPr>
        </p:nvSpPr>
        <p:spPr/>
        <p:txBody>
          <a:bodyPr/>
          <a:lstStyle/>
          <a:p>
            <a:r>
              <a:rPr lang="en-US" dirty="0" smtClean="0"/>
              <a:t>This new tool automates these four big  areas and sets the foundation for a back-office-to-front-office expertise transfer</a:t>
            </a:r>
          </a:p>
        </p:txBody>
      </p:sp>
      <p:pic>
        <p:nvPicPr>
          <p:cNvPr id="6" name="Picture 2" descr="X:\Web Services\Public\logos\lendervp\lendervp_white.png"/>
          <p:cNvPicPr>
            <a:picLocks noChangeAspect="1" noChangeArrowheads="1"/>
          </p:cNvPicPr>
          <p:nvPr/>
        </p:nvPicPr>
        <p:blipFill>
          <a:blip r:embed="rId2" cstate="print"/>
          <a:srcRect/>
          <a:stretch>
            <a:fillRect/>
          </a:stretch>
        </p:blipFill>
        <p:spPr bwMode="auto">
          <a:xfrm>
            <a:off x="6705600" y="228600"/>
            <a:ext cx="1905725" cy="603404"/>
          </a:xfrm>
          <a:prstGeom prst="rect">
            <a:avLst/>
          </a:prstGeom>
          <a:noFill/>
        </p:spPr>
      </p:pic>
      <p:pic>
        <p:nvPicPr>
          <p:cNvPr id="8" name="Picture 2" descr="X:\Programming\Public\GOLD\LeadershipConference2010\MortgagePayoff_Escrow.jpg"/>
          <p:cNvPicPr>
            <a:picLocks noChangeAspect="1" noChangeArrowheads="1"/>
          </p:cNvPicPr>
          <p:nvPr/>
        </p:nvPicPr>
        <p:blipFill>
          <a:blip r:embed="rId3" cstate="print"/>
          <a:srcRect/>
          <a:stretch>
            <a:fillRect/>
          </a:stretch>
        </p:blipFill>
        <p:spPr bwMode="auto">
          <a:xfrm>
            <a:off x="3657600" y="2286000"/>
            <a:ext cx="4953000" cy="3563686"/>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Can’t Wait to See in 2011 </a:t>
            </a:r>
            <a:br>
              <a:rPr lang="en-US" sz="2000" dirty="0" smtClean="0"/>
            </a:br>
            <a:r>
              <a:rPr lang="en-US" dirty="0" smtClean="0"/>
              <a:t>Participation Loan Upgrade</a:t>
            </a:r>
            <a:endParaRPr lang="en-US" dirty="0"/>
          </a:p>
        </p:txBody>
      </p:sp>
      <p:sp>
        <p:nvSpPr>
          <p:cNvPr id="3" name="Content Placeholder 2"/>
          <p:cNvSpPr>
            <a:spLocks noGrp="1"/>
          </p:cNvSpPr>
          <p:nvPr>
            <p:ph idx="1"/>
          </p:nvPr>
        </p:nvSpPr>
        <p:spPr/>
        <p:txBody>
          <a:bodyPr/>
          <a:lstStyle/>
          <a:p>
            <a:r>
              <a:rPr lang="en-US" smtClean="0"/>
              <a:t>Mortgage account servicing continues to be an area where LenderRE and credit unions want to see more process automation, control, and intuitive design</a:t>
            </a:r>
          </a:p>
          <a:p>
            <a:r>
              <a:rPr lang="en-US" smtClean="0"/>
              <a:t>We’ve already put a lot of work in the can, and here are some of the features you’ll see this fall:</a:t>
            </a:r>
          </a:p>
          <a:p>
            <a:pPr lvl="1"/>
            <a:r>
              <a:rPr lang="en-US" smtClean="0"/>
              <a:t>All monthly tasks will be organized, step by step, on a new CU*BASE menu</a:t>
            </a:r>
          </a:p>
          <a:p>
            <a:pPr lvl="1"/>
            <a:r>
              <a:rPr lang="en-US" smtClean="0"/>
              <a:t>Specific logic for unique servicing and settlement requirements of FNMA, FHMC, FHLB, NMS</a:t>
            </a:r>
          </a:p>
          <a:p>
            <a:pPr lvl="1"/>
            <a:r>
              <a:rPr lang="en-US" smtClean="0"/>
              <a:t>On-screen tips for processing with the government investors (Freddie, Fannie, FHLB), and comprehensive new documentation for each with specific step-by-step instructions</a:t>
            </a:r>
          </a:p>
          <a:p>
            <a:pPr lvl="1"/>
            <a:r>
              <a:rPr lang="en-US" smtClean="0"/>
              <a:t>Help for 360 loans:  Separate option to accrue 360 interest, new edits to ensure that monthly steps are done in the proper order</a:t>
            </a:r>
          </a:p>
          <a:p>
            <a:pPr lvl="1"/>
            <a:r>
              <a:rPr lang="en-US" smtClean="0"/>
              <a:t>New reports to help with the settlement process</a:t>
            </a:r>
          </a:p>
          <a:p>
            <a:pPr lvl="1"/>
            <a:r>
              <a:rPr lang="en-US" smtClean="0"/>
              <a:t>...and more!</a:t>
            </a:r>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152</a:t>
            </a:fld>
            <a:endParaRPr lang="en-US"/>
          </a:p>
        </p:txBody>
      </p:sp>
      <p:pic>
        <p:nvPicPr>
          <p:cNvPr id="7" name="Picture 2" descr="X:\Web Services\Public\logos\lendervp\lendervp_white.png"/>
          <p:cNvPicPr>
            <a:picLocks noChangeAspect="1" noChangeArrowheads="1"/>
          </p:cNvPicPr>
          <p:nvPr/>
        </p:nvPicPr>
        <p:blipFill>
          <a:blip r:embed="rId2" cstate="print"/>
          <a:srcRect/>
          <a:stretch>
            <a:fillRect/>
          </a:stretch>
        </p:blipFill>
        <p:spPr bwMode="auto">
          <a:xfrm>
            <a:off x="6705600" y="228600"/>
            <a:ext cx="1905725" cy="603404"/>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K:\Gold-Help-Master\NGSHelpgraphics\155g.gif"/>
          <p:cNvPicPr>
            <a:picLocks noChangeAspect="1" noChangeArrowheads="1"/>
          </p:cNvPicPr>
          <p:nvPr/>
        </p:nvPicPr>
        <p:blipFill>
          <a:blip r:embed="rId2" cstate="print"/>
          <a:srcRect/>
          <a:stretch>
            <a:fillRect/>
          </a:stretch>
        </p:blipFill>
        <p:spPr bwMode="auto">
          <a:xfrm>
            <a:off x="4800600" y="2670810"/>
            <a:ext cx="3901440" cy="281559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2000" dirty="0" smtClean="0"/>
              <a:t>Can’t Wait to See in 2011 </a:t>
            </a:r>
            <a:br>
              <a:rPr lang="en-US" sz="2000" dirty="0" smtClean="0"/>
            </a:br>
            <a:r>
              <a:rPr lang="en-US" dirty="0" smtClean="0"/>
              <a:t>A Fresh Look at Credit Reports</a:t>
            </a:r>
            <a:endParaRPr lang="en-US" dirty="0"/>
          </a:p>
        </p:txBody>
      </p:sp>
      <p:sp>
        <p:nvSpPr>
          <p:cNvPr id="3" name="Content Placeholder 2"/>
          <p:cNvSpPr>
            <a:spLocks noGrp="1"/>
          </p:cNvSpPr>
          <p:nvPr>
            <p:ph sz="half" idx="1"/>
          </p:nvPr>
        </p:nvSpPr>
        <p:spPr/>
        <p:txBody>
          <a:bodyPr/>
          <a:lstStyle/>
          <a:p>
            <a:r>
              <a:rPr lang="en-US" dirty="0" smtClean="0"/>
              <a:t>A project that is about to hit the drawing board is a complete review of how credit reports interact with applications, and a “what if?” review of how we handle credit reports today in comparison to new programming standards here at CU*Answers</a:t>
            </a:r>
          </a:p>
        </p:txBody>
      </p:sp>
      <p:sp>
        <p:nvSpPr>
          <p:cNvPr id="16" name="Content Placeholder 15"/>
          <p:cNvSpPr>
            <a:spLocks noGrp="1"/>
          </p:cNvSpPr>
          <p:nvPr>
            <p:ph sz="half" idx="2"/>
          </p:nvPr>
        </p:nvSpPr>
        <p:spPr>
          <a:xfrm>
            <a:off x="457200" y="2895600"/>
            <a:ext cx="4191000" cy="3230563"/>
          </a:xfrm>
        </p:spPr>
        <p:txBody>
          <a:bodyPr/>
          <a:lstStyle/>
          <a:p>
            <a:pPr lvl="1"/>
            <a:r>
              <a:rPr lang="en-US" dirty="0" smtClean="0"/>
              <a:t>Link to a trade line from a debt on the loan application</a:t>
            </a:r>
          </a:p>
          <a:p>
            <a:pPr lvl="1"/>
            <a:r>
              <a:rPr lang="en-US" dirty="0" smtClean="0"/>
              <a:t>New trade line display controls </a:t>
            </a:r>
          </a:p>
          <a:p>
            <a:pPr lvl="1"/>
            <a:r>
              <a:rPr lang="en-US" dirty="0" smtClean="0"/>
              <a:t>Quick links from Profile to special trade line conditions (e.g., public records, etc.)</a:t>
            </a:r>
          </a:p>
          <a:p>
            <a:pPr lvl="1"/>
            <a:r>
              <a:rPr lang="en-US" dirty="0" smtClean="0"/>
              <a:t>Special project to reconsider smart analysis of trade lines</a:t>
            </a:r>
          </a:p>
          <a:p>
            <a:pPr lvl="1"/>
            <a:endParaRPr lang="en-US" sz="1400"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153</a:t>
            </a:fld>
            <a:endParaRPr lang="en-US"/>
          </a:p>
        </p:txBody>
      </p:sp>
      <p:sp>
        <p:nvSpPr>
          <p:cNvPr id="17" name="Text Placeholder 16"/>
          <p:cNvSpPr>
            <a:spLocks noGrp="1"/>
          </p:cNvSpPr>
          <p:nvPr>
            <p:ph type="body" sz="quarter" idx="13"/>
          </p:nvPr>
        </p:nvSpPr>
        <p:spPr>
          <a:xfrm>
            <a:off x="1524000" y="5867400"/>
            <a:ext cx="3200400" cy="762000"/>
          </a:xfrm>
        </p:spPr>
        <p:txBody>
          <a:bodyPr/>
          <a:lstStyle/>
          <a:p>
            <a:r>
              <a:rPr lang="en-US" dirty="0" smtClean="0"/>
              <a:t>The new Lender*VP section for Idea Forms will be the collection point for your comments about this project later this fall</a:t>
            </a:r>
            <a:endParaRPr lang="en-US" dirty="0"/>
          </a:p>
        </p:txBody>
      </p:sp>
      <p:pic>
        <p:nvPicPr>
          <p:cNvPr id="7" name="Picture 2" descr="X:\Web Services\Public\logos\lendervp\lendervp_white.png"/>
          <p:cNvPicPr>
            <a:picLocks noChangeAspect="1" noChangeArrowheads="1"/>
          </p:cNvPicPr>
          <p:nvPr/>
        </p:nvPicPr>
        <p:blipFill>
          <a:blip r:embed="rId3" cstate="print"/>
          <a:srcRect/>
          <a:stretch>
            <a:fillRect/>
          </a:stretch>
        </p:blipFill>
        <p:spPr bwMode="auto">
          <a:xfrm>
            <a:off x="6705600" y="228600"/>
            <a:ext cx="1905725" cy="603404"/>
          </a:xfrm>
          <a:prstGeom prst="rect">
            <a:avLst/>
          </a:prstGeom>
          <a:noFill/>
        </p:spPr>
      </p:pic>
      <p:pic>
        <p:nvPicPr>
          <p:cNvPr id="26628" name="Picture 4" descr="K:\Gold-Help-Master\NGSHelpgraphics\156g.gif"/>
          <p:cNvPicPr>
            <a:picLocks noChangeAspect="1" noChangeArrowheads="1"/>
          </p:cNvPicPr>
          <p:nvPr/>
        </p:nvPicPr>
        <p:blipFill>
          <a:blip r:embed="rId4" cstate="print"/>
          <a:srcRect/>
          <a:stretch>
            <a:fillRect/>
          </a:stretch>
        </p:blipFill>
        <p:spPr bwMode="auto">
          <a:xfrm>
            <a:off x="4937760" y="3352800"/>
            <a:ext cx="3901440" cy="2815590"/>
          </a:xfrm>
          <a:prstGeom prst="rect">
            <a:avLst/>
          </a:prstGeom>
          <a:ln>
            <a:noFill/>
          </a:ln>
          <a:effectLst>
            <a:outerShdw blurRad="292100" dist="139700" dir="2700000" algn="tl" rotWithShape="0">
              <a:srgbClr val="333333">
                <a:alpha val="65000"/>
              </a:srgbClr>
            </a:outerShdw>
          </a:effectLst>
        </p:spPr>
      </p:pic>
      <p:pic>
        <p:nvPicPr>
          <p:cNvPr id="26626" name="Picture 2" descr="K:\Gold-Help-Master\NGSHelpgraphics\158g.gif"/>
          <p:cNvPicPr>
            <a:picLocks noChangeAspect="1" noChangeArrowheads="1"/>
          </p:cNvPicPr>
          <p:nvPr/>
        </p:nvPicPr>
        <p:blipFill>
          <a:blip r:embed="rId5" cstate="print"/>
          <a:srcRect/>
          <a:stretch>
            <a:fillRect/>
          </a:stretch>
        </p:blipFill>
        <p:spPr bwMode="auto">
          <a:xfrm>
            <a:off x="5090160" y="4042410"/>
            <a:ext cx="3901440" cy="281559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X:\Administration\Public\LeadershipConference\2010\Temp place for all graphics\GIVIDENDS.png"/>
          <p:cNvPicPr>
            <a:picLocks noChangeAspect="1" noChangeArrowheads="1"/>
          </p:cNvPicPr>
          <p:nvPr/>
        </p:nvPicPr>
        <p:blipFill>
          <a:blip r:embed="rId2" cstate="print"/>
          <a:stretch>
            <a:fillRect/>
          </a:stretch>
        </p:blipFill>
        <p:spPr bwMode="auto">
          <a:xfrm rot="857745">
            <a:off x="6403687" y="3551984"/>
            <a:ext cx="1926277" cy="2495734"/>
          </a:xfrm>
          <a:prstGeom prst="rect">
            <a:avLst/>
          </a:prstGeom>
          <a:noFill/>
        </p:spPr>
      </p:pic>
      <p:sp>
        <p:nvSpPr>
          <p:cNvPr id="2" name="Title 1"/>
          <p:cNvSpPr>
            <a:spLocks noGrp="1"/>
          </p:cNvSpPr>
          <p:nvPr>
            <p:ph type="title"/>
          </p:nvPr>
        </p:nvSpPr>
        <p:spPr/>
        <p:txBody>
          <a:bodyPr/>
          <a:lstStyle/>
          <a:p>
            <a:r>
              <a:rPr lang="en-US" sz="2000" dirty="0" smtClean="0"/>
              <a:t>2009-2010 Favorites</a:t>
            </a:r>
            <a:br>
              <a:rPr lang="en-US" sz="2000" dirty="0" smtClean="0"/>
            </a:br>
            <a:r>
              <a:rPr lang="en-US" dirty="0" smtClean="0"/>
              <a:t>Instant Issue</a:t>
            </a:r>
            <a:endParaRPr lang="en-US" dirty="0"/>
          </a:p>
        </p:txBody>
      </p:sp>
      <p:sp>
        <p:nvSpPr>
          <p:cNvPr id="15" name="Content Placeholder 14"/>
          <p:cNvSpPr>
            <a:spLocks noGrp="1"/>
          </p:cNvSpPr>
          <p:nvPr>
            <p:ph sz="half" idx="1"/>
          </p:nvPr>
        </p:nvSpPr>
        <p:spPr/>
        <p:txBody>
          <a:bodyPr/>
          <a:lstStyle/>
          <a:p>
            <a:r>
              <a:rPr lang="en-US" dirty="0" smtClean="0"/>
              <a:t>Service 1 CU (5</a:t>
            </a:r>
            <a:r>
              <a:rPr lang="en-US" baseline="30000" dirty="0" smtClean="0"/>
              <a:t>th</a:t>
            </a:r>
            <a:r>
              <a:rPr lang="en-US" dirty="0" smtClean="0"/>
              <a:t>/3</a:t>
            </a:r>
            <a:r>
              <a:rPr lang="en-US" baseline="30000" dirty="0" smtClean="0"/>
              <a:t>rd</a:t>
            </a:r>
            <a:r>
              <a:rPr lang="en-US" dirty="0" smtClean="0"/>
              <a:t>) – launched as our first beta on May 27</a:t>
            </a:r>
            <a:r>
              <a:rPr lang="en-US" baseline="30000" dirty="0" smtClean="0"/>
              <a:t> </a:t>
            </a:r>
            <a:endParaRPr lang="en-US" dirty="0" smtClean="0"/>
          </a:p>
          <a:p>
            <a:r>
              <a:rPr lang="en-US" dirty="0" smtClean="0"/>
              <a:t> Services Center (FIS) – launch date June 22 (yesterday!)</a:t>
            </a:r>
          </a:p>
          <a:p>
            <a:r>
              <a:rPr lang="en-US" dirty="0" smtClean="0"/>
              <a:t>Frankenmuth (COOP) – card issue launch date July 13 </a:t>
            </a:r>
            <a:br>
              <a:rPr lang="en-US" dirty="0" smtClean="0"/>
            </a:br>
            <a:r>
              <a:rPr lang="en-US" sz="1600" dirty="0" smtClean="0"/>
              <a:t>(Instant Activation launches in August per COOP’s certification)</a:t>
            </a:r>
            <a:endParaRPr lang="en-US" dirty="0" smtClean="0"/>
          </a:p>
          <a:p>
            <a:r>
              <a:rPr lang="en-US" dirty="0" smtClean="0"/>
              <a:t>Others in process:  Fox Communities and Sioux Empire,</a:t>
            </a:r>
            <a:br>
              <a:rPr lang="en-US" dirty="0" smtClean="0"/>
            </a:br>
            <a:r>
              <a:rPr lang="en-US" dirty="0" smtClean="0"/>
              <a:t>with over 40 other clients </a:t>
            </a:r>
            <a:br>
              <a:rPr lang="en-US" dirty="0" smtClean="0"/>
            </a:br>
            <a:r>
              <a:rPr lang="en-US" dirty="0" smtClean="0"/>
              <a:t>starting the learning process with our </a:t>
            </a:r>
            <a:br>
              <a:rPr lang="en-US" dirty="0" smtClean="0"/>
            </a:br>
            <a:r>
              <a:rPr lang="en-US" dirty="0" smtClean="0"/>
              <a:t>Gividends team and DCS</a:t>
            </a:r>
          </a:p>
          <a:p>
            <a:endParaRPr lang="en-US" dirty="0" smtClean="0"/>
          </a:p>
        </p:txBody>
      </p:sp>
      <p:sp>
        <p:nvSpPr>
          <p:cNvPr id="11" name="Content Placeholder 10"/>
          <p:cNvSpPr>
            <a:spLocks noGrp="1"/>
          </p:cNvSpPr>
          <p:nvPr>
            <p:ph sz="half" idx="2"/>
          </p:nvPr>
        </p:nvSpPr>
        <p:spPr>
          <a:xfrm>
            <a:off x="457200" y="4253552"/>
            <a:ext cx="4648200" cy="1858963"/>
          </a:xfrm>
        </p:spPr>
        <p:txBody>
          <a:bodyPr/>
          <a:lstStyle/>
          <a:p>
            <a:r>
              <a:rPr lang="en-US" dirty="0" smtClean="0"/>
              <a:t>What starts out as a cool thing to do when a new member wants a card, becomes a necessity when a national database is compromised</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154</a:t>
            </a:fld>
            <a:endParaRPr lang="en-US"/>
          </a:p>
        </p:txBody>
      </p:sp>
      <p:pic>
        <p:nvPicPr>
          <p:cNvPr id="45057" name="Picture 1" descr="X:\Web Services\Public\logos\gividends\gividends_white.png"/>
          <p:cNvPicPr>
            <a:picLocks noChangeAspect="1" noChangeArrowheads="1"/>
          </p:cNvPicPr>
          <p:nvPr/>
        </p:nvPicPr>
        <p:blipFill>
          <a:blip r:embed="rId3" cstate="print"/>
          <a:srcRect/>
          <a:stretch>
            <a:fillRect/>
          </a:stretch>
        </p:blipFill>
        <p:spPr bwMode="auto">
          <a:xfrm>
            <a:off x="6934200" y="304800"/>
            <a:ext cx="1822453" cy="299481"/>
          </a:xfrm>
          <a:prstGeom prst="rect">
            <a:avLst/>
          </a:prstGeom>
          <a:noFill/>
        </p:spPr>
      </p:pic>
      <p:pic>
        <p:nvPicPr>
          <p:cNvPr id="7" name="Picture 2" descr="X:\Administration\Public\LeadershipConference\2010\Temp place for all graphics\GIVIDENDS.png"/>
          <p:cNvPicPr>
            <a:picLocks noChangeAspect="1" noChangeArrowheads="1"/>
          </p:cNvPicPr>
          <p:nvPr/>
        </p:nvPicPr>
        <p:blipFill>
          <a:blip r:embed="rId4" cstate="print"/>
          <a:srcRect/>
          <a:stretch>
            <a:fillRect/>
          </a:stretch>
        </p:blipFill>
        <p:spPr bwMode="auto">
          <a:xfrm>
            <a:off x="5334000" y="4105660"/>
            <a:ext cx="1926277" cy="2514598"/>
          </a:xfrm>
          <a:prstGeom prst="rect">
            <a:avLst/>
          </a:prstGeom>
          <a:noFill/>
        </p:spPr>
      </p:pic>
      <p:pic>
        <p:nvPicPr>
          <p:cNvPr id="8" name="Picture 7" descr="X:\Administration\Public\LeadershipConference\2010\Temp place for all graphics\graphics for PPT design\RedSplotch-StraightOn-Wet.gif"/>
          <p:cNvPicPr>
            <a:picLocks noChangeAspect="1" noChangeArrowheads="1"/>
          </p:cNvPicPr>
          <p:nvPr/>
        </p:nvPicPr>
        <p:blipFill>
          <a:blip r:embed="rId5" cstate="print"/>
          <a:srcRect t="8715" r="32660" b="12854"/>
          <a:stretch>
            <a:fillRect/>
          </a:stretch>
        </p:blipFill>
        <p:spPr bwMode="auto">
          <a:xfrm>
            <a:off x="4876800" y="5705860"/>
            <a:ext cx="762000" cy="685800"/>
          </a:xfrm>
          <a:prstGeom prst="rect">
            <a:avLst/>
          </a:prstGeom>
          <a:noFill/>
        </p:spPr>
      </p:pic>
      <p:pic>
        <p:nvPicPr>
          <p:cNvPr id="10" name="Picture 9" descr="X:\Administration\Public\LeadershipConference\2010\Temp place for all graphics\graphics for PPT design\RedSplotch-StraightOn-Wet.gif"/>
          <p:cNvPicPr>
            <a:picLocks noChangeAspect="1" noChangeArrowheads="1"/>
          </p:cNvPicPr>
          <p:nvPr/>
        </p:nvPicPr>
        <p:blipFill>
          <a:blip r:embed="rId5" cstate="print"/>
          <a:srcRect t="8715" r="32660" b="12854"/>
          <a:stretch>
            <a:fillRect/>
          </a:stretch>
        </p:blipFill>
        <p:spPr bwMode="auto">
          <a:xfrm>
            <a:off x="7848600" y="5334000"/>
            <a:ext cx="762000" cy="685800"/>
          </a:xfrm>
          <a:prstGeom prst="rect">
            <a:avLst/>
          </a:prstGeom>
          <a:noFill/>
        </p:spPr>
      </p:pic>
      <p:pic>
        <p:nvPicPr>
          <p:cNvPr id="4098" name="Picture 2" descr="X:\Administration\Public\LeadershipConference\2009\Temporary place for all graphics\cards.png"/>
          <p:cNvPicPr>
            <a:picLocks noChangeAspect="1" noChangeArrowheads="1"/>
          </p:cNvPicPr>
          <p:nvPr/>
        </p:nvPicPr>
        <p:blipFill>
          <a:blip r:embed="rId6" cstate="print"/>
          <a:srcRect/>
          <a:stretch>
            <a:fillRect/>
          </a:stretch>
        </p:blipFill>
        <p:spPr bwMode="auto">
          <a:xfrm>
            <a:off x="7391400" y="1981200"/>
            <a:ext cx="1317900" cy="838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2009-2010 Favorites</a:t>
            </a:r>
            <a:br>
              <a:rPr lang="en-US" sz="2000" dirty="0" smtClean="0"/>
            </a:br>
            <a:r>
              <a:rPr lang="en-US" dirty="0" smtClean="0"/>
              <a:t>Standard ATM</a:t>
            </a:r>
            <a:r>
              <a:rPr lang="en-US" dirty="0" smtClean="0">
                <a:latin typeface="Calibri"/>
              </a:rPr>
              <a:t>/</a:t>
            </a:r>
            <a:r>
              <a:rPr lang="en-US" dirty="0" smtClean="0"/>
              <a:t>Debit Card Platform</a:t>
            </a:r>
            <a:endParaRPr lang="en-US" dirty="0"/>
          </a:p>
        </p:txBody>
      </p:sp>
      <p:sp>
        <p:nvSpPr>
          <p:cNvPr id="3" name="Content Placeholder 2"/>
          <p:cNvSpPr>
            <a:spLocks noGrp="1"/>
          </p:cNvSpPr>
          <p:nvPr>
            <p:ph idx="1"/>
          </p:nvPr>
        </p:nvSpPr>
        <p:spPr/>
        <p:txBody>
          <a:bodyPr/>
          <a:lstStyle/>
          <a:p>
            <a:r>
              <a:rPr lang="en-US" dirty="0" smtClean="0"/>
              <a:t>ISO 8583 Conversion of ATM/Debit Card Processing Platform</a:t>
            </a:r>
          </a:p>
          <a:p>
            <a:pPr lvl="1"/>
            <a:r>
              <a:rPr lang="en-US" dirty="0" smtClean="0"/>
              <a:t>This is the now-infamous PFC (Pause For a Cause)</a:t>
            </a:r>
          </a:p>
          <a:p>
            <a:r>
              <a:rPr lang="en-US" dirty="0" smtClean="0"/>
              <a:t>All day long we have been talking about issues related to ATM and debit card changes</a:t>
            </a:r>
          </a:p>
          <a:p>
            <a:pPr lvl="1"/>
            <a:r>
              <a:rPr lang="en-US" dirty="0" smtClean="0"/>
              <a:t>The industry already had enough goals for this technology; the industry was already dealing with the constant consolidation and logo changes at the switch level, then along come all the regulations as well</a:t>
            </a:r>
          </a:p>
          <a:p>
            <a:pPr lvl="1"/>
            <a:r>
              <a:rPr lang="en-US" dirty="0" smtClean="0"/>
              <a:t>Thank heavens we started this project a couple of years ago – there is no way we would have been able to handle the changes and the future need for even more changes if we were running multiple platforms per switch</a:t>
            </a:r>
          </a:p>
          <a:p>
            <a:r>
              <a:rPr lang="en-US" dirty="0" smtClean="0"/>
              <a:t>This is just the beginning...</a:t>
            </a:r>
          </a:p>
          <a:p>
            <a:pPr lvl="1"/>
            <a:r>
              <a:rPr lang="en-US" dirty="0" smtClean="0"/>
              <a:t>We’re reworking your reconciliation process, we are recertifying your network for Reg. E, and we are beginning to envision what it will take to have an ATM/Debit card platform that is smart enough to harvest service income in the future</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155</a:t>
            </a:fld>
            <a:endParaRPr lang="en-US"/>
          </a:p>
        </p:txBody>
      </p:sp>
      <p:sp>
        <p:nvSpPr>
          <p:cNvPr id="5" name="Text Placeholder 4"/>
          <p:cNvSpPr>
            <a:spLocks noGrp="1"/>
          </p:cNvSpPr>
          <p:nvPr>
            <p:ph type="body" sz="quarter" idx="13"/>
          </p:nvPr>
        </p:nvSpPr>
        <p:spPr/>
        <p:txBody>
          <a:bodyPr/>
          <a:lstStyle/>
          <a:p>
            <a:r>
              <a:rPr lang="en-US" dirty="0" smtClean="0"/>
              <a:t>Something we’re especially proud of came out in the 10.0 release...</a:t>
            </a:r>
            <a:endParaRPr lang="en-US" dirty="0"/>
          </a:p>
        </p:txBody>
      </p:sp>
      <p:pic>
        <p:nvPicPr>
          <p:cNvPr id="7" name="Picture 1" descr="X:\Web Services\Public\logos\gividends\gividends_white.png"/>
          <p:cNvPicPr>
            <a:picLocks noChangeAspect="1" noChangeArrowheads="1"/>
          </p:cNvPicPr>
          <p:nvPr/>
        </p:nvPicPr>
        <p:blipFill>
          <a:blip r:embed="rId2" cstate="print"/>
          <a:srcRect/>
          <a:stretch>
            <a:fillRect/>
          </a:stretch>
        </p:blipFill>
        <p:spPr bwMode="auto">
          <a:xfrm>
            <a:off x="6934200" y="304800"/>
            <a:ext cx="1822453" cy="299481"/>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2009-2010 Favorites</a:t>
            </a:r>
            <a:br>
              <a:rPr lang="en-US" sz="2000" dirty="0" smtClean="0"/>
            </a:br>
            <a:r>
              <a:rPr lang="en-US" dirty="0" smtClean="0"/>
              <a:t>Standard ATM</a:t>
            </a:r>
            <a:r>
              <a:rPr lang="en-US" dirty="0" smtClean="0">
                <a:latin typeface="Calibri"/>
              </a:rPr>
              <a:t>/</a:t>
            </a:r>
            <a:r>
              <a:rPr lang="en-US" dirty="0" smtClean="0"/>
              <a:t>Debit Card Platform</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156</a:t>
            </a:fld>
            <a:endParaRPr lang="en-US"/>
          </a:p>
        </p:txBody>
      </p:sp>
      <p:sp>
        <p:nvSpPr>
          <p:cNvPr id="5" name="Text Placeholder 4"/>
          <p:cNvSpPr>
            <a:spLocks noGrp="1"/>
          </p:cNvSpPr>
          <p:nvPr>
            <p:ph type="body" sz="quarter" idx="13"/>
          </p:nvPr>
        </p:nvSpPr>
        <p:spPr>
          <a:xfrm>
            <a:off x="1524000" y="5867400"/>
            <a:ext cx="1905000" cy="762000"/>
          </a:xfrm>
        </p:spPr>
        <p:txBody>
          <a:bodyPr/>
          <a:lstStyle/>
          <a:p>
            <a:r>
              <a:rPr lang="en-US" dirty="0" smtClean="0"/>
              <a:t>Mark this release as a change in how things get done</a:t>
            </a:r>
          </a:p>
        </p:txBody>
      </p:sp>
      <p:pic>
        <p:nvPicPr>
          <p:cNvPr id="7" name="Picture 1" descr="X:\Web Services\Public\logos\gividends\gividends_white.png"/>
          <p:cNvPicPr>
            <a:picLocks noChangeAspect="1" noChangeArrowheads="1"/>
          </p:cNvPicPr>
          <p:nvPr/>
        </p:nvPicPr>
        <p:blipFill>
          <a:blip r:embed="rId2" cstate="print"/>
          <a:srcRect/>
          <a:stretch>
            <a:fillRect/>
          </a:stretch>
        </p:blipFill>
        <p:spPr bwMode="auto">
          <a:xfrm>
            <a:off x="6934200" y="304800"/>
            <a:ext cx="1822453" cy="299481"/>
          </a:xfrm>
          <a:prstGeom prst="rect">
            <a:avLst/>
          </a:prstGeom>
          <a:noFill/>
        </p:spPr>
      </p:pic>
      <p:pic>
        <p:nvPicPr>
          <p:cNvPr id="8" name="Picture 5" descr="K:\Gold-Help-Master\NGSHelpgraphics\3782g.gif"/>
          <p:cNvPicPr>
            <a:picLocks noChangeAspect="1" noChangeArrowheads="1"/>
          </p:cNvPicPr>
          <p:nvPr/>
        </p:nvPicPr>
        <p:blipFill>
          <a:blip r:embed="rId3" cstate="print"/>
          <a:srcRect/>
          <a:stretch>
            <a:fillRect/>
          </a:stretch>
        </p:blipFill>
        <p:spPr bwMode="auto">
          <a:xfrm>
            <a:off x="533400" y="1447800"/>
            <a:ext cx="5257800" cy="3794448"/>
          </a:xfrm>
          <a:prstGeom prst="rect">
            <a:avLst/>
          </a:prstGeom>
          <a:ln>
            <a:noFill/>
          </a:ln>
          <a:effectLst>
            <a:outerShdw blurRad="292100" dist="139700" dir="2700000" algn="tl" rotWithShape="0">
              <a:srgbClr val="333333">
                <a:alpha val="65000"/>
              </a:srgbClr>
            </a:outerShdw>
          </a:effectLst>
        </p:spPr>
      </p:pic>
      <p:pic>
        <p:nvPicPr>
          <p:cNvPr id="9" name="Picture 4" descr="K:\Gold-Help-Master\NGSHelpgraphics\3783g.gif"/>
          <p:cNvPicPr>
            <a:picLocks noChangeAspect="1" noChangeArrowheads="1"/>
          </p:cNvPicPr>
          <p:nvPr/>
        </p:nvPicPr>
        <p:blipFill>
          <a:blip r:embed="rId4" cstate="print"/>
          <a:srcRect/>
          <a:stretch>
            <a:fillRect/>
          </a:stretch>
        </p:blipFill>
        <p:spPr bwMode="auto">
          <a:xfrm>
            <a:off x="3657600" y="2987352"/>
            <a:ext cx="5257800" cy="379444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Shift From the Back </a:t>
            </a:r>
            <a:br>
              <a:rPr lang="en-US" dirty="0" smtClean="0"/>
            </a:br>
            <a:r>
              <a:rPr lang="en-US" dirty="0" smtClean="0"/>
              <a:t>Office to the Front</a:t>
            </a:r>
            <a:endParaRPr lang="en-US" dirty="0"/>
          </a:p>
        </p:txBody>
      </p:sp>
      <p:sp>
        <p:nvSpPr>
          <p:cNvPr id="6" name="Content Placeholder 5"/>
          <p:cNvSpPr>
            <a:spLocks noGrp="1"/>
          </p:cNvSpPr>
          <p:nvPr>
            <p:ph sz="half" idx="1"/>
          </p:nvPr>
        </p:nvSpPr>
        <p:spPr>
          <a:xfrm>
            <a:off x="457200" y="1981200"/>
            <a:ext cx="4038600" cy="4144963"/>
          </a:xfrm>
        </p:spPr>
        <p:txBody>
          <a:bodyPr>
            <a:normAutofit/>
          </a:bodyPr>
          <a:lstStyle/>
          <a:p>
            <a:r>
              <a:rPr lang="en-US" sz="1800" dirty="0" smtClean="0"/>
              <a:t>Response code/description received from the switch</a:t>
            </a:r>
          </a:p>
          <a:p>
            <a:r>
              <a:rPr lang="en-US" sz="1800" dirty="0" smtClean="0"/>
              <a:t>Local date and time (at the point of the member’s transaction)</a:t>
            </a:r>
          </a:p>
          <a:p>
            <a:r>
              <a:rPr lang="en-US" sz="1800" dirty="0" smtClean="0"/>
              <a:t>Settlement date (when the trans actually posted to the </a:t>
            </a:r>
            <a:r>
              <a:rPr lang="en-US" sz="1800" dirty="0" err="1" smtClean="0"/>
              <a:t>mbr’s</a:t>
            </a:r>
            <a:r>
              <a:rPr lang="en-US" sz="1800" dirty="0" smtClean="0"/>
              <a:t> acct)</a:t>
            </a:r>
          </a:p>
          <a:p>
            <a:r>
              <a:rPr lang="en-US" sz="1800" dirty="0" smtClean="0"/>
              <a:t>Indicators showing whether ODP/ANR amounts were used in the approval</a:t>
            </a:r>
          </a:p>
          <a:p>
            <a:r>
              <a:rPr lang="en-US" sz="1800" dirty="0" smtClean="0"/>
              <a:t>Original amount </a:t>
            </a:r>
            <a:r>
              <a:rPr lang="en-US" sz="1800" i="1" dirty="0" smtClean="0"/>
              <a:t>and </a:t>
            </a:r>
            <a:r>
              <a:rPr lang="en-US" sz="1800" dirty="0" smtClean="0"/>
              <a:t>the final transaction amount including ATM surcharges</a:t>
            </a:r>
          </a:p>
          <a:p>
            <a:r>
              <a:rPr lang="en-US" sz="1800" dirty="0" smtClean="0"/>
              <a:t>Available balance</a:t>
            </a:r>
          </a:p>
        </p:txBody>
      </p:sp>
      <p:sp>
        <p:nvSpPr>
          <p:cNvPr id="8" name="Content Placeholder 7"/>
          <p:cNvSpPr>
            <a:spLocks noGrp="1"/>
          </p:cNvSpPr>
          <p:nvPr>
            <p:ph sz="half" idx="2"/>
          </p:nvPr>
        </p:nvSpPr>
        <p:spPr>
          <a:xfrm>
            <a:off x="4648200" y="1981200"/>
            <a:ext cx="4038600" cy="4144963"/>
          </a:xfrm>
        </p:spPr>
        <p:txBody>
          <a:bodyPr>
            <a:normAutofit/>
          </a:bodyPr>
          <a:lstStyle/>
          <a:p>
            <a:r>
              <a:rPr lang="en-US" sz="1800" dirty="0" smtClean="0"/>
              <a:t>ISO fees, surcharges and activity fees</a:t>
            </a:r>
          </a:p>
          <a:p>
            <a:r>
              <a:rPr lang="en-US" sz="1800" dirty="0" smtClean="0"/>
              <a:t>Posted status (stand-in vs. active)</a:t>
            </a:r>
          </a:p>
          <a:p>
            <a:r>
              <a:rPr lang="en-US" sz="1800" dirty="0" smtClean="0"/>
              <a:t>etc., etc...</a:t>
            </a:r>
          </a:p>
          <a:p>
            <a:endParaRPr lang="en-US" sz="1800" dirty="0" smtClean="0"/>
          </a:p>
          <a:p>
            <a:r>
              <a:rPr lang="en-US" sz="1800" dirty="0" smtClean="0"/>
              <a:t>Bottom line...you have a member on the phone who just got turned down at </a:t>
            </a:r>
            <a:r>
              <a:rPr lang="en-US" sz="1800" dirty="0" err="1" smtClean="0"/>
              <a:t>Walmart</a:t>
            </a:r>
            <a:r>
              <a:rPr lang="en-US" sz="1800" dirty="0" smtClean="0"/>
              <a:t>, and you’re wondering how your switch is communicating with CU*BASE – go directly from the member’s account and work the problem with the member on the phone, in the </a:t>
            </a:r>
            <a:r>
              <a:rPr lang="en-US" sz="1800" b="1" dirty="0" smtClean="0">
                <a:solidFill>
                  <a:schemeClr val="accent2"/>
                </a:solidFill>
              </a:rPr>
              <a:t>front office</a:t>
            </a:r>
          </a:p>
        </p:txBody>
      </p:sp>
      <p:sp>
        <p:nvSpPr>
          <p:cNvPr id="3" name="Slide Number Placeholder 2"/>
          <p:cNvSpPr>
            <a:spLocks noGrp="1"/>
          </p:cNvSpPr>
          <p:nvPr>
            <p:ph type="sldNum" sz="quarter" idx="12"/>
          </p:nvPr>
        </p:nvSpPr>
        <p:spPr/>
        <p:txBody>
          <a:bodyPr/>
          <a:lstStyle/>
          <a:p>
            <a:fld id="{1A7AA609-E11C-4C33-A49A-BA59D0955339}" type="slidenum">
              <a:rPr lang="en-US" smtClean="0"/>
              <a:pPr/>
              <a:t>157</a:t>
            </a:fld>
            <a:endParaRPr lang="en-US"/>
          </a:p>
        </p:txBody>
      </p:sp>
      <p:sp>
        <p:nvSpPr>
          <p:cNvPr id="9" name="Text Placeholder 8"/>
          <p:cNvSpPr>
            <a:spLocks noGrp="1"/>
          </p:cNvSpPr>
          <p:nvPr>
            <p:ph type="body" sz="quarter" idx="13"/>
          </p:nvPr>
        </p:nvSpPr>
        <p:spPr>
          <a:xfrm>
            <a:off x="3733800" y="5867400"/>
            <a:ext cx="4953000" cy="762000"/>
          </a:xfrm>
        </p:spPr>
        <p:txBody>
          <a:bodyPr/>
          <a:lstStyle/>
          <a:p>
            <a:r>
              <a:rPr lang="en-US" dirty="0" smtClean="0"/>
              <a:t>What Gividends can’t wait to see in 2011?  High utilization rate for Instant Issue, and everyone getting more out of the new ATM/Debit platform</a:t>
            </a:r>
            <a:endParaRPr lang="en-US" dirty="0"/>
          </a:p>
        </p:txBody>
      </p:sp>
      <p:sp>
        <p:nvSpPr>
          <p:cNvPr id="10" name="Rectangle 9"/>
          <p:cNvSpPr/>
          <p:nvPr/>
        </p:nvSpPr>
        <p:spPr>
          <a:xfrm>
            <a:off x="457200" y="1600200"/>
            <a:ext cx="8305800" cy="369332"/>
          </a:xfrm>
          <a:prstGeom prst="rect">
            <a:avLst/>
          </a:prstGeom>
        </p:spPr>
        <p:txBody>
          <a:bodyPr wrap="square">
            <a:spAutoFit/>
          </a:bodyPr>
          <a:lstStyle/>
          <a:p>
            <a:r>
              <a:rPr lang="en-US" dirty="0" smtClean="0"/>
              <a:t>Questions your front-line staff can now answer right from CU*BASE:</a:t>
            </a:r>
            <a:endParaRPr lang="en-US" dirty="0"/>
          </a:p>
        </p:txBody>
      </p:sp>
      <p:pic>
        <p:nvPicPr>
          <p:cNvPr id="11" name="Picture 1" descr="X:\Web Services\Public\logos\gividends\gividends_white.png"/>
          <p:cNvPicPr>
            <a:picLocks noChangeAspect="1" noChangeArrowheads="1"/>
          </p:cNvPicPr>
          <p:nvPr/>
        </p:nvPicPr>
        <p:blipFill>
          <a:blip r:embed="rId2" cstate="print"/>
          <a:srcRect/>
          <a:stretch>
            <a:fillRect/>
          </a:stretch>
        </p:blipFill>
        <p:spPr bwMode="auto">
          <a:xfrm>
            <a:off x="6934200" y="304800"/>
            <a:ext cx="1822453" cy="299481"/>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2009-2010 Favorites</a:t>
            </a:r>
            <a:br>
              <a:rPr lang="en-US" sz="2000" dirty="0" smtClean="0"/>
            </a:br>
            <a:r>
              <a:rPr lang="en-US" dirty="0" smtClean="0"/>
              <a:t>Red Flag </a:t>
            </a:r>
            <a:r>
              <a:rPr lang="en-US" dirty="0" smtClean="0">
                <a:latin typeface="Calibri"/>
              </a:rPr>
              <a:t>(</a:t>
            </a:r>
            <a:r>
              <a:rPr lang="en-US" dirty="0" smtClean="0"/>
              <a:t>and the Advisor</a:t>
            </a:r>
            <a:r>
              <a:rPr lang="en-US" dirty="0" smtClean="0">
                <a:latin typeface="Calibri"/>
              </a:rPr>
              <a:t>)</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158</a:t>
            </a:fld>
            <a:endParaRPr lang="en-US"/>
          </a:p>
        </p:txBody>
      </p:sp>
      <p:pic>
        <p:nvPicPr>
          <p:cNvPr id="20482" name="Picture 2" descr="X:\Administration\Public\LeadershipConference\2010\Temp place for all graphics\redflag.png"/>
          <p:cNvPicPr>
            <a:picLocks noChangeAspect="1" noChangeArrowheads="1"/>
          </p:cNvPicPr>
          <p:nvPr/>
        </p:nvPicPr>
        <p:blipFill>
          <a:blip r:embed="rId2" cstate="print"/>
          <a:srcRect/>
          <a:stretch>
            <a:fillRect/>
          </a:stretch>
        </p:blipFill>
        <p:spPr bwMode="auto">
          <a:xfrm>
            <a:off x="533400" y="1524000"/>
            <a:ext cx="3413334" cy="2560000"/>
          </a:xfrm>
          <a:prstGeom prst="rect">
            <a:avLst/>
          </a:prstGeom>
          <a:ln>
            <a:noFill/>
          </a:ln>
          <a:effectLst>
            <a:outerShdw blurRad="292100" dist="139700" dir="2700000" algn="tl" rotWithShape="0">
              <a:srgbClr val="333333">
                <a:alpha val="65000"/>
              </a:srgbClr>
            </a:outerShdw>
          </a:effectLst>
        </p:spPr>
      </p:pic>
      <p:pic>
        <p:nvPicPr>
          <p:cNvPr id="20483" name="Picture 3" descr="X:\Administration\Public\LeadershipConference\2010\Temp place for all graphics\redflag1.png"/>
          <p:cNvPicPr>
            <a:picLocks noChangeAspect="1" noChangeArrowheads="1"/>
          </p:cNvPicPr>
          <p:nvPr/>
        </p:nvPicPr>
        <p:blipFill>
          <a:blip r:embed="rId3" cstate="print"/>
          <a:srcRect/>
          <a:stretch>
            <a:fillRect/>
          </a:stretch>
        </p:blipFill>
        <p:spPr bwMode="auto">
          <a:xfrm>
            <a:off x="1447800" y="3810000"/>
            <a:ext cx="3413334" cy="2560000"/>
          </a:xfrm>
          <a:prstGeom prst="rect">
            <a:avLst/>
          </a:prstGeom>
          <a:ln>
            <a:noFill/>
          </a:ln>
          <a:effectLst>
            <a:outerShdw blurRad="292100" dist="139700" dir="2700000" algn="tl" rotWithShape="0">
              <a:srgbClr val="333333">
                <a:alpha val="65000"/>
              </a:srgbClr>
            </a:outerShdw>
          </a:effectLst>
        </p:spPr>
      </p:pic>
      <p:pic>
        <p:nvPicPr>
          <p:cNvPr id="20485" name="Picture 5" descr="X:\Administration\Public\LeadershipConference\2010\Temp place for all graphics\redflag3.png"/>
          <p:cNvPicPr>
            <a:picLocks noChangeAspect="1" noChangeArrowheads="1"/>
          </p:cNvPicPr>
          <p:nvPr/>
        </p:nvPicPr>
        <p:blipFill>
          <a:blip r:embed="rId4" cstate="print"/>
          <a:srcRect/>
          <a:stretch>
            <a:fillRect/>
          </a:stretch>
        </p:blipFill>
        <p:spPr bwMode="auto">
          <a:xfrm>
            <a:off x="3505200" y="2362200"/>
            <a:ext cx="3413334" cy="2560000"/>
          </a:xfrm>
          <a:prstGeom prst="rect">
            <a:avLst/>
          </a:prstGeom>
          <a:ln>
            <a:noFill/>
          </a:ln>
          <a:effectLst>
            <a:outerShdw blurRad="292100" dist="139700" dir="2700000" algn="tl" rotWithShape="0">
              <a:srgbClr val="333333">
                <a:alpha val="65000"/>
              </a:srgbClr>
            </a:outerShdw>
          </a:effectLst>
        </p:spPr>
      </p:pic>
      <p:pic>
        <p:nvPicPr>
          <p:cNvPr id="20486" name="Picture 6" descr="X:\Administration\Public\LeadershipConference\2010\Temp place for all graphics\redflag4.png"/>
          <p:cNvPicPr>
            <a:picLocks noChangeAspect="1" noChangeArrowheads="1"/>
          </p:cNvPicPr>
          <p:nvPr/>
        </p:nvPicPr>
        <p:blipFill>
          <a:blip r:embed="rId5" cstate="print"/>
          <a:srcRect/>
          <a:stretch>
            <a:fillRect/>
          </a:stretch>
        </p:blipFill>
        <p:spPr bwMode="auto">
          <a:xfrm>
            <a:off x="5410200" y="1326200"/>
            <a:ext cx="3413334" cy="2560000"/>
          </a:xfrm>
          <a:prstGeom prst="rect">
            <a:avLst/>
          </a:prstGeom>
          <a:ln>
            <a:noFill/>
          </a:ln>
          <a:effectLst>
            <a:outerShdw blurRad="292100" dist="139700" dir="2700000" algn="tl" rotWithShape="0">
              <a:srgbClr val="333333">
                <a:alpha val="65000"/>
              </a:srgbClr>
            </a:outerShdw>
          </a:effectLst>
        </p:spPr>
      </p:pic>
      <p:pic>
        <p:nvPicPr>
          <p:cNvPr id="20484" name="Picture 4" descr="X:\Administration\Public\LeadershipConference\2010\Temp place for all graphics\redflag2.png"/>
          <p:cNvPicPr>
            <a:picLocks noChangeAspect="1" noChangeArrowheads="1"/>
          </p:cNvPicPr>
          <p:nvPr/>
        </p:nvPicPr>
        <p:blipFill>
          <a:blip r:embed="rId6" cstate="print"/>
          <a:srcRect/>
          <a:stretch>
            <a:fillRect/>
          </a:stretch>
        </p:blipFill>
        <p:spPr bwMode="auto">
          <a:xfrm>
            <a:off x="4724400" y="3276600"/>
            <a:ext cx="3413334" cy="2560000"/>
          </a:xfrm>
          <a:prstGeom prst="rect">
            <a:avLst/>
          </a:prstGeom>
          <a:ln>
            <a:noFill/>
          </a:ln>
          <a:effectLst>
            <a:outerShdw blurRad="292100" dist="139700" dir="2700000" algn="tl" rotWithShape="0">
              <a:srgbClr val="333333">
                <a:alpha val="65000"/>
              </a:srgbClr>
            </a:outerShdw>
          </a:effectLst>
        </p:spPr>
      </p:pic>
      <p:sp>
        <p:nvSpPr>
          <p:cNvPr id="11" name="Text Placeholder 10"/>
          <p:cNvSpPr>
            <a:spLocks noGrp="1"/>
          </p:cNvSpPr>
          <p:nvPr>
            <p:ph type="body" sz="quarter" idx="13"/>
          </p:nvPr>
        </p:nvSpPr>
        <p:spPr/>
        <p:txBody>
          <a:bodyPr/>
          <a:lstStyle/>
          <a:p>
            <a:r>
              <a:rPr lang="en-US" dirty="0" smtClean="0"/>
              <a:t>Visit </a:t>
            </a:r>
            <a:r>
              <a:rPr lang="en-US" dirty="0" smtClean="0">
                <a:hlinkClick r:id="rId7"/>
              </a:rPr>
              <a:t>http://advisor.cuanswers.com</a:t>
            </a:r>
            <a:r>
              <a:rPr lang="en-US" dirty="0" smtClean="0"/>
              <a:t> and search for “Red Flag”</a:t>
            </a:r>
            <a:endParaRPr lang="en-US" dirty="0"/>
          </a:p>
        </p:txBody>
      </p:sp>
      <p:pic>
        <p:nvPicPr>
          <p:cNvPr id="13" name="Picture 3" descr="X:\Web Services\Public\logos\xtend\AuditLink\xtendAuditLink.png"/>
          <p:cNvPicPr>
            <a:picLocks noChangeAspect="1" noChangeArrowheads="1"/>
          </p:cNvPicPr>
          <p:nvPr/>
        </p:nvPicPr>
        <p:blipFill>
          <a:blip r:embed="rId8" cstate="print">
            <a:lum bright="70000" contrast="-70000"/>
          </a:blip>
          <a:srcRect/>
          <a:stretch>
            <a:fillRect/>
          </a:stretch>
        </p:blipFill>
        <p:spPr bwMode="auto">
          <a:xfrm>
            <a:off x="7086600" y="304800"/>
            <a:ext cx="1536356" cy="686758"/>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2009-2010 Favorites</a:t>
            </a:r>
            <a:br>
              <a:rPr lang="en-US" sz="2000" dirty="0" smtClean="0"/>
            </a:br>
            <a:r>
              <a:rPr lang="en-US" dirty="0" smtClean="0"/>
              <a:t>RMG </a:t>
            </a:r>
            <a:r>
              <a:rPr lang="en-US" dirty="0" smtClean="0">
                <a:latin typeface="Calibri"/>
              </a:rPr>
              <a:t>(</a:t>
            </a:r>
            <a:r>
              <a:rPr lang="en-US" dirty="0" smtClean="0"/>
              <a:t>Part A and Part B</a:t>
            </a:r>
            <a:r>
              <a:rPr lang="en-US" dirty="0" smtClean="0">
                <a:latin typeface="Calibri"/>
              </a:rPr>
              <a:t>)</a:t>
            </a:r>
            <a:endParaRPr lang="en-US" dirty="0"/>
          </a:p>
        </p:txBody>
      </p:sp>
      <p:sp>
        <p:nvSpPr>
          <p:cNvPr id="3" name="Content Placeholder 2"/>
          <p:cNvSpPr>
            <a:spLocks noGrp="1"/>
          </p:cNvSpPr>
          <p:nvPr>
            <p:ph idx="1"/>
          </p:nvPr>
        </p:nvSpPr>
        <p:spPr>
          <a:xfrm>
            <a:off x="457200" y="1600200"/>
            <a:ext cx="5715000" cy="4525963"/>
          </a:xfrm>
        </p:spPr>
        <p:txBody>
          <a:bodyPr/>
          <a:lstStyle/>
          <a:p>
            <a:r>
              <a:rPr lang="en-US" dirty="0" smtClean="0"/>
              <a:t>It all started with the vendor risk assessment requirements thrown on credit unions last year</a:t>
            </a:r>
          </a:p>
          <a:p>
            <a:pPr lvl="1">
              <a:spcBef>
                <a:spcPts val="0"/>
              </a:spcBef>
            </a:pPr>
            <a:r>
              <a:rPr lang="en-US" dirty="0" smtClean="0"/>
              <a:t>As part of the first version of this new web tool, </a:t>
            </a:r>
            <a:r>
              <a:rPr lang="en-US" sz="2600" b="1" dirty="0" smtClean="0">
                <a:solidFill>
                  <a:schemeClr val="accent1"/>
                </a:solidFill>
              </a:rPr>
              <a:t>96 </a:t>
            </a:r>
            <a:r>
              <a:rPr lang="en-US" dirty="0" smtClean="0"/>
              <a:t>active users have completed </a:t>
            </a:r>
            <a:r>
              <a:rPr lang="en-US" sz="2400" b="1" dirty="0" smtClean="0">
                <a:solidFill>
                  <a:schemeClr val="accent1"/>
                </a:solidFill>
              </a:rPr>
              <a:t>182 </a:t>
            </a:r>
            <a:r>
              <a:rPr lang="en-US" dirty="0" smtClean="0"/>
              <a:t>risk assessment reports online</a:t>
            </a:r>
          </a:p>
          <a:p>
            <a:pPr>
              <a:spcBef>
                <a:spcPts val="0"/>
              </a:spcBef>
            </a:pPr>
            <a:r>
              <a:rPr lang="en-US" dirty="0" smtClean="0"/>
              <a:t>We look forward to 2011 as this project evolves into a full-out risk management site with the following new features</a:t>
            </a:r>
          </a:p>
          <a:p>
            <a:pPr lvl="1">
              <a:spcBef>
                <a:spcPts val="0"/>
              </a:spcBef>
            </a:pPr>
            <a:r>
              <a:rPr lang="en-US" b="1" dirty="0" smtClean="0"/>
              <a:t>Risk Management Matrix</a:t>
            </a:r>
            <a:r>
              <a:rPr lang="en-US" dirty="0" smtClean="0"/>
              <a:t> – quantitative risk analysis for due diligence on new opportunities</a:t>
            </a:r>
          </a:p>
          <a:p>
            <a:pPr lvl="1">
              <a:spcBef>
                <a:spcPts val="0"/>
              </a:spcBef>
            </a:pPr>
            <a:r>
              <a:rPr lang="en-US" b="1" dirty="0" smtClean="0"/>
              <a:t>Risk Concentration Analyzer </a:t>
            </a:r>
            <a:r>
              <a:rPr lang="en-US" dirty="0" smtClean="0"/>
              <a:t>– review where your greatest areas of risk lie</a:t>
            </a:r>
          </a:p>
          <a:p>
            <a:pPr lvl="1">
              <a:spcBef>
                <a:spcPts val="0"/>
              </a:spcBef>
            </a:pPr>
            <a:r>
              <a:rPr lang="en-US" b="1" dirty="0" smtClean="0"/>
              <a:t>Compliance Audit Template </a:t>
            </a:r>
            <a:r>
              <a:rPr lang="en-US" dirty="0" smtClean="0"/>
              <a:t>– understand how to fulfill your NCUA mandates</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159</a:t>
            </a:fld>
            <a:endParaRPr lang="en-US"/>
          </a:p>
        </p:txBody>
      </p:sp>
      <p:pic>
        <p:nvPicPr>
          <p:cNvPr id="44035" name="Picture 3" descr="X:\Web Services\Public\logos\xtend\AuditLink\xtendAuditLink.png"/>
          <p:cNvPicPr>
            <a:picLocks noChangeAspect="1" noChangeArrowheads="1"/>
          </p:cNvPicPr>
          <p:nvPr/>
        </p:nvPicPr>
        <p:blipFill>
          <a:blip r:embed="rId2" cstate="print">
            <a:lum bright="70000" contrast="-70000"/>
          </a:blip>
          <a:srcRect/>
          <a:stretch>
            <a:fillRect/>
          </a:stretch>
        </p:blipFill>
        <p:spPr bwMode="auto">
          <a:xfrm>
            <a:off x="7086600" y="304800"/>
            <a:ext cx="1536356" cy="686758"/>
          </a:xfrm>
          <a:prstGeom prst="rect">
            <a:avLst/>
          </a:prstGeom>
          <a:noFill/>
        </p:spPr>
      </p:pic>
      <p:pic>
        <p:nvPicPr>
          <p:cNvPr id="19459" name="Picture 3" descr="H:\Graphics\Websites\risk mgmt website.png"/>
          <p:cNvPicPr>
            <a:picLocks noChangeAspect="1" noChangeArrowheads="1"/>
          </p:cNvPicPr>
          <p:nvPr/>
        </p:nvPicPr>
        <p:blipFill>
          <a:blip r:embed="rId3" cstate="print"/>
          <a:srcRect/>
          <a:stretch>
            <a:fillRect/>
          </a:stretch>
        </p:blipFill>
        <p:spPr bwMode="auto">
          <a:xfrm>
            <a:off x="6248400" y="1524000"/>
            <a:ext cx="2533162" cy="1896783"/>
          </a:xfrm>
          <a:prstGeom prst="rect">
            <a:avLst/>
          </a:prstGeom>
          <a:noFill/>
        </p:spPr>
      </p:pic>
      <p:pic>
        <p:nvPicPr>
          <p:cNvPr id="19460" name="Picture 4" descr="X:\Administration\Public\LeadershipConference\2010\Temp place for all graphics\risk management flyer.png"/>
          <p:cNvPicPr>
            <a:picLocks noChangeAspect="1" noChangeArrowheads="1"/>
          </p:cNvPicPr>
          <p:nvPr/>
        </p:nvPicPr>
        <p:blipFill>
          <a:blip r:embed="rId4" cstate="print"/>
          <a:srcRect/>
          <a:stretch>
            <a:fillRect/>
          </a:stretch>
        </p:blipFill>
        <p:spPr bwMode="auto">
          <a:xfrm rot="431023">
            <a:off x="7096834" y="4428563"/>
            <a:ext cx="1690413" cy="2191660"/>
          </a:xfrm>
          <a:prstGeom prst="rect">
            <a:avLst/>
          </a:prstGeom>
          <a:ln>
            <a:noFill/>
          </a:ln>
          <a:effectLst>
            <a:outerShdw blurRad="292100" dist="139700" dir="2700000" algn="tl" rotWithShape="0">
              <a:srgbClr val="333333">
                <a:alpha val="65000"/>
              </a:srgbClr>
            </a:outerShdw>
          </a:effectLst>
        </p:spPr>
      </p:pic>
      <p:pic>
        <p:nvPicPr>
          <p:cNvPr id="14" name="Picture 8" descr="X:\Administration\Public\LeadershipConference\2010\Temp place for all graphics\graphics for PPT design\RedSplotch-StraightOn-Wet.gif"/>
          <p:cNvPicPr>
            <a:picLocks noChangeAspect="1" noChangeArrowheads="1"/>
          </p:cNvPicPr>
          <p:nvPr/>
        </p:nvPicPr>
        <p:blipFill>
          <a:blip r:embed="rId5" cstate="print"/>
          <a:srcRect t="8715" r="32660" b="12854"/>
          <a:stretch>
            <a:fillRect/>
          </a:stretch>
        </p:blipFill>
        <p:spPr bwMode="auto">
          <a:xfrm>
            <a:off x="6553200" y="5562600"/>
            <a:ext cx="762000" cy="685800"/>
          </a:xfrm>
          <a:prstGeom prst="rect">
            <a:avLst/>
          </a:prstGeom>
          <a:noFill/>
        </p:spPr>
      </p:pic>
      <p:sp>
        <p:nvSpPr>
          <p:cNvPr id="17" name="Rectangle 16"/>
          <p:cNvSpPr/>
          <p:nvPr/>
        </p:nvSpPr>
        <p:spPr>
          <a:xfrm>
            <a:off x="6282319" y="3395246"/>
            <a:ext cx="2559034" cy="338554"/>
          </a:xfrm>
          <a:prstGeom prst="rect">
            <a:avLst/>
          </a:prstGeom>
        </p:spPr>
        <p:txBody>
          <a:bodyPr wrap="none">
            <a:spAutoFit/>
          </a:bodyPr>
          <a:lstStyle/>
          <a:p>
            <a:r>
              <a:rPr lang="en-US" sz="1600" dirty="0" smtClean="0"/>
              <a:t>http://rmrg.cuanswers.com/</a:t>
            </a:r>
            <a:endParaRPr lang="en-U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Artistry in Compliance Design</a:t>
            </a:r>
            <a:endParaRPr lang="en-US" dirty="0"/>
          </a:p>
        </p:txBody>
      </p:sp>
      <p:sp>
        <p:nvSpPr>
          <p:cNvPr id="3" name="Content Placeholder 2"/>
          <p:cNvSpPr>
            <a:spLocks noGrp="1"/>
          </p:cNvSpPr>
          <p:nvPr>
            <p:ph idx="1"/>
          </p:nvPr>
        </p:nvSpPr>
        <p:spPr/>
        <p:txBody>
          <a:bodyPr/>
          <a:lstStyle/>
          <a:p>
            <a:r>
              <a:rPr lang="en-US" dirty="0" smtClean="0"/>
              <a:t>While it has been a strange year, we’ve seen this cycle many times over our careers</a:t>
            </a:r>
          </a:p>
          <a:p>
            <a:pPr lvl="1"/>
            <a:r>
              <a:rPr lang="en-US" dirty="0" smtClean="0"/>
              <a:t>Responding to TIS, Reg. CC, Y2K...any rule of the day</a:t>
            </a:r>
          </a:p>
          <a:p>
            <a:r>
              <a:rPr lang="en-US" dirty="0" smtClean="0"/>
              <a:t>We need to remember to take an </a:t>
            </a:r>
            <a:r>
              <a:rPr lang="en-US" b="1" dirty="0" smtClean="0"/>
              <a:t>artist’s approach </a:t>
            </a:r>
            <a:r>
              <a:rPr lang="en-US" dirty="0" smtClean="0"/>
              <a:t>to designing our response to compliance...as a network, as software developers, and as credit union operators</a:t>
            </a:r>
          </a:p>
          <a:p>
            <a:r>
              <a:rPr lang="en-US" dirty="0" smtClean="0"/>
              <a:t>It all comes down to your perspective</a:t>
            </a:r>
          </a:p>
          <a:p>
            <a:pPr lvl="1"/>
            <a:r>
              <a:rPr lang="en-US" dirty="0" smtClean="0"/>
              <a:t>Follow the rule at all costs, with the most narrow interpretation of the risk-to-reward ratio</a:t>
            </a:r>
          </a:p>
          <a:p>
            <a:pPr lvl="1"/>
            <a:r>
              <a:rPr lang="en-US" dirty="0" smtClean="0"/>
              <a:t>Compliance with an inside-out (employee convenience) or outside-in (member convenience) design </a:t>
            </a:r>
          </a:p>
          <a:p>
            <a:pPr lvl="1"/>
            <a:r>
              <a:rPr lang="en-US" dirty="0" smtClean="0"/>
              <a:t>Making a dollar in spite of the rule – designing a winning formula for your ultimate goal: a profitable businesses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16</a:t>
            </a:fld>
            <a:endParaRPr lang="en-US"/>
          </a:p>
        </p:txBody>
      </p:sp>
      <p:sp>
        <p:nvSpPr>
          <p:cNvPr id="5" name="Text Placeholder 4"/>
          <p:cNvSpPr>
            <a:spLocks noGrp="1"/>
          </p:cNvSpPr>
          <p:nvPr>
            <p:ph type="body" sz="quarter" idx="13"/>
          </p:nvPr>
        </p:nvSpPr>
        <p:spPr>
          <a:xfrm>
            <a:off x="4343400" y="5867400"/>
            <a:ext cx="4343400" cy="762000"/>
          </a:xfrm>
        </p:spPr>
        <p:txBody>
          <a:bodyPr/>
          <a:lstStyle/>
          <a:p>
            <a:r>
              <a:rPr lang="en-US" sz="2000" dirty="0" smtClean="0">
                <a:ln/>
              </a:rPr>
              <a:t>artistry </a:t>
            </a:r>
            <a:r>
              <a:rPr lang="en-US" dirty="0" smtClean="0">
                <a:ln/>
              </a:rPr>
              <a:t>[är'tĭ-strē] </a:t>
            </a:r>
            <a:r>
              <a:rPr lang="en-US" i="1" dirty="0" smtClean="0">
                <a:ln/>
              </a:rPr>
              <a:t>n </a:t>
            </a:r>
            <a:r>
              <a:rPr lang="en-US" dirty="0" smtClean="0">
                <a:ln/>
              </a:rPr>
              <a:t>a superior skill that you can learn by study and practice and observation</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Can’t Wait to See in 2011</a:t>
            </a:r>
            <a:br>
              <a:rPr lang="en-US" sz="2000" dirty="0" smtClean="0"/>
            </a:br>
            <a:r>
              <a:rPr lang="en-US" dirty="0" smtClean="0"/>
              <a:t>The SARs “Dirty Dozen”</a:t>
            </a:r>
            <a:endParaRPr lang="en-US" dirty="0"/>
          </a:p>
        </p:txBody>
      </p:sp>
      <p:sp>
        <p:nvSpPr>
          <p:cNvPr id="3" name="Content Placeholder 2"/>
          <p:cNvSpPr>
            <a:spLocks noGrp="1"/>
          </p:cNvSpPr>
          <p:nvPr>
            <p:ph idx="1"/>
          </p:nvPr>
        </p:nvSpPr>
        <p:spPr/>
        <p:txBody>
          <a:bodyPr/>
          <a:lstStyle/>
          <a:p>
            <a:r>
              <a:rPr lang="en-US" dirty="0" smtClean="0"/>
              <a:t>One of the areas that seems to be heating up for credit union compliance purchases is automated monitoring systems that scour what sometimes appears to be random data and kicks out hints about activities that might be normal, irregular, or risky</a:t>
            </a:r>
          </a:p>
          <a:p>
            <a:r>
              <a:rPr lang="en-US" dirty="0" smtClean="0"/>
              <a:t>In many cases, these systems will require downloads from CU*BASE to third-party software, which can be expensive</a:t>
            </a:r>
          </a:p>
          <a:p>
            <a:r>
              <a:rPr lang="en-US" dirty="0" smtClean="0"/>
              <a:t>The data is there, why not use it?</a:t>
            </a:r>
          </a:p>
          <a:p>
            <a:pPr marL="800100" lvl="1" indent="-342900">
              <a:buFont typeface="+mj-lt"/>
              <a:buAutoNum type="arabicPeriod"/>
            </a:pPr>
            <a:r>
              <a:rPr lang="en-US" dirty="0" smtClean="0"/>
              <a:t>Excessive abnormal activity</a:t>
            </a:r>
          </a:p>
          <a:p>
            <a:pPr marL="800100" lvl="1" indent="-342900">
              <a:buFont typeface="+mj-lt"/>
              <a:buAutoNum type="arabicPeriod"/>
            </a:pPr>
            <a:r>
              <a:rPr lang="en-US" dirty="0" smtClean="0"/>
              <a:t>Identity theft</a:t>
            </a:r>
          </a:p>
          <a:p>
            <a:pPr marL="800100" lvl="1" indent="-342900">
              <a:buFont typeface="+mj-lt"/>
              <a:buAutoNum type="arabicPeriod"/>
            </a:pPr>
            <a:r>
              <a:rPr lang="en-US" dirty="0" smtClean="0"/>
              <a:t>Check kiting</a:t>
            </a:r>
          </a:p>
          <a:p>
            <a:pPr marL="800100" lvl="1" indent="-342900">
              <a:buFont typeface="+mj-lt"/>
              <a:buAutoNum type="arabicPeriod"/>
            </a:pPr>
            <a:r>
              <a:rPr lang="en-US" dirty="0" smtClean="0"/>
              <a:t>OFAC </a:t>
            </a:r>
            <a:r>
              <a:rPr lang="en-US" dirty="0" smtClean="0"/>
              <a:t>scans</a:t>
            </a:r>
          </a:p>
          <a:p>
            <a:pPr marL="800100" lvl="1" indent="-342900">
              <a:buFont typeface="+mj-lt"/>
              <a:buAutoNum type="arabicPeriod"/>
            </a:pPr>
            <a:r>
              <a:rPr lang="en-US" dirty="0" smtClean="0"/>
              <a:t>Debit/credit card fraud</a:t>
            </a:r>
          </a:p>
          <a:p>
            <a:pPr marL="800100" lvl="1" indent="-342900">
              <a:buFont typeface="+mj-lt"/>
              <a:buAutoNum type="arabicPeriod"/>
            </a:pPr>
            <a:r>
              <a:rPr lang="en-US" dirty="0" smtClean="0"/>
              <a:t>...oh, you can read for yourself</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160</a:t>
            </a:fld>
            <a:endParaRPr lang="en-US"/>
          </a:p>
        </p:txBody>
      </p:sp>
      <p:pic>
        <p:nvPicPr>
          <p:cNvPr id="44035" name="Picture 3" descr="X:\Web Services\Public\logos\xtend\AuditLink\xtendAuditLink.png"/>
          <p:cNvPicPr>
            <a:picLocks noChangeAspect="1" noChangeArrowheads="1"/>
          </p:cNvPicPr>
          <p:nvPr/>
        </p:nvPicPr>
        <p:blipFill>
          <a:blip r:embed="rId2" cstate="print">
            <a:lum bright="70000" contrast="-70000"/>
          </a:blip>
          <a:srcRect/>
          <a:stretch>
            <a:fillRect/>
          </a:stretch>
        </p:blipFill>
        <p:spPr bwMode="auto">
          <a:xfrm>
            <a:off x="7086600" y="304800"/>
            <a:ext cx="1536356" cy="686758"/>
          </a:xfrm>
          <a:prstGeom prst="rect">
            <a:avLst/>
          </a:prstGeom>
          <a:noFill/>
        </p:spPr>
      </p:pic>
      <p:pic>
        <p:nvPicPr>
          <p:cNvPr id="19458" name="Picture 2" descr="X:\Administration\Public\LeadershipConference\2010\Temp place for all graphics\SARs dirty dozen.png"/>
          <p:cNvPicPr>
            <a:picLocks noChangeAspect="1" noChangeArrowheads="1"/>
          </p:cNvPicPr>
          <p:nvPr/>
        </p:nvPicPr>
        <p:blipFill>
          <a:blip r:embed="rId3" cstate="print"/>
          <a:srcRect/>
          <a:stretch>
            <a:fillRect/>
          </a:stretch>
        </p:blipFill>
        <p:spPr bwMode="auto">
          <a:xfrm rot="504018">
            <a:off x="6738503" y="3921877"/>
            <a:ext cx="1876564" cy="2428495"/>
          </a:xfrm>
          <a:prstGeom prst="rect">
            <a:avLst/>
          </a:prstGeom>
          <a:ln>
            <a:noFill/>
          </a:ln>
          <a:effectLst>
            <a:outerShdw blurRad="292100" dist="139700" dir="2700000" algn="tl" rotWithShape="0">
              <a:srgbClr val="333333">
                <a:alpha val="65000"/>
              </a:srgbClr>
            </a:outerShdw>
          </a:effectLst>
        </p:spPr>
      </p:pic>
      <p:pic>
        <p:nvPicPr>
          <p:cNvPr id="8"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6172200" y="5334000"/>
            <a:ext cx="762000" cy="685800"/>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 Minutes in the Sun</a:t>
            </a:r>
            <a:endParaRPr lang="en-US" dirty="0"/>
          </a:p>
        </p:txBody>
      </p:sp>
      <p:sp>
        <p:nvSpPr>
          <p:cNvPr id="3" name="Content Placeholder 2"/>
          <p:cNvSpPr>
            <a:spLocks noGrp="1"/>
          </p:cNvSpPr>
          <p:nvPr>
            <p:ph idx="1"/>
          </p:nvPr>
        </p:nvSpPr>
        <p:spPr/>
        <p:txBody>
          <a:bodyPr/>
          <a:lstStyle/>
          <a:p>
            <a:r>
              <a:rPr lang="en-US" dirty="0" smtClean="0"/>
              <a:t>It’s been said that every person has his 15 minutes of fame</a:t>
            </a:r>
          </a:p>
          <a:p>
            <a:r>
              <a:rPr lang="en-US" dirty="0" smtClean="0"/>
              <a:t>I think you will agree with me that initiatives like CMS Audit Link and </a:t>
            </a:r>
            <a:br>
              <a:rPr lang="en-US" dirty="0" smtClean="0"/>
            </a:br>
            <a:r>
              <a:rPr lang="en-US" dirty="0" smtClean="0"/>
              <a:t>SRS Audit Link are destined to be stars for a long time</a:t>
            </a:r>
          </a:p>
          <a:p>
            <a:r>
              <a:rPr lang="en-US" dirty="0" smtClean="0"/>
              <a:t>If you didn’t have a chance to really interact with these two teams in 2010, I’d make it a priority to get to know them in 2011</a:t>
            </a:r>
          </a:p>
          <a:p>
            <a:r>
              <a:rPr lang="en-US" dirty="0" smtClean="0"/>
              <a:t>Audit Link is going to be a strong player in the CU*Answers network for a long time to come</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161</a:t>
            </a:fld>
            <a:endParaRPr lang="en-US"/>
          </a:p>
        </p:txBody>
      </p:sp>
      <p:sp>
        <p:nvSpPr>
          <p:cNvPr id="5" name="Text Placeholder 4"/>
          <p:cNvSpPr>
            <a:spLocks noGrp="1"/>
          </p:cNvSpPr>
          <p:nvPr>
            <p:ph type="body" sz="quarter" idx="13"/>
          </p:nvPr>
        </p:nvSpPr>
        <p:spPr>
          <a:xfrm>
            <a:off x="1752600" y="5867400"/>
            <a:ext cx="6934200" cy="762000"/>
          </a:xfrm>
        </p:spPr>
        <p:txBody>
          <a:bodyPr>
            <a:noAutofit/>
          </a:bodyPr>
          <a:lstStyle/>
          <a:p>
            <a:r>
              <a:rPr lang="en-US" sz="2000" dirty="0" smtClean="0"/>
              <a:t>LEGAL DISCLAIMER </a:t>
            </a:r>
            <a:r>
              <a:rPr lang="en-US" sz="900" dirty="0" smtClean="0"/>
              <a:t>The information contained in this web site does not constitute legal advice. We make no claims, promises or guarantees about the accuracy, completeness, or adequacy of the information contained in this web site. You should retain and rely on your own legal counsel, and nothing herein should be considered a substitute for the advice of competent legal counsel. These materials are intended, but not promised or guaranteed to be current, complete, or up-to-date and should in no way be taken as an indication of future results. All information is provided "as is", with no guarantee of completeness, accuracy, timeliness or of the results obtained from the use of this information, and without warranty of any kind, express or implied, including, but not limited to warranties of performance, merchantability and fitness for a particular purpose. In no event will CU*Answers, its related partnerships or corporations, or the partners, agents or employees thereof be liable to you or anyone else for any decision made or action taken in reliance on the information provided or for any consequential, special or similar damages, even if advised of the possibility of such damages.</a:t>
            </a:r>
            <a:endParaRPr lang="en-US" sz="900" dirty="0"/>
          </a:p>
        </p:txBody>
      </p:sp>
      <p:pic>
        <p:nvPicPr>
          <p:cNvPr id="28674" name="Picture 2" descr="X:\Web Services\Public\logos\xtend\AuditLink\xtendAuditLink.png"/>
          <p:cNvPicPr>
            <a:picLocks noChangeAspect="1" noChangeArrowheads="1"/>
          </p:cNvPicPr>
          <p:nvPr/>
        </p:nvPicPr>
        <p:blipFill>
          <a:blip r:embed="rId2" cstate="print"/>
          <a:srcRect/>
          <a:stretch>
            <a:fillRect/>
          </a:stretch>
        </p:blipFill>
        <p:spPr bwMode="auto">
          <a:xfrm>
            <a:off x="5927316" y="3810000"/>
            <a:ext cx="2073684" cy="926946"/>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The CMS MVP</a:t>
            </a:r>
            <a:endParaRPr lang="en-US" dirty="0"/>
          </a:p>
        </p:txBody>
      </p:sp>
      <p:sp>
        <p:nvSpPr>
          <p:cNvPr id="7" name="Subtitle 6"/>
          <p:cNvSpPr>
            <a:spLocks noGrp="1"/>
          </p:cNvSpPr>
          <p:nvPr>
            <p:ph type="subTitle" idx="1"/>
          </p:nvPr>
        </p:nvSpPr>
        <p:spPr/>
        <p:txBody>
          <a:bodyPr/>
          <a:lstStyle/>
          <a:p>
            <a:r>
              <a:rPr lang="en-US" dirty="0" smtClean="0"/>
              <a:t>This year’s winner of the CMS “Most Valuable Partner” award goes to...the Xtend team!</a:t>
            </a:r>
          </a:p>
          <a:p>
            <a:pPr>
              <a:spcBef>
                <a:spcPts val="1200"/>
              </a:spcBef>
            </a:pPr>
            <a:r>
              <a:rPr lang="en-US" i="1" dirty="0" smtClean="0"/>
              <a:t>Picking up the tools and doing the work at 100x</a:t>
            </a:r>
            <a:endParaRPr lang="en-US" i="1" dirty="0"/>
          </a:p>
        </p:txBody>
      </p:sp>
      <p:pic>
        <p:nvPicPr>
          <p:cNvPr id="8" name="Picture 3" descr="X:\Web Services\Public\logos\xtend\xtend_fancy\xtend_fancy.png"/>
          <p:cNvPicPr>
            <a:picLocks noChangeAspect="1" noChangeArrowheads="1"/>
          </p:cNvPicPr>
          <p:nvPr/>
        </p:nvPicPr>
        <p:blipFill>
          <a:blip r:embed="rId2" cstate="print"/>
          <a:srcRect/>
          <a:stretch>
            <a:fillRect/>
          </a:stretch>
        </p:blipFill>
        <p:spPr bwMode="auto">
          <a:xfrm>
            <a:off x="6629400" y="381000"/>
            <a:ext cx="1935188" cy="839138"/>
          </a:xfrm>
          <a:prstGeom prst="rect">
            <a:avLst/>
          </a:prstGeom>
          <a:noFill/>
        </p:spPr>
      </p:pic>
    </p:spTree>
  </p:cSld>
  <p:clrMapOvr>
    <a:masterClrMapping/>
  </p:clrMapOvr>
  <p:transition>
    <p:pull dir="ru"/>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Year’s MVP</a:t>
            </a:r>
            <a:endParaRPr lang="en-US" dirty="0"/>
          </a:p>
        </p:txBody>
      </p:sp>
      <p:sp>
        <p:nvSpPr>
          <p:cNvPr id="3" name="Content Placeholder 2"/>
          <p:cNvSpPr>
            <a:spLocks noGrp="1"/>
          </p:cNvSpPr>
          <p:nvPr>
            <p:ph idx="1"/>
          </p:nvPr>
        </p:nvSpPr>
        <p:spPr/>
        <p:txBody>
          <a:bodyPr/>
          <a:lstStyle/>
          <a:p>
            <a:r>
              <a:rPr lang="en-US" dirty="0" smtClean="0"/>
              <a:t>The Xtend initiative is one of the most important contributors to the whole idea of our network’s execution</a:t>
            </a:r>
          </a:p>
          <a:p>
            <a:r>
              <a:rPr lang="en-US" dirty="0" smtClean="0"/>
              <a:t>It is a key plank in CU*Answers Management Services</a:t>
            </a:r>
          </a:p>
          <a:p>
            <a:pPr lvl="1"/>
            <a:r>
              <a:rPr lang="en-US" dirty="0" smtClean="0"/>
              <a:t>Participation in design</a:t>
            </a:r>
          </a:p>
          <a:p>
            <a:pPr lvl="1"/>
            <a:r>
              <a:rPr lang="en-US" dirty="0" smtClean="0"/>
              <a:t>New business offerings</a:t>
            </a:r>
          </a:p>
          <a:p>
            <a:pPr lvl="1"/>
            <a:r>
              <a:rPr lang="en-US" dirty="0" smtClean="0"/>
              <a:t>High-throughput laboratory for CU*BASE tools (bookkeeping, mortgage servicing, internal auditing, call center, etc.)</a:t>
            </a:r>
          </a:p>
          <a:p>
            <a:r>
              <a:rPr lang="en-US" dirty="0" smtClean="0"/>
              <a:t>It also provides the drive for new ideas and vision for doing things faster, more often, and in a new way for network efficiencies</a:t>
            </a:r>
          </a:p>
          <a:p>
            <a:pPr lvl="1"/>
            <a:r>
              <a:rPr lang="en-US" dirty="0" smtClean="0"/>
              <a:t>From this morning:  </a:t>
            </a:r>
            <a:r>
              <a:rPr lang="en-US" b="1" dirty="0" smtClean="0"/>
              <a:t>You can’t just </a:t>
            </a:r>
            <a:r>
              <a:rPr lang="en-US" b="1" i="1" dirty="0" smtClean="0"/>
              <a:t>want</a:t>
            </a:r>
            <a:r>
              <a:rPr lang="en-US" b="1" dirty="0" smtClean="0"/>
              <a:t> innovation, you have to </a:t>
            </a:r>
            <a:r>
              <a:rPr lang="en-US" b="1" i="1" dirty="0" smtClean="0"/>
              <a:t>need it</a:t>
            </a:r>
            <a:endParaRPr lang="en-US" b="1"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163</a:t>
            </a:fld>
            <a:endParaRPr lang="en-US"/>
          </a:p>
        </p:txBody>
      </p:sp>
      <p:pic>
        <p:nvPicPr>
          <p:cNvPr id="3075" name="Picture 3" descr="X:\Web Services\Public\logos\xtend\xtend_fancy\xtend_fancy.pn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6904012" y="75262"/>
            <a:ext cx="1935188" cy="839138"/>
          </a:xfrm>
          <a:prstGeom prst="rect">
            <a:avLst/>
          </a:prstGeom>
          <a:noFill/>
        </p:spPr>
      </p:pic>
      <p:pic>
        <p:nvPicPr>
          <p:cNvPr id="3078" name="Picture 6" descr="X:\Web Services\Public\logos\xtend\Xtension\xtendXtension.png"/>
          <p:cNvPicPr>
            <a:picLocks noChangeAspect="1" noChangeArrowheads="1"/>
          </p:cNvPicPr>
          <p:nvPr/>
        </p:nvPicPr>
        <p:blipFill>
          <a:blip r:embed="rId3" cstate="print"/>
          <a:srcRect/>
          <a:stretch>
            <a:fillRect/>
          </a:stretch>
        </p:blipFill>
        <p:spPr bwMode="auto">
          <a:xfrm>
            <a:off x="1524000" y="5686004"/>
            <a:ext cx="1453978" cy="636534"/>
          </a:xfrm>
          <a:prstGeom prst="rect">
            <a:avLst/>
          </a:prstGeom>
          <a:noFill/>
        </p:spPr>
      </p:pic>
      <p:pic>
        <p:nvPicPr>
          <p:cNvPr id="3079" name="Picture 7" descr="X:\Web Services\Public\logos\xtend\SRS\xtendSRS.png"/>
          <p:cNvPicPr>
            <a:picLocks noChangeAspect="1" noChangeArrowheads="1"/>
          </p:cNvPicPr>
          <p:nvPr/>
        </p:nvPicPr>
        <p:blipFill>
          <a:blip r:embed="rId4" cstate="print"/>
          <a:srcRect/>
          <a:stretch>
            <a:fillRect/>
          </a:stretch>
        </p:blipFill>
        <p:spPr bwMode="auto">
          <a:xfrm>
            <a:off x="3303031" y="5531543"/>
            <a:ext cx="1482803" cy="945457"/>
          </a:xfrm>
          <a:prstGeom prst="rect">
            <a:avLst/>
          </a:prstGeom>
          <a:noFill/>
        </p:spPr>
      </p:pic>
      <p:pic>
        <p:nvPicPr>
          <p:cNvPr id="3080" name="Picture 8" descr="X:\Web Services\Public\logos\xtend\MemberReach\xtendMemberReach.png"/>
          <p:cNvPicPr>
            <a:picLocks noChangeAspect="1" noChangeArrowheads="1"/>
          </p:cNvPicPr>
          <p:nvPr/>
        </p:nvPicPr>
        <p:blipFill>
          <a:blip r:embed="rId5" cstate="print"/>
          <a:srcRect/>
          <a:stretch>
            <a:fillRect/>
          </a:stretch>
        </p:blipFill>
        <p:spPr bwMode="auto">
          <a:xfrm>
            <a:off x="5110887" y="5532591"/>
            <a:ext cx="1345861" cy="943360"/>
          </a:xfrm>
          <a:prstGeom prst="rect">
            <a:avLst/>
          </a:prstGeom>
          <a:noFill/>
        </p:spPr>
      </p:pic>
      <p:pic>
        <p:nvPicPr>
          <p:cNvPr id="3082" name="Picture 10" descr="X:\Web Services\Public\logos\xtend\AuditLink\xtendAuditLink.png"/>
          <p:cNvPicPr>
            <a:picLocks noChangeAspect="1" noChangeArrowheads="1"/>
          </p:cNvPicPr>
          <p:nvPr/>
        </p:nvPicPr>
        <p:blipFill>
          <a:blip r:embed="rId6" cstate="print"/>
          <a:srcRect/>
          <a:stretch>
            <a:fillRect/>
          </a:stretch>
        </p:blipFill>
        <p:spPr bwMode="auto">
          <a:xfrm>
            <a:off x="6781800" y="5626830"/>
            <a:ext cx="1688756" cy="754882"/>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Xtend as a Product </a:t>
            </a:r>
            <a:br>
              <a:rPr lang="en-US" dirty="0" smtClean="0"/>
            </a:br>
            <a:r>
              <a:rPr lang="en-US" dirty="0" smtClean="0"/>
              <a:t>Designer and Catalyst</a:t>
            </a:r>
            <a:endParaRPr lang="en-US" dirty="0"/>
          </a:p>
        </p:txBody>
      </p:sp>
      <p:sp>
        <p:nvSpPr>
          <p:cNvPr id="3" name="Content Placeholder 2"/>
          <p:cNvSpPr>
            <a:spLocks noGrp="1"/>
          </p:cNvSpPr>
          <p:nvPr>
            <p:ph sz="half" idx="1"/>
          </p:nvPr>
        </p:nvSpPr>
        <p:spPr/>
        <p:txBody>
          <a:bodyPr/>
          <a:lstStyle/>
          <a:p>
            <a:r>
              <a:rPr lang="en-US" dirty="0" smtClean="0"/>
              <a:t>Member Reach, Xtension, and the Collections team continue to be huge supporters and drivers of the CU*BASE Trackers system</a:t>
            </a:r>
          </a:p>
          <a:p>
            <a:r>
              <a:rPr lang="en-US" dirty="0" smtClean="0"/>
              <a:t>In 2010, the Tracker system saw some impressive growth in both utilization and capabilities </a:t>
            </a:r>
            <a:r>
              <a:rPr lang="en-US" sz="1800" i="1" dirty="0" smtClean="0"/>
              <a:t>(44 project sheets completed since last June!)</a:t>
            </a:r>
            <a:endParaRPr lang="en-US" i="1" dirty="0" smtClean="0"/>
          </a:p>
        </p:txBody>
      </p:sp>
      <p:sp>
        <p:nvSpPr>
          <p:cNvPr id="7" name="Content Placeholder 6"/>
          <p:cNvSpPr>
            <a:spLocks noGrp="1"/>
          </p:cNvSpPr>
          <p:nvPr>
            <p:ph sz="half" idx="2"/>
          </p:nvPr>
        </p:nvSpPr>
        <p:spPr>
          <a:xfrm>
            <a:off x="457200" y="2979760"/>
            <a:ext cx="4038600" cy="3078163"/>
          </a:xfrm>
        </p:spPr>
        <p:txBody>
          <a:bodyPr>
            <a:normAutofit/>
          </a:bodyPr>
          <a:lstStyle/>
          <a:p>
            <a:pPr marL="342900" lvl="1" indent="-342900">
              <a:buClr>
                <a:schemeClr val="accent2"/>
              </a:buClr>
              <a:buSzPct val="100000"/>
              <a:buFont typeface="Monotype Sorts" pitchFamily="2" charset="2"/>
              <a:buChar char="n"/>
            </a:pPr>
            <a:r>
              <a:rPr lang="en-US" sz="2000" dirty="0" smtClean="0"/>
              <a:t>From Cross Sales, to the automation of Audit events, to the improvements in the workflow and functionality, the Xtend teams are a major reason why our customer information database is tops in the market today</a:t>
            </a:r>
          </a:p>
          <a:p>
            <a:endParaRPr lang="en-US" sz="2400"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164</a:t>
            </a:fld>
            <a:endParaRPr lang="en-US" dirty="0"/>
          </a:p>
        </p:txBody>
      </p:sp>
      <p:sp>
        <p:nvSpPr>
          <p:cNvPr id="8" name="Text Placeholder 7"/>
          <p:cNvSpPr>
            <a:spLocks noGrp="1"/>
          </p:cNvSpPr>
          <p:nvPr>
            <p:ph type="body" sz="quarter" idx="13"/>
          </p:nvPr>
        </p:nvSpPr>
        <p:spPr/>
        <p:txBody>
          <a:bodyPr/>
          <a:lstStyle/>
          <a:p>
            <a:endParaRPr lang="en-US"/>
          </a:p>
        </p:txBody>
      </p:sp>
      <p:pic>
        <p:nvPicPr>
          <p:cNvPr id="14338" name="Picture 2" descr="X:\Administration\Public\LeadershipConference\2010\Temp place for all graphics\Audit Tracker.png"/>
          <p:cNvPicPr>
            <a:picLocks noChangeAspect="1" noChangeArrowheads="1"/>
          </p:cNvPicPr>
          <p:nvPr/>
        </p:nvPicPr>
        <p:blipFill>
          <a:blip r:embed="rId2" cstate="print"/>
          <a:srcRect r="10473" b="3927"/>
          <a:stretch>
            <a:fillRect/>
          </a:stretch>
        </p:blipFill>
        <p:spPr bwMode="auto">
          <a:xfrm>
            <a:off x="4343400" y="3129267"/>
            <a:ext cx="4800600" cy="3728733"/>
          </a:xfrm>
          <a:prstGeom prst="rect">
            <a:avLst/>
          </a:prstGeom>
          <a:noFill/>
        </p:spPr>
      </p:pic>
      <p:pic>
        <p:nvPicPr>
          <p:cNvPr id="11" name="Picture 3" descr="X:\Web Services\Public\logos\xtend\xtend_fancy\xtend_fancy.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6904012" y="75262"/>
            <a:ext cx="1935188" cy="839138"/>
          </a:xfrm>
          <a:prstGeom prst="rect">
            <a:avLst/>
          </a:prstGeo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of My Favorite </a:t>
            </a:r>
            <a:br>
              <a:rPr lang="en-US" dirty="0" smtClean="0"/>
            </a:br>
            <a:r>
              <a:rPr lang="en-US" dirty="0" smtClean="0"/>
              <a:t>Network Initiatives</a:t>
            </a:r>
            <a:endParaRPr lang="en-US" dirty="0"/>
          </a:p>
        </p:txBody>
      </p:sp>
      <p:sp>
        <p:nvSpPr>
          <p:cNvPr id="3" name="Content Placeholder 2"/>
          <p:cNvSpPr>
            <a:spLocks noGrp="1"/>
          </p:cNvSpPr>
          <p:nvPr>
            <p:ph idx="1"/>
          </p:nvPr>
        </p:nvSpPr>
        <p:spPr/>
        <p:txBody>
          <a:bodyPr/>
          <a:lstStyle/>
          <a:p>
            <a:r>
              <a:rPr lang="en-US" dirty="0" smtClean="0"/>
              <a:t>Call centers are one of the most oft-cited </a:t>
            </a:r>
            <a:br>
              <a:rPr lang="en-US" dirty="0" smtClean="0"/>
            </a:br>
            <a:r>
              <a:rPr lang="en-US" dirty="0" smtClean="0"/>
              <a:t>initiatives for CUSO innovation</a:t>
            </a:r>
          </a:p>
          <a:p>
            <a:r>
              <a:rPr lang="en-US" dirty="0" smtClean="0"/>
              <a:t>Everyone agrees with the concept of a shared call center, but not everyone seems to be as ready to jump in with a tactical plan to use one</a:t>
            </a:r>
          </a:p>
          <a:p>
            <a:r>
              <a:rPr lang="en-US" dirty="0" smtClean="0"/>
              <a:t>The results are impressive, but a bit anemic from where I sit</a:t>
            </a:r>
          </a:p>
          <a:p>
            <a:pPr>
              <a:spcBef>
                <a:spcPts val="1200"/>
              </a:spcBef>
              <a:buNone/>
            </a:pPr>
            <a:r>
              <a:rPr lang="en-US" sz="1800" i="1" dirty="0" smtClean="0"/>
              <a:t>For the first 4 months of 2010:</a:t>
            </a:r>
          </a:p>
          <a:p>
            <a:pPr lvl="1">
              <a:spcBef>
                <a:spcPts val="0"/>
              </a:spcBef>
            </a:pPr>
            <a:r>
              <a:rPr lang="en-US" dirty="0" smtClean="0"/>
              <a:t>Xtension serviced </a:t>
            </a:r>
            <a:r>
              <a:rPr lang="en-US" sz="2400" b="1" dirty="0" smtClean="0">
                <a:solidFill>
                  <a:schemeClr val="accent1"/>
                </a:solidFill>
              </a:rPr>
              <a:t>21,694 </a:t>
            </a:r>
            <a:r>
              <a:rPr lang="en-US" dirty="0" smtClean="0"/>
              <a:t>members with inbound operators</a:t>
            </a:r>
          </a:p>
          <a:p>
            <a:pPr lvl="1"/>
            <a:r>
              <a:rPr lang="en-US" dirty="0" smtClean="0"/>
              <a:t>Xtension made </a:t>
            </a:r>
            <a:r>
              <a:rPr lang="en-US" sz="2400" b="1" dirty="0" smtClean="0">
                <a:solidFill>
                  <a:schemeClr val="accent1"/>
                </a:solidFill>
              </a:rPr>
              <a:t>13,514 </a:t>
            </a:r>
            <a:r>
              <a:rPr lang="en-US" dirty="0" smtClean="0"/>
              <a:t>outbound calls to members</a:t>
            </a:r>
          </a:p>
          <a:p>
            <a:pPr lvl="1"/>
            <a:r>
              <a:rPr lang="en-US" dirty="0" smtClean="0"/>
              <a:t>Xtension helped </a:t>
            </a:r>
            <a:r>
              <a:rPr lang="en-US" sz="2400" b="1" dirty="0" smtClean="0">
                <a:solidFill>
                  <a:schemeClr val="accent1"/>
                </a:solidFill>
              </a:rPr>
              <a:t>16,662</a:t>
            </a:r>
            <a:r>
              <a:rPr lang="en-US" sz="2400" b="1" dirty="0" smtClean="0"/>
              <a:t> </a:t>
            </a:r>
            <a:r>
              <a:rPr lang="en-US" dirty="0" smtClean="0"/>
              <a:t>members with its Conversion Call Center service</a:t>
            </a:r>
          </a:p>
          <a:p>
            <a:pPr lvl="1"/>
            <a:r>
              <a:rPr lang="en-US" dirty="0" smtClean="0"/>
              <a:t>Xtension made </a:t>
            </a:r>
            <a:r>
              <a:rPr lang="en-US" sz="2400" b="1" dirty="0" smtClean="0">
                <a:solidFill>
                  <a:schemeClr val="accent1"/>
                </a:solidFill>
              </a:rPr>
              <a:t>7,597 FREE </a:t>
            </a:r>
            <a:r>
              <a:rPr lang="en-US" dirty="0" smtClean="0"/>
              <a:t>outbound calls (out of a potential </a:t>
            </a:r>
            <a:r>
              <a:rPr lang="en-US" sz="2400" b="1" dirty="0" smtClean="0">
                <a:solidFill>
                  <a:schemeClr val="accent1"/>
                </a:solidFill>
              </a:rPr>
              <a:t>67,500+</a:t>
            </a:r>
            <a:r>
              <a:rPr lang="en-US" dirty="0" smtClean="0"/>
              <a:t>) in the last year</a:t>
            </a:r>
            <a:endParaRPr lang="en-US" b="1" dirty="0" smtClean="0"/>
          </a:p>
          <a:p>
            <a:pPr lvl="2"/>
            <a:endParaRPr lang="en-US" dirty="0" smtClean="0"/>
          </a:p>
          <a:p>
            <a:pPr lvl="2"/>
            <a:endParaRPr lang="en-US" dirty="0" smtClean="0"/>
          </a:p>
          <a:p>
            <a:pPr lvl="1"/>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165</a:t>
            </a:fld>
            <a:endParaRPr lang="en-US" dirty="0"/>
          </a:p>
        </p:txBody>
      </p:sp>
      <p:sp>
        <p:nvSpPr>
          <p:cNvPr id="5" name="Text Placeholder 4"/>
          <p:cNvSpPr>
            <a:spLocks noGrp="1"/>
          </p:cNvSpPr>
          <p:nvPr>
            <p:ph type="body" sz="quarter" idx="13"/>
          </p:nvPr>
        </p:nvSpPr>
        <p:spPr>
          <a:xfrm>
            <a:off x="3200400" y="5867400"/>
            <a:ext cx="5486400" cy="762000"/>
          </a:xfrm>
        </p:spPr>
        <p:txBody>
          <a:bodyPr/>
          <a:lstStyle/>
          <a:p>
            <a:r>
              <a:rPr lang="en-US" dirty="0" smtClean="0"/>
              <a:t>Only 17 credit unions out of 135+ participated in the </a:t>
            </a:r>
            <a:br>
              <a:rPr lang="en-US" dirty="0" smtClean="0"/>
            </a:br>
            <a:r>
              <a:rPr lang="en-US" dirty="0" smtClean="0"/>
              <a:t>FREE OUTBOUND CALL proof of concept</a:t>
            </a:r>
          </a:p>
          <a:p>
            <a:r>
              <a:rPr lang="en-US" dirty="0" smtClean="0"/>
              <a:t>Saved CU*Answers a boatload of money...but what does it say about credit union commitment to reach out to members?</a:t>
            </a:r>
            <a:endParaRPr lang="en-US" dirty="0"/>
          </a:p>
        </p:txBody>
      </p:sp>
      <p:pic>
        <p:nvPicPr>
          <p:cNvPr id="4098" name="Picture 2" descr="X:\Web Services\Public\logos\xtend\Xtension\xtendXtension.png"/>
          <p:cNvPicPr>
            <a:picLocks noChangeAspect="1" noChangeArrowheads="1"/>
          </p:cNvPicPr>
          <p:nvPr/>
        </p:nvPicPr>
        <p:blipFill>
          <a:blip r:embed="rId2" cstate="print"/>
          <a:srcRect/>
          <a:stretch>
            <a:fillRect/>
          </a:stretch>
        </p:blipFill>
        <p:spPr bwMode="auto">
          <a:xfrm>
            <a:off x="6324600" y="990600"/>
            <a:ext cx="2298356" cy="1006192"/>
          </a:xfrm>
          <a:prstGeom prst="rect">
            <a:avLst/>
          </a:prstGeo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Xtension to </a:t>
            </a:r>
            <a:br>
              <a:rPr lang="en-US" dirty="0" smtClean="0"/>
            </a:br>
            <a:r>
              <a:rPr lang="en-US" dirty="0" smtClean="0"/>
              <a:t>Member Reach</a:t>
            </a:r>
            <a:endParaRPr lang="en-US" dirty="0"/>
          </a:p>
        </p:txBody>
      </p:sp>
      <p:sp>
        <p:nvSpPr>
          <p:cNvPr id="3" name="Content Placeholder 2"/>
          <p:cNvSpPr>
            <a:spLocks noGrp="1"/>
          </p:cNvSpPr>
          <p:nvPr>
            <p:ph idx="1"/>
          </p:nvPr>
        </p:nvSpPr>
        <p:spPr/>
        <p:txBody>
          <a:bodyPr/>
          <a:lstStyle/>
          <a:p>
            <a:pPr>
              <a:buNone/>
            </a:pPr>
            <a:r>
              <a:rPr lang="en-US" sz="1800" i="1" dirty="0" smtClean="0"/>
              <a:t>For the first 4 months of 2010:</a:t>
            </a:r>
          </a:p>
          <a:p>
            <a:pPr lvl="1"/>
            <a:r>
              <a:rPr lang="en-US" dirty="0" smtClean="0"/>
              <a:t>Weekly/monthly scheduled emails sent:  </a:t>
            </a:r>
            <a:r>
              <a:rPr lang="en-US" sz="2400" b="1" dirty="0" smtClean="0">
                <a:solidFill>
                  <a:schemeClr val="accent1"/>
                </a:solidFill>
              </a:rPr>
              <a:t>876,398</a:t>
            </a:r>
            <a:endParaRPr lang="en-US" b="1" dirty="0" smtClean="0">
              <a:solidFill>
                <a:schemeClr val="accent1"/>
              </a:solidFill>
            </a:endParaRPr>
          </a:p>
          <a:p>
            <a:pPr lvl="1"/>
            <a:r>
              <a:rPr lang="en-US" dirty="0" smtClean="0"/>
              <a:t>Weekly/monthly scheduled online banking messages delivered:  </a:t>
            </a:r>
            <a:r>
              <a:rPr lang="en-US" sz="2400" b="1" dirty="0" smtClean="0">
                <a:solidFill>
                  <a:schemeClr val="accent1"/>
                </a:solidFill>
              </a:rPr>
              <a:t>689,686</a:t>
            </a:r>
            <a:endParaRPr lang="en-US" b="1" dirty="0" smtClean="0">
              <a:solidFill>
                <a:schemeClr val="accent1"/>
              </a:solidFill>
            </a:endParaRPr>
          </a:p>
          <a:p>
            <a:pPr lvl="1"/>
            <a:r>
              <a:rPr lang="en-US" dirty="0" smtClean="0"/>
              <a:t>Custom emails:  </a:t>
            </a:r>
            <a:r>
              <a:rPr lang="en-US" sz="2400" b="1" dirty="0" smtClean="0">
                <a:solidFill>
                  <a:schemeClr val="accent1"/>
                </a:solidFill>
              </a:rPr>
              <a:t>59,963</a:t>
            </a:r>
          </a:p>
          <a:p>
            <a:pPr lvl="1"/>
            <a:r>
              <a:rPr lang="en-US" dirty="0" smtClean="0"/>
              <a:t>Custom online banking messages:  </a:t>
            </a:r>
            <a:r>
              <a:rPr lang="en-US" sz="2400" b="1" dirty="0" smtClean="0">
                <a:solidFill>
                  <a:schemeClr val="accent1"/>
                </a:solidFill>
              </a:rPr>
              <a:t>32,855</a:t>
            </a:r>
            <a:endParaRPr lang="en-US" b="1" dirty="0" smtClean="0">
              <a:solidFill>
                <a:schemeClr val="accent1"/>
              </a:solidFill>
            </a:endParaRPr>
          </a:p>
          <a:p>
            <a:pPr lvl="1"/>
            <a:r>
              <a:rPr lang="en-US" dirty="0" smtClean="0"/>
              <a:t>e-Info promotional messages presented: </a:t>
            </a:r>
            <a:r>
              <a:rPr lang="en-US" sz="2400" b="1" dirty="0" smtClean="0">
                <a:solidFill>
                  <a:schemeClr val="accent1"/>
                </a:solidFill>
              </a:rPr>
              <a:t>91</a:t>
            </a:r>
          </a:p>
          <a:p>
            <a:pPr lvl="1"/>
            <a:r>
              <a:rPr lang="en-US" dirty="0" smtClean="0"/>
              <a:t>OBC custom articles published:  </a:t>
            </a:r>
            <a:r>
              <a:rPr lang="en-US" sz="2400" b="1" dirty="0" smtClean="0">
                <a:solidFill>
                  <a:schemeClr val="accent1"/>
                </a:solidFill>
              </a:rPr>
              <a:t>87</a:t>
            </a:r>
          </a:p>
          <a:p>
            <a:pPr lvl="1"/>
            <a:endParaRPr lang="en-US" sz="2400" b="1" dirty="0" smtClean="0">
              <a:solidFill>
                <a:schemeClr val="accent1"/>
              </a:solidFill>
            </a:endParaRPr>
          </a:p>
          <a:p>
            <a:pPr lvl="1"/>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1A7AA609-E11C-4C33-A49A-BA59D0955339}" type="slidenum">
              <a:rPr lang="en-US" smtClean="0"/>
              <a:pPr/>
              <a:t>166</a:t>
            </a:fld>
            <a:endParaRPr lang="en-US"/>
          </a:p>
        </p:txBody>
      </p:sp>
      <p:sp>
        <p:nvSpPr>
          <p:cNvPr id="5" name="Text Placeholder 4"/>
          <p:cNvSpPr>
            <a:spLocks noGrp="1"/>
          </p:cNvSpPr>
          <p:nvPr>
            <p:ph type="body" sz="quarter" idx="13"/>
          </p:nvPr>
        </p:nvSpPr>
        <p:spPr>
          <a:xfrm>
            <a:off x="2895600" y="5867400"/>
            <a:ext cx="5791200" cy="762000"/>
          </a:xfrm>
        </p:spPr>
        <p:txBody>
          <a:bodyPr/>
          <a:lstStyle/>
          <a:p>
            <a:pPr>
              <a:spcBef>
                <a:spcPts val="1200"/>
              </a:spcBef>
            </a:pPr>
            <a:r>
              <a:rPr lang="en-US" dirty="0" smtClean="0"/>
              <a:t>Credit unions have truly embraced the automation of matching CU*BASE leads with electronic communication techniques</a:t>
            </a:r>
          </a:p>
          <a:p>
            <a:pPr>
              <a:spcBef>
                <a:spcPts val="1200"/>
              </a:spcBef>
            </a:pPr>
            <a:r>
              <a:rPr lang="en-US" dirty="0" smtClean="0"/>
              <a:t>Can this kind of enthusiasm translate </a:t>
            </a:r>
            <a:br>
              <a:rPr lang="en-US" dirty="0" smtClean="0"/>
            </a:br>
            <a:r>
              <a:rPr lang="en-US" dirty="0" smtClean="0"/>
              <a:t>to call center initiatives, or is the phone just passé?</a:t>
            </a:r>
          </a:p>
          <a:p>
            <a:pPr>
              <a:spcBef>
                <a:spcPts val="1200"/>
              </a:spcBef>
            </a:pPr>
            <a:r>
              <a:rPr lang="en-US" dirty="0" smtClean="0"/>
              <a:t>(Hope 2-way text is a good bridge)</a:t>
            </a:r>
            <a:endParaRPr lang="en-US" dirty="0"/>
          </a:p>
        </p:txBody>
      </p:sp>
      <p:pic>
        <p:nvPicPr>
          <p:cNvPr id="29698" name="Picture 2" descr="X:\Web Services\Public\logos\xtend\MemberReach\xtendMemberReach.png"/>
          <p:cNvPicPr>
            <a:picLocks noChangeAspect="1" noChangeArrowheads="1"/>
          </p:cNvPicPr>
          <p:nvPr/>
        </p:nvPicPr>
        <p:blipFill>
          <a:blip r:embed="rId2" cstate="print"/>
          <a:srcRect/>
          <a:stretch>
            <a:fillRect/>
          </a:stretch>
        </p:blipFill>
        <p:spPr bwMode="auto">
          <a:xfrm>
            <a:off x="6553200" y="838200"/>
            <a:ext cx="1965621" cy="1377771"/>
          </a:xfrm>
          <a:prstGeom prst="rect">
            <a:avLst/>
          </a:prstGeo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descr="cuasterisk"/>
          <p:cNvPicPr>
            <a:picLocks noChangeAspect="1" noChangeArrowheads="1"/>
          </p:cNvPicPr>
          <p:nvPr/>
        </p:nvPicPr>
        <p:blipFill>
          <a:blip r:embed="rId3" cstate="print"/>
          <a:srcRect/>
          <a:stretch>
            <a:fillRect/>
          </a:stretch>
        </p:blipFill>
        <p:spPr bwMode="auto">
          <a:xfrm>
            <a:off x="381000" y="1676400"/>
            <a:ext cx="1752600" cy="1300084"/>
          </a:xfrm>
          <a:prstGeom prst="rect">
            <a:avLst/>
          </a:prstGeom>
          <a:noFill/>
        </p:spPr>
      </p:pic>
      <p:sp>
        <p:nvSpPr>
          <p:cNvPr id="3" name="Title 2"/>
          <p:cNvSpPr>
            <a:spLocks noGrp="1"/>
          </p:cNvSpPr>
          <p:nvPr>
            <p:ph type="ctrTitle"/>
          </p:nvPr>
        </p:nvSpPr>
        <p:spPr/>
        <p:txBody>
          <a:bodyPr/>
          <a:lstStyle/>
          <a:p>
            <a:r>
              <a:rPr lang="en-US" dirty="0" smtClean="0"/>
              <a:t>The Power of the Network</a:t>
            </a:r>
            <a:endParaRPr lang="en-US" dirty="0"/>
          </a:p>
        </p:txBody>
      </p:sp>
      <p:sp>
        <p:nvSpPr>
          <p:cNvPr id="4" name="Subtitle 3"/>
          <p:cNvSpPr>
            <a:spLocks noGrp="1"/>
          </p:cNvSpPr>
          <p:nvPr>
            <p:ph type="subTitle" idx="1"/>
          </p:nvPr>
        </p:nvSpPr>
        <p:spPr/>
        <p:txBody>
          <a:bodyPr/>
          <a:lstStyle/>
          <a:p>
            <a:r>
              <a:rPr lang="en-US" dirty="0" smtClean="0"/>
              <a:t>The </a:t>
            </a:r>
            <a:r>
              <a:rPr lang="en-US" b="1" dirty="0" smtClean="0"/>
              <a:t>Power of Ownership </a:t>
            </a:r>
            <a:r>
              <a:rPr lang="en-US" dirty="0" smtClean="0"/>
              <a:t>is to create </a:t>
            </a:r>
            <a:r>
              <a:rPr lang="en-US" b="1" dirty="0" smtClean="0"/>
              <a:t>The Place To Be </a:t>
            </a:r>
            <a:r>
              <a:rPr lang="en-US" dirty="0" smtClean="0"/>
              <a:t>and show the world the </a:t>
            </a:r>
            <a:r>
              <a:rPr lang="en-US" b="1" dirty="0" smtClean="0"/>
              <a:t>Power of the Network</a:t>
            </a:r>
          </a:p>
          <a:p>
            <a:pPr>
              <a:spcBef>
                <a:spcPts val="1200"/>
              </a:spcBef>
            </a:pPr>
            <a:r>
              <a:rPr lang="en-US" sz="1800" i="1" dirty="0" smtClean="0"/>
              <a:t>The power for you to succeed </a:t>
            </a:r>
            <a:endParaRPr lang="en-US" sz="1800" i="1" dirty="0"/>
          </a:p>
        </p:txBody>
      </p:sp>
    </p:spTree>
  </p:cSld>
  <p:clrMapOvr>
    <a:masterClrMapping/>
  </p:clrMapOvr>
  <p:transition>
    <p:pull dir="ru"/>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the Network</a:t>
            </a:r>
            <a:br>
              <a:rPr lang="en-US" dirty="0" smtClean="0"/>
            </a:br>
            <a:r>
              <a:rPr lang="en-US" sz="2000" dirty="0" smtClean="0"/>
              <a:t>An Ongoing Debate...or Debate Over?</a:t>
            </a:r>
            <a:endParaRPr lang="en-US" dirty="0"/>
          </a:p>
        </p:txBody>
      </p:sp>
      <p:sp>
        <p:nvSpPr>
          <p:cNvPr id="15" name="Content Placeholder 14"/>
          <p:cNvSpPr>
            <a:spLocks noGrp="1"/>
          </p:cNvSpPr>
          <p:nvPr>
            <p:ph idx="1"/>
          </p:nvPr>
        </p:nvSpPr>
        <p:spPr>
          <a:xfrm>
            <a:off x="457200" y="1600200"/>
            <a:ext cx="5943600" cy="4525963"/>
          </a:xfrm>
        </p:spPr>
        <p:txBody>
          <a:bodyPr/>
          <a:lstStyle/>
          <a:p>
            <a:r>
              <a:rPr lang="en-US" dirty="0" smtClean="0"/>
              <a:t>If you are still wondering why to use the networked world, you’re behind the curve</a:t>
            </a:r>
          </a:p>
          <a:p>
            <a:r>
              <a:rPr lang="en-US" dirty="0" smtClean="0"/>
              <a:t>Using the network does not mean you don’t still act in your own best interest – you’re independent; you are yourself in a crowd that helps you get things done</a:t>
            </a:r>
          </a:p>
          <a:p>
            <a:r>
              <a:rPr lang="en-US" dirty="0" smtClean="0"/>
              <a:t>Everyone around you is learning to expect a network solution – CU*Answers isn’t teaching this to them; they’re learning it as part of their daily lives</a:t>
            </a:r>
          </a:p>
          <a:p>
            <a:r>
              <a:rPr lang="en-US" dirty="0" smtClean="0"/>
              <a:t>Therefore, </a:t>
            </a:r>
            <a:r>
              <a:rPr lang="en-US" b="1" dirty="0" smtClean="0"/>
              <a:t>act </a:t>
            </a:r>
            <a:r>
              <a:rPr lang="en-US" dirty="0" smtClean="0"/>
              <a:t>with your stakeholders, and </a:t>
            </a:r>
            <a:r>
              <a:rPr lang="en-US" b="1" dirty="0" smtClean="0"/>
              <a:t>take advantage of the network</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168</a:t>
            </a:fld>
            <a:endParaRPr lang="en-US"/>
          </a:p>
        </p:txBody>
      </p:sp>
      <p:pic>
        <p:nvPicPr>
          <p:cNvPr id="1026" name="Picture 2" descr="X:\Administration\Public\LeadershipConference\2010\Temp place for all graphics\ceo succession_sidebar.png"/>
          <p:cNvPicPr>
            <a:picLocks noChangeAspect="1" noChangeArrowheads="1"/>
          </p:cNvPicPr>
          <p:nvPr/>
        </p:nvPicPr>
        <p:blipFill>
          <a:blip r:embed="rId2" cstate="print"/>
          <a:srcRect/>
          <a:stretch>
            <a:fillRect/>
          </a:stretch>
        </p:blipFill>
        <p:spPr bwMode="auto">
          <a:xfrm>
            <a:off x="6858000" y="1066800"/>
            <a:ext cx="1933333" cy="5142857"/>
          </a:xfrm>
          <a:prstGeom prst="rect">
            <a:avLst/>
          </a:prstGeo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the Network</a:t>
            </a:r>
            <a:br>
              <a:rPr lang="en-US" dirty="0" smtClean="0"/>
            </a:br>
            <a:r>
              <a:rPr lang="en-US" sz="2000" dirty="0" smtClean="0"/>
              <a:t>An Ongoing Debate...or Debate Over?</a:t>
            </a:r>
            <a:endParaRPr lang="en-US" dirty="0"/>
          </a:p>
        </p:txBody>
      </p:sp>
      <p:sp>
        <p:nvSpPr>
          <p:cNvPr id="15" name="Content Placeholder 14"/>
          <p:cNvSpPr>
            <a:spLocks noGrp="1"/>
          </p:cNvSpPr>
          <p:nvPr>
            <p:ph idx="1"/>
          </p:nvPr>
        </p:nvSpPr>
        <p:spPr>
          <a:xfrm>
            <a:off x="457200" y="1600200"/>
            <a:ext cx="5867400" cy="4525963"/>
          </a:xfrm>
        </p:spPr>
        <p:txBody>
          <a:bodyPr/>
          <a:lstStyle/>
          <a:p>
            <a:r>
              <a:rPr lang="en-US" dirty="0" smtClean="0"/>
              <a:t>What started as an idea about how to do things yesterday, has turned into a template for doing things tomorrow</a:t>
            </a:r>
          </a:p>
          <a:p>
            <a:r>
              <a:rPr lang="en-US" dirty="0" smtClean="0"/>
              <a:t>CU*Answers was in the right place at the right time, and that means we can get started NOW on what others are just starting to think about</a:t>
            </a:r>
          </a:p>
          <a:p>
            <a:endParaRPr lang="en-US" dirty="0" smtClean="0"/>
          </a:p>
          <a:p>
            <a:endParaRPr lang="en-US" dirty="0" smtClean="0"/>
          </a:p>
          <a:p>
            <a:r>
              <a:rPr lang="en-US" dirty="0" smtClean="0"/>
              <a:t>CU*Answers is </a:t>
            </a:r>
            <a:r>
              <a:rPr lang="en-US" b="1" dirty="0" smtClean="0"/>
              <a:t>The Place To Be </a:t>
            </a:r>
            <a:r>
              <a:rPr lang="en-US" dirty="0" smtClean="0"/>
              <a:t>– the proof of concept for network ideas</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169</a:t>
            </a:fld>
            <a:endParaRPr lang="en-US"/>
          </a:p>
        </p:txBody>
      </p:sp>
      <p:pic>
        <p:nvPicPr>
          <p:cNvPr id="6" name="Picture 2" descr="X:\Administration\Public\LeadershipConference\2010\Temp place for all graphics\ceo succession_sidebar.png"/>
          <p:cNvPicPr>
            <a:picLocks noChangeAspect="1" noChangeArrowheads="1"/>
          </p:cNvPicPr>
          <p:nvPr/>
        </p:nvPicPr>
        <p:blipFill>
          <a:blip r:embed="rId2" cstate="print"/>
          <a:srcRect/>
          <a:stretch>
            <a:fillRect/>
          </a:stretch>
        </p:blipFill>
        <p:spPr bwMode="auto">
          <a:xfrm>
            <a:off x="6858000" y="1066800"/>
            <a:ext cx="1933333" cy="514285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229600" cy="4525963"/>
          </a:xfrm>
        </p:spPr>
        <p:txBody>
          <a:bodyPr>
            <a:noAutofit/>
          </a:bodyPr>
          <a:lstStyle/>
          <a:p>
            <a:r>
              <a:rPr lang="en-US" dirty="0" smtClean="0"/>
              <a:t>Everybody knows that regulations take forever to get </a:t>
            </a:r>
            <a:r>
              <a:rPr lang="en-US" i="1" dirty="0" smtClean="0"/>
              <a:t>through </a:t>
            </a:r>
            <a:r>
              <a:rPr lang="en-US" dirty="0" smtClean="0"/>
              <a:t>a market</a:t>
            </a:r>
          </a:p>
          <a:p>
            <a:pPr lvl="1"/>
            <a:r>
              <a:rPr lang="en-US" dirty="0" smtClean="0"/>
              <a:t>First there’s the rule,</a:t>
            </a:r>
          </a:p>
          <a:p>
            <a:pPr lvl="1"/>
            <a:r>
              <a:rPr lang="en-US" dirty="0" smtClean="0"/>
              <a:t>Then a great debate about how the rule will be applied, </a:t>
            </a:r>
          </a:p>
          <a:p>
            <a:pPr lvl="1"/>
            <a:r>
              <a:rPr lang="en-US" dirty="0" smtClean="0"/>
              <a:t>Then a long period of speculation on the design of tools to make </a:t>
            </a:r>
            <a:br>
              <a:rPr lang="en-US" dirty="0" smtClean="0"/>
            </a:br>
            <a:r>
              <a:rPr lang="en-US" dirty="0" smtClean="0"/>
              <a:t>compliance easy, </a:t>
            </a:r>
          </a:p>
          <a:p>
            <a:pPr lvl="1"/>
            <a:r>
              <a:rPr lang="en-US" dirty="0" smtClean="0"/>
              <a:t>Then software development projects begin, get released, and get re-released, </a:t>
            </a:r>
          </a:p>
          <a:p>
            <a:pPr lvl="1"/>
            <a:r>
              <a:rPr lang="en-US" dirty="0" smtClean="0"/>
              <a:t>Then through experience, everyone starts to modify their positions at every level </a:t>
            </a:r>
            <a:r>
              <a:rPr lang="en-US" i="1" dirty="0" smtClean="0"/>
              <a:t>(remember the hot “flood or not flood” debate </a:t>
            </a:r>
            <a:br>
              <a:rPr lang="en-US" i="1" dirty="0" smtClean="0"/>
            </a:br>
            <a:r>
              <a:rPr lang="en-US" i="1" dirty="0" smtClean="0"/>
              <a:t>over next payment dates?)</a:t>
            </a:r>
          </a:p>
          <a:p>
            <a:endParaRPr lang="en-US" dirty="0" smtClean="0"/>
          </a:p>
        </p:txBody>
      </p:sp>
      <p:sp>
        <p:nvSpPr>
          <p:cNvPr id="2" name="Title 1"/>
          <p:cNvSpPr>
            <a:spLocks noGrp="1"/>
          </p:cNvSpPr>
          <p:nvPr>
            <p:ph type="title"/>
          </p:nvPr>
        </p:nvSpPr>
        <p:spPr/>
        <p:txBody>
          <a:bodyPr>
            <a:noAutofit/>
          </a:bodyPr>
          <a:lstStyle/>
          <a:p>
            <a:r>
              <a:rPr lang="en-US" smtClean="0"/>
              <a:t>The Never-Ending Cycle</a:t>
            </a:r>
            <a:endParaRPr lang="en-US" dirty="0"/>
          </a:p>
        </p:txBody>
      </p:sp>
      <p:sp>
        <p:nvSpPr>
          <p:cNvPr id="13" name="Content Placeholder 12"/>
          <p:cNvSpPr>
            <a:spLocks noGrp="1"/>
          </p:cNvSpPr>
          <p:nvPr>
            <p:ph sz="half" idx="2"/>
          </p:nvPr>
        </p:nvSpPr>
        <p:spPr>
          <a:xfrm>
            <a:off x="457200" y="4465637"/>
            <a:ext cx="6019800" cy="1858963"/>
          </a:xfrm>
        </p:spPr>
        <p:txBody>
          <a:bodyPr/>
          <a:lstStyle/>
          <a:p>
            <a:r>
              <a:rPr lang="en-US" dirty="0" smtClean="0"/>
              <a:t>What do we know for sure? Everything we are doing with regulation design in 2010 will have a ripple effect into 2011 and 2012, and we’ll evolve the tools based on the market’s response</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17</a:t>
            </a:fld>
            <a:endParaRPr lang="en-US"/>
          </a:p>
        </p:txBody>
      </p:sp>
      <p:sp>
        <p:nvSpPr>
          <p:cNvPr id="7" name="Text Placeholder 6"/>
          <p:cNvSpPr>
            <a:spLocks noGrp="1"/>
          </p:cNvSpPr>
          <p:nvPr>
            <p:ph type="body" sz="quarter" idx="13"/>
          </p:nvPr>
        </p:nvSpPr>
        <p:spPr>
          <a:xfrm>
            <a:off x="2362200" y="5867400"/>
            <a:ext cx="6324600" cy="762000"/>
          </a:xfrm>
        </p:spPr>
        <p:txBody>
          <a:bodyPr/>
          <a:lstStyle/>
          <a:p>
            <a:r>
              <a:rPr lang="en-US" dirty="0" smtClean="0"/>
              <a:t>The Kitchen (</a:t>
            </a:r>
            <a:r>
              <a:rPr lang="en-US" b="0" dirty="0" smtClean="0"/>
              <a:t>www.cuanswers.com/kitchen</a:t>
            </a:r>
            <a:r>
              <a:rPr lang="en-US" dirty="0" smtClean="0"/>
              <a:t>) has a wealth of historical data about this process, so let’s look at some recent recipes...</a:t>
            </a:r>
          </a:p>
        </p:txBody>
      </p:sp>
      <p:pic>
        <p:nvPicPr>
          <p:cNvPr id="61442" name="Picture 2" descr="C:\Documents and Settings\dmoore\Local Settings\Temporary Internet Files\Content.IE5\NZ65IMSG\MP900400015[1].jpg"/>
          <p:cNvPicPr>
            <a:picLocks noChangeAspect="1" noChangeArrowheads="1"/>
          </p:cNvPicPr>
          <p:nvPr/>
        </p:nvPicPr>
        <p:blipFill>
          <a:blip r:embed="rId2" cstate="print"/>
          <a:srcRect/>
          <a:stretch>
            <a:fillRect/>
          </a:stretch>
        </p:blipFill>
        <p:spPr bwMode="auto">
          <a:xfrm>
            <a:off x="6537960" y="4308419"/>
            <a:ext cx="2225040" cy="1482781"/>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Power of the Network</a:t>
            </a:r>
            <a:br>
              <a:rPr lang="en-US" dirty="0" smtClean="0"/>
            </a:br>
            <a:r>
              <a:rPr lang="en-US" sz="2000" dirty="0" smtClean="0"/>
              <a:t>Tapping Into Collective Knowledge</a:t>
            </a:r>
            <a:endParaRPr lang="en-US" dirty="0"/>
          </a:p>
        </p:txBody>
      </p:sp>
      <p:sp>
        <p:nvSpPr>
          <p:cNvPr id="3" name="Content Placeholder 2"/>
          <p:cNvSpPr>
            <a:spLocks noGrp="1"/>
          </p:cNvSpPr>
          <p:nvPr>
            <p:ph sz="half" idx="1"/>
          </p:nvPr>
        </p:nvSpPr>
        <p:spPr>
          <a:xfrm>
            <a:off x="457200" y="1600200"/>
            <a:ext cx="8229600" cy="2895599"/>
          </a:xfrm>
        </p:spPr>
        <p:txBody>
          <a:bodyPr/>
          <a:lstStyle/>
          <a:p>
            <a:r>
              <a:rPr lang="en-US" dirty="0" smtClean="0"/>
              <a:t>Recently a Board Chair from one of our network credit unions reached out to all of us to help his Board gain some insight on how to go about securing a new CEO for their credit union</a:t>
            </a:r>
          </a:p>
          <a:p>
            <a:r>
              <a:rPr lang="en-US" dirty="0" smtClean="0"/>
              <a:t>More importantly, he wanted some feedback from experienced leaders as to what they as candidates would expect from the process, or what they would recommend to a CU Board of Directors about how to interact with potential candidates</a:t>
            </a:r>
          </a:p>
          <a:p>
            <a:pPr lvl="1"/>
            <a:r>
              <a:rPr lang="en-US" dirty="0" smtClean="0"/>
              <a:t>The Chair wanted candid answers direct from credit union leaders, not a consultant’s theory wrapped around a package to buy</a:t>
            </a:r>
          </a:p>
          <a:p>
            <a:endParaRPr lang="en-US" dirty="0" smtClean="0"/>
          </a:p>
          <a:p>
            <a:endParaRPr lang="en-US" dirty="0"/>
          </a:p>
        </p:txBody>
      </p:sp>
      <p:sp>
        <p:nvSpPr>
          <p:cNvPr id="9" name="Content Placeholder 8"/>
          <p:cNvSpPr>
            <a:spLocks noGrp="1"/>
          </p:cNvSpPr>
          <p:nvPr>
            <p:ph sz="half" idx="2"/>
          </p:nvPr>
        </p:nvSpPr>
        <p:spPr>
          <a:xfrm>
            <a:off x="457200" y="4419600"/>
            <a:ext cx="6629400" cy="1630363"/>
          </a:xfrm>
        </p:spPr>
        <p:txBody>
          <a:bodyPr/>
          <a:lstStyle/>
          <a:p>
            <a:pPr lvl="1"/>
            <a:r>
              <a:rPr lang="en-US" dirty="0" smtClean="0"/>
              <a:t>He was asking what did the network know, and how could it help with his challenge</a:t>
            </a:r>
          </a:p>
          <a:p>
            <a:r>
              <a:rPr lang="en-US" dirty="0" smtClean="0"/>
              <a:t>I think the answers might surprise you, and the quality of the exercise is something we should repeat over and over for other challenges</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170</a:t>
            </a:fld>
            <a:endParaRPr lang="en-US"/>
          </a:p>
        </p:txBody>
      </p:sp>
      <p:pic>
        <p:nvPicPr>
          <p:cNvPr id="2050" name="Picture 2" descr="X:\Administration\Public\LeadershipConference\2010\Temp place for all graphics\ceo succession.png"/>
          <p:cNvPicPr>
            <a:picLocks noChangeAspect="1" noChangeArrowheads="1"/>
          </p:cNvPicPr>
          <p:nvPr/>
        </p:nvPicPr>
        <p:blipFill>
          <a:blip r:embed="rId2" cstate="print"/>
          <a:srcRect/>
          <a:stretch>
            <a:fillRect/>
          </a:stretch>
        </p:blipFill>
        <p:spPr bwMode="auto">
          <a:xfrm rot="376082">
            <a:off x="7157372" y="4381283"/>
            <a:ext cx="1586839" cy="2130442"/>
          </a:xfrm>
          <a:prstGeom prst="rect">
            <a:avLst/>
          </a:prstGeom>
          <a:ln>
            <a:noFill/>
          </a:ln>
          <a:effectLst>
            <a:outerShdw blurRad="292100" dist="139700" dir="2700000" algn="tl" rotWithShape="0">
              <a:srgbClr val="333333">
                <a:alpha val="65000"/>
              </a:srgbClr>
            </a:outerShdw>
          </a:effectLst>
        </p:spPr>
      </p:pic>
      <p:pic>
        <p:nvPicPr>
          <p:cNvPr id="8" name="Picture 8" descr="X:\Administration\Public\LeadershipConference\2010\Temp place for all graphics\graphics for PPT design\RedSplotch-StraightOn-Wet.gif"/>
          <p:cNvPicPr>
            <a:picLocks noChangeAspect="1" noChangeArrowheads="1"/>
          </p:cNvPicPr>
          <p:nvPr/>
        </p:nvPicPr>
        <p:blipFill>
          <a:blip r:embed="rId3" cstate="print"/>
          <a:srcRect t="8715" r="32660" b="12854"/>
          <a:stretch>
            <a:fillRect/>
          </a:stretch>
        </p:blipFill>
        <p:spPr bwMode="auto">
          <a:xfrm>
            <a:off x="6629400" y="5834013"/>
            <a:ext cx="762000" cy="685800"/>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X:\Administration\Public\LeadershipConference\2010\Temp place for all graphics\ofcourse_post.jpg"/>
          <p:cNvPicPr>
            <a:picLocks noChangeAspect="1" noChangeArrowheads="1"/>
          </p:cNvPicPr>
          <p:nvPr/>
        </p:nvPicPr>
        <p:blipFill>
          <a:blip r:embed="rId2" cstate="print"/>
          <a:srcRect/>
          <a:stretch>
            <a:fillRect/>
          </a:stretch>
        </p:blipFill>
        <p:spPr bwMode="auto">
          <a:xfrm>
            <a:off x="1371600" y="3276600"/>
            <a:ext cx="3784600" cy="283845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From holysh</a:t>
            </a:r>
            <a:r>
              <a:rPr lang="en-US" dirty="0" smtClean="0">
                <a:latin typeface="Calibri"/>
              </a:rPr>
              <a:t>_</a:t>
            </a:r>
            <a:r>
              <a:rPr lang="en-US" dirty="0" smtClean="0"/>
              <a:t>t.com to http:</a:t>
            </a:r>
            <a:r>
              <a:rPr lang="en-US" dirty="0" smtClean="0">
                <a:latin typeface="Calibri"/>
              </a:rPr>
              <a:t>//</a:t>
            </a:r>
            <a:r>
              <a:rPr lang="en-US" dirty="0" smtClean="0"/>
              <a:t>ofcourse.cuanswers.com</a:t>
            </a:r>
            <a:endParaRPr lang="en-US" dirty="0"/>
          </a:p>
        </p:txBody>
      </p:sp>
      <p:sp>
        <p:nvSpPr>
          <p:cNvPr id="3" name="Content Placeholder 2"/>
          <p:cNvSpPr>
            <a:spLocks noGrp="1"/>
          </p:cNvSpPr>
          <p:nvPr>
            <p:ph idx="1"/>
          </p:nvPr>
        </p:nvSpPr>
        <p:spPr>
          <a:xfrm>
            <a:off x="457200" y="1600201"/>
            <a:ext cx="3276600" cy="1981200"/>
          </a:xfrm>
        </p:spPr>
        <p:txBody>
          <a:bodyPr/>
          <a:lstStyle/>
          <a:p>
            <a:r>
              <a:rPr lang="en-US" dirty="0" smtClean="0"/>
              <a:t>From special projects like the CEO Succession Plan brainstorming to everyday work...a new interactive community</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171</a:t>
            </a:fld>
            <a:endParaRPr lang="en-US"/>
          </a:p>
        </p:txBody>
      </p:sp>
      <p:sp>
        <p:nvSpPr>
          <p:cNvPr id="5" name="Text Placeholder 4"/>
          <p:cNvSpPr>
            <a:spLocks noGrp="1"/>
          </p:cNvSpPr>
          <p:nvPr>
            <p:ph type="body" sz="quarter" idx="13"/>
          </p:nvPr>
        </p:nvSpPr>
        <p:spPr>
          <a:xfrm>
            <a:off x="5715000" y="5562600"/>
            <a:ext cx="2971800" cy="1066800"/>
          </a:xfrm>
        </p:spPr>
        <p:txBody>
          <a:bodyPr/>
          <a:lstStyle/>
          <a:p>
            <a:r>
              <a:rPr lang="en-US" dirty="0" smtClean="0"/>
              <a:t>The marketplace is not going to let us drop the idea of shared community sites – it’s part of the culture of our society today</a:t>
            </a:r>
          </a:p>
          <a:p>
            <a:pPr>
              <a:spcBef>
                <a:spcPts val="1200"/>
              </a:spcBef>
            </a:pPr>
            <a:r>
              <a:rPr lang="en-US" dirty="0" smtClean="0"/>
              <a:t>We need to keep doing this until we get it right</a:t>
            </a:r>
            <a:endParaRPr lang="en-US" dirty="0"/>
          </a:p>
        </p:txBody>
      </p:sp>
      <p:pic>
        <p:nvPicPr>
          <p:cNvPr id="4098" name="Picture 2" descr="X:\Administration\Public\LeadershipConference\2010\Temp place for all graphics\ofcourse_home.jpg"/>
          <p:cNvPicPr>
            <a:picLocks noChangeAspect="1" noChangeArrowheads="1"/>
          </p:cNvPicPr>
          <p:nvPr/>
        </p:nvPicPr>
        <p:blipFill>
          <a:blip r:embed="rId3" cstate="print"/>
          <a:srcRect/>
          <a:stretch>
            <a:fillRect/>
          </a:stretch>
        </p:blipFill>
        <p:spPr bwMode="auto">
          <a:xfrm>
            <a:off x="4343400" y="1466850"/>
            <a:ext cx="4495800" cy="33718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X:\Administration\Public\LeadershipConference\2010\Temp place for all graphics\blueprint.png"/>
          <p:cNvPicPr>
            <a:picLocks noChangeAspect="1" noChangeArrowheads="1"/>
          </p:cNvPicPr>
          <p:nvPr/>
        </p:nvPicPr>
        <p:blipFill>
          <a:blip r:embed="rId2" cstate="print"/>
          <a:srcRect/>
          <a:stretch>
            <a:fillRect/>
          </a:stretch>
        </p:blipFill>
        <p:spPr bwMode="auto">
          <a:xfrm rot="659882">
            <a:off x="6697015" y="3131118"/>
            <a:ext cx="1909968" cy="249040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Using the Power of the Network</a:t>
            </a:r>
            <a:br>
              <a:rPr lang="en-US" dirty="0" smtClean="0"/>
            </a:br>
            <a:r>
              <a:rPr lang="en-US" sz="2000" dirty="0" smtClean="0"/>
              <a:t>To Earn and Employ More People</a:t>
            </a:r>
            <a:endParaRPr lang="en-US" dirty="0"/>
          </a:p>
        </p:txBody>
      </p:sp>
      <p:sp>
        <p:nvSpPr>
          <p:cNvPr id="3" name="Content Placeholder 2"/>
          <p:cNvSpPr>
            <a:spLocks noGrp="1"/>
          </p:cNvSpPr>
          <p:nvPr>
            <p:ph sz="half" idx="1"/>
          </p:nvPr>
        </p:nvSpPr>
        <p:spPr/>
        <p:txBody>
          <a:bodyPr/>
          <a:lstStyle/>
          <a:p>
            <a:r>
              <a:rPr lang="en-US" dirty="0" smtClean="0"/>
              <a:t>Once a hub becomes an open network, the aggregated participants create a potential economy for exchange and for serving each other</a:t>
            </a:r>
          </a:p>
          <a:p>
            <a:r>
              <a:rPr lang="en-US" dirty="0" smtClean="0"/>
              <a:t>Every participant can be both </a:t>
            </a:r>
            <a:r>
              <a:rPr lang="en-US" b="1" dirty="0" smtClean="0"/>
              <a:t>supplier </a:t>
            </a:r>
            <a:r>
              <a:rPr lang="en-US" dirty="0" smtClean="0"/>
              <a:t>and </a:t>
            </a:r>
            <a:r>
              <a:rPr lang="en-US" b="1" dirty="0" smtClean="0"/>
              <a:t>consumer </a:t>
            </a:r>
            <a:r>
              <a:rPr lang="en-US" dirty="0" smtClean="0"/>
              <a:t>of the resources within a network...we’ve been talking about this for years, and the first player to take advantage of it was Xtend</a:t>
            </a:r>
          </a:p>
          <a:p>
            <a:endParaRPr lang="en-US" b="1" dirty="0"/>
          </a:p>
        </p:txBody>
      </p:sp>
      <p:sp>
        <p:nvSpPr>
          <p:cNvPr id="8" name="Content Placeholder 7"/>
          <p:cNvSpPr>
            <a:spLocks noGrp="1"/>
          </p:cNvSpPr>
          <p:nvPr>
            <p:ph sz="half" idx="2"/>
          </p:nvPr>
        </p:nvSpPr>
        <p:spPr>
          <a:xfrm>
            <a:off x="457200" y="3276600"/>
            <a:ext cx="4724400" cy="2620963"/>
          </a:xfrm>
        </p:spPr>
        <p:txBody>
          <a:bodyPr/>
          <a:lstStyle/>
          <a:p>
            <a:r>
              <a:rPr lang="en-US" dirty="0" smtClean="0"/>
              <a:t>This fall we want to talk about you and your team taking advantage of this same idea:  </a:t>
            </a:r>
            <a:r>
              <a:rPr lang="en-US" b="1" dirty="0" smtClean="0"/>
              <a:t>Start a business within the CU*Answers network</a:t>
            </a:r>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172</a:t>
            </a:fld>
            <a:endParaRPr lang="en-US"/>
          </a:p>
        </p:txBody>
      </p:sp>
      <p:sp>
        <p:nvSpPr>
          <p:cNvPr id="9" name="Text Placeholder 8"/>
          <p:cNvSpPr>
            <a:spLocks noGrp="1"/>
          </p:cNvSpPr>
          <p:nvPr>
            <p:ph type="body" sz="quarter" idx="13"/>
          </p:nvPr>
        </p:nvSpPr>
        <p:spPr>
          <a:xfrm>
            <a:off x="1981200" y="5867400"/>
            <a:ext cx="3124200" cy="762000"/>
          </a:xfrm>
        </p:spPr>
        <p:txBody>
          <a:bodyPr/>
          <a:lstStyle/>
          <a:p>
            <a:r>
              <a:rPr lang="en-US" dirty="0" smtClean="0"/>
              <a:t>Mark your calendars for </a:t>
            </a:r>
            <a:br>
              <a:rPr lang="en-US" dirty="0" smtClean="0"/>
            </a:br>
            <a:r>
              <a:rPr lang="en-US" dirty="0" smtClean="0"/>
              <a:t>Wednesday, September 22, 2010</a:t>
            </a:r>
            <a:endParaRPr lang="en-US" dirty="0"/>
          </a:p>
        </p:txBody>
      </p:sp>
      <p:pic>
        <p:nvPicPr>
          <p:cNvPr id="1026" name="Picture 2" descr="X:\Administration\Public\LeadershipConference\2010\Temp place for all graphics\start a business flyer.png"/>
          <p:cNvPicPr>
            <a:picLocks noChangeAspect="1" noChangeArrowheads="1"/>
          </p:cNvPicPr>
          <p:nvPr/>
        </p:nvPicPr>
        <p:blipFill>
          <a:blip r:embed="rId3" cstate="print"/>
          <a:srcRect/>
          <a:stretch>
            <a:fillRect/>
          </a:stretch>
        </p:blipFill>
        <p:spPr bwMode="auto">
          <a:xfrm>
            <a:off x="5486400" y="4038600"/>
            <a:ext cx="1828800" cy="2365148"/>
          </a:xfrm>
          <a:prstGeom prst="rect">
            <a:avLst/>
          </a:prstGeom>
          <a:ln>
            <a:noFill/>
          </a:ln>
          <a:effectLst>
            <a:outerShdw blurRad="292100" dist="139700" dir="2700000" algn="tl" rotWithShape="0">
              <a:srgbClr val="333333">
                <a:alpha val="65000"/>
              </a:srgbClr>
            </a:outerShdw>
          </a:effectLst>
        </p:spPr>
      </p:pic>
      <p:pic>
        <p:nvPicPr>
          <p:cNvPr id="7"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5105400" y="5486400"/>
            <a:ext cx="762000" cy="685800"/>
          </a:xfrm>
          <a:prstGeom prst="rect">
            <a:avLst/>
          </a:prstGeom>
          <a:noFill/>
        </p:spPr>
      </p:pic>
      <p:pic>
        <p:nvPicPr>
          <p:cNvPr id="11"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8153400" y="4837016"/>
            <a:ext cx="762000" cy="685800"/>
          </a:xfrm>
          <a:prstGeom prst="rect">
            <a:avLst/>
          </a:prstGeom>
          <a:noFill/>
        </p:spPr>
      </p:pic>
      <p:pic>
        <p:nvPicPr>
          <p:cNvPr id="13" name="Picture 4" descr="X:\Administration\Public\LeadershipConference\2010\Temp place for all graphics\award_red_Collaboration.gif"/>
          <p:cNvPicPr>
            <a:picLocks noChangeAspect="1" noChangeArrowheads="1"/>
          </p:cNvPicPr>
          <p:nvPr/>
        </p:nvPicPr>
        <p:blipFill>
          <a:blip r:embed="rId5" cstate="print"/>
          <a:srcRect/>
          <a:stretch>
            <a:fillRect/>
          </a:stretch>
        </p:blipFill>
        <p:spPr bwMode="auto">
          <a:xfrm>
            <a:off x="8271209" y="5987761"/>
            <a:ext cx="415591" cy="717839"/>
          </a:xfrm>
          <a:prstGeom prst="rect">
            <a:avLst/>
          </a:prstGeom>
          <a:noFill/>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mtClean="0"/>
              <a:t>Goals for September 22</a:t>
            </a:r>
            <a:endParaRPr lang="en-US" dirty="0"/>
          </a:p>
        </p:txBody>
      </p:sp>
      <p:sp>
        <p:nvSpPr>
          <p:cNvPr id="5" name="Slide Number Placeholder 4"/>
          <p:cNvSpPr>
            <a:spLocks noGrp="1"/>
          </p:cNvSpPr>
          <p:nvPr>
            <p:ph type="sldNum" sz="quarter" idx="12"/>
          </p:nvPr>
        </p:nvSpPr>
        <p:spPr/>
        <p:txBody>
          <a:bodyPr/>
          <a:lstStyle/>
          <a:p>
            <a:fld id="{38ABB8FD-5B64-4EB2-BDD0-7A8E7B5D415B}" type="slidenum">
              <a:rPr lang="en-US" smtClean="0"/>
              <a:pPr/>
              <a:t>173</a:t>
            </a:fld>
            <a:endParaRPr lang="en-US" dirty="0"/>
          </a:p>
        </p:txBody>
      </p:sp>
      <p:sp>
        <p:nvSpPr>
          <p:cNvPr id="22" name="Text Placeholder 21"/>
          <p:cNvSpPr>
            <a:spLocks noGrp="1"/>
          </p:cNvSpPr>
          <p:nvPr>
            <p:ph type="body" sz="quarter" idx="13"/>
          </p:nvPr>
        </p:nvSpPr>
        <p:spPr>
          <a:xfrm>
            <a:off x="5410200" y="5867400"/>
            <a:ext cx="3124200" cy="762000"/>
          </a:xfrm>
        </p:spPr>
        <p:txBody>
          <a:bodyPr/>
          <a:lstStyle/>
          <a:p>
            <a:r>
              <a:rPr lang="en-US" dirty="0" smtClean="0"/>
              <a:t>Consider this an innovation event, a job fair, or an intellectual exercise...I just hope to see you there and get your point of view</a:t>
            </a:r>
            <a:endParaRPr lang="en-US" dirty="0"/>
          </a:p>
        </p:txBody>
      </p:sp>
      <p:sp>
        <p:nvSpPr>
          <p:cNvPr id="6" name="Rounded Rectangle 5"/>
          <p:cNvSpPr/>
          <p:nvPr/>
        </p:nvSpPr>
        <p:spPr bwMode="auto">
          <a:xfrm>
            <a:off x="457200" y="1752600"/>
            <a:ext cx="8153400" cy="8382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lvl="1" algn="ctr"/>
            <a:r>
              <a:rPr lang="en-US" sz="2000" b="1" dirty="0" smtClean="0"/>
              <a:t>Encourage a CU to start a business to compete with a CUSO business</a:t>
            </a:r>
          </a:p>
        </p:txBody>
      </p:sp>
      <p:sp>
        <p:nvSpPr>
          <p:cNvPr id="7" name="Rounded Rectangle 6"/>
          <p:cNvSpPr/>
          <p:nvPr/>
        </p:nvSpPr>
        <p:spPr bwMode="auto">
          <a:xfrm>
            <a:off x="457200" y="2692400"/>
            <a:ext cx="8153400" cy="8382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t>Encourage a CU to start a business within the network that </a:t>
            </a:r>
            <a:br>
              <a:rPr lang="en-US" sz="2000" b="1" dirty="0" smtClean="0"/>
            </a:br>
            <a:r>
              <a:rPr lang="en-US" sz="2000" b="1" dirty="0" smtClean="0"/>
              <a:t>is not currently offered by the CUSO</a:t>
            </a:r>
            <a:endParaRPr lang="en-US" sz="20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 name="Rounded Rectangle 8"/>
          <p:cNvSpPr/>
          <p:nvPr/>
        </p:nvSpPr>
        <p:spPr bwMode="auto">
          <a:xfrm>
            <a:off x="457200" y="3632200"/>
            <a:ext cx="8153400" cy="83820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t>Encourage a CU to start a business to outsource resources and </a:t>
            </a:r>
            <a:br>
              <a:rPr lang="en-US" sz="2000" b="1" dirty="0" smtClean="0"/>
            </a:br>
            <a:r>
              <a:rPr lang="en-US" sz="2000" b="1" dirty="0" smtClean="0"/>
              <a:t>capabilities to another business within the CUSO network</a:t>
            </a:r>
            <a:endParaRPr lang="en-US" sz="20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Rounded Rectangle 9"/>
          <p:cNvSpPr/>
          <p:nvPr/>
        </p:nvSpPr>
        <p:spPr bwMode="auto">
          <a:xfrm>
            <a:off x="457200" y="4572000"/>
            <a:ext cx="8153400" cy="8382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b="1" dirty="0" smtClean="0"/>
              <a:t>Encourage a CU employee to start a business to sell their </a:t>
            </a:r>
            <a:br>
              <a:rPr lang="en-US" sz="2000" b="1" dirty="0" smtClean="0"/>
            </a:br>
            <a:r>
              <a:rPr lang="en-US" sz="2000" b="1" dirty="0" smtClean="0"/>
              <a:t>services to another business within the CUSO network</a:t>
            </a:r>
            <a:endParaRPr lang="en-US" sz="20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to Innovate</a:t>
            </a:r>
            <a:br>
              <a:rPr lang="en-US" dirty="0" smtClean="0"/>
            </a:br>
            <a:r>
              <a:rPr lang="en-US" sz="2000" dirty="0" smtClean="0"/>
              <a:t>Enlisting 150</a:t>
            </a:r>
            <a:r>
              <a:rPr lang="en-US" sz="2000" dirty="0" smtClean="0">
                <a:latin typeface="Calibri"/>
              </a:rPr>
              <a:t>+</a:t>
            </a:r>
            <a:r>
              <a:rPr lang="en-US" sz="2000" dirty="0" smtClean="0"/>
              <a:t> Accounting Teams to Design...</a:t>
            </a:r>
            <a:endParaRPr lang="en-US" dirty="0"/>
          </a:p>
        </p:txBody>
      </p:sp>
      <p:sp>
        <p:nvSpPr>
          <p:cNvPr id="3" name="Content Placeholder 2"/>
          <p:cNvSpPr>
            <a:spLocks noGrp="1"/>
          </p:cNvSpPr>
          <p:nvPr>
            <p:ph idx="1"/>
          </p:nvPr>
        </p:nvSpPr>
        <p:spPr/>
        <p:txBody>
          <a:bodyPr/>
          <a:lstStyle/>
          <a:p>
            <a:r>
              <a:rPr lang="en-US" dirty="0" smtClean="0"/>
              <a:t>Networks create systems for innovation – how about one for innovating our pricing models into the future?</a:t>
            </a:r>
          </a:p>
          <a:p>
            <a:r>
              <a:rPr lang="en-US" dirty="0" smtClean="0"/>
              <a:t>In 2011, I believe we will start a journey with our network participants that will revolutionize the way people think about building financial models in a cooperative environment</a:t>
            </a:r>
          </a:p>
          <a:p>
            <a:r>
              <a:rPr lang="en-US" dirty="0" smtClean="0"/>
              <a:t>We’ve published two pricing studies covering the past 10 years, and through our focus groups, we have created the transparency into our financial dealings that our participants demand</a:t>
            </a:r>
          </a:p>
          <a:p>
            <a:r>
              <a:rPr lang="en-US" dirty="0" smtClean="0"/>
              <a:t>This new website takes that to a whole new level</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174</a:t>
            </a:fld>
            <a:endParaRPr lang="en-US" dirty="0"/>
          </a:p>
        </p:txBody>
      </p:sp>
      <p:pic>
        <p:nvPicPr>
          <p:cNvPr id="6" name="Picture 2" descr="H:\Graphics\_temp shots\accounting_logo.gif"/>
          <p:cNvPicPr>
            <a:picLocks noChangeAspect="1" noChangeArrowheads="1"/>
          </p:cNvPicPr>
          <p:nvPr/>
        </p:nvPicPr>
        <p:blipFill>
          <a:blip r:embed="rId2" cstate="print">
            <a:lum contrast="20000"/>
          </a:blip>
          <a:srcRect t="9514"/>
          <a:stretch>
            <a:fillRect/>
          </a:stretch>
        </p:blipFill>
        <p:spPr bwMode="auto">
          <a:xfrm>
            <a:off x="3505200" y="5257800"/>
            <a:ext cx="5438776" cy="1449520"/>
          </a:xfrm>
          <a:prstGeom prst="rect">
            <a:avLst/>
          </a:prstGeom>
          <a:noFill/>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the Network</a:t>
            </a:r>
            <a:br>
              <a:rPr lang="en-US" dirty="0" smtClean="0"/>
            </a:br>
            <a:r>
              <a:rPr lang="en-US" sz="2000" dirty="0" smtClean="0"/>
              <a:t>The Ability to Have Christmas in June</a:t>
            </a:r>
            <a:endParaRPr lang="en-US" dirty="0"/>
          </a:p>
        </p:txBody>
      </p:sp>
      <p:sp>
        <p:nvSpPr>
          <p:cNvPr id="3" name="Content Placeholder 2"/>
          <p:cNvSpPr>
            <a:spLocks noGrp="1"/>
          </p:cNvSpPr>
          <p:nvPr>
            <p:ph idx="1"/>
          </p:nvPr>
        </p:nvSpPr>
        <p:spPr/>
        <p:txBody>
          <a:bodyPr/>
          <a:lstStyle/>
          <a:p>
            <a:r>
              <a:rPr lang="en-US" dirty="0" smtClean="0"/>
              <a:t>What better tradition could a network have than an expectation of increasing its value and lowering its costs every year?</a:t>
            </a:r>
          </a:p>
          <a:p>
            <a:r>
              <a:rPr lang="en-US" dirty="0" smtClean="0"/>
              <a:t>In the most recent published quarterly Financial Performance report, here were my top 5 for investments we could make with our 2010 returns:</a:t>
            </a:r>
          </a:p>
          <a:p>
            <a:pPr lvl="1"/>
            <a:r>
              <a:rPr lang="en-US" dirty="0" smtClean="0"/>
              <a:t>Regulatory changes without fees</a:t>
            </a:r>
          </a:p>
          <a:p>
            <a:pPr lvl="1"/>
            <a:r>
              <a:rPr lang="en-US" dirty="0" smtClean="0"/>
              <a:t>DR/BC for online banking and web services without fees</a:t>
            </a:r>
          </a:p>
          <a:p>
            <a:pPr lvl="1"/>
            <a:r>
              <a:rPr lang="en-US" dirty="0" smtClean="0"/>
              <a:t>Announce more fee reductions (e.g., ATM/debit/credit)</a:t>
            </a:r>
          </a:p>
          <a:p>
            <a:pPr lvl="1"/>
            <a:r>
              <a:rPr lang="en-US" dirty="0" smtClean="0"/>
              <a:t>Continued COLA relief (2 years in a row)</a:t>
            </a:r>
          </a:p>
          <a:p>
            <a:pPr lvl="1"/>
            <a:r>
              <a:rPr lang="en-US" dirty="0" smtClean="0"/>
              <a:t>Match or exceed our 2009 Patronage Dividend of $700K</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175</a:t>
            </a:fld>
            <a:endParaRPr lang="en-US"/>
          </a:p>
        </p:txBody>
      </p:sp>
      <p:sp>
        <p:nvSpPr>
          <p:cNvPr id="5" name="Text Placeholder 4"/>
          <p:cNvSpPr>
            <a:spLocks noGrp="1"/>
          </p:cNvSpPr>
          <p:nvPr>
            <p:ph type="body" sz="quarter" idx="13"/>
          </p:nvPr>
        </p:nvSpPr>
        <p:spPr>
          <a:xfrm>
            <a:off x="1828800" y="5486400"/>
            <a:ext cx="5105400" cy="762000"/>
          </a:xfrm>
        </p:spPr>
        <p:txBody>
          <a:bodyPr/>
          <a:lstStyle/>
          <a:p>
            <a:r>
              <a:rPr lang="en-US" dirty="0" smtClean="0"/>
              <a:t>If you don’t get this newsletter, owner or not, contact us to be added to our distribution list, or check them out at http://www.cuanswers.com/client_financials.php </a:t>
            </a:r>
          </a:p>
        </p:txBody>
      </p:sp>
      <p:pic>
        <p:nvPicPr>
          <p:cNvPr id="6" name="Picture 1" descr="X:\Administration\Public\LeadershipConference\2010\Temp place for all graphics\qtrly.png"/>
          <p:cNvPicPr>
            <a:picLocks noChangeAspect="1" noChangeArrowheads="1"/>
          </p:cNvPicPr>
          <p:nvPr/>
        </p:nvPicPr>
        <p:blipFill>
          <a:blip r:embed="rId2" cstate="print"/>
          <a:srcRect/>
          <a:stretch>
            <a:fillRect/>
          </a:stretch>
        </p:blipFill>
        <p:spPr bwMode="auto">
          <a:xfrm>
            <a:off x="7086600" y="3962400"/>
            <a:ext cx="1666638" cy="2244518"/>
          </a:xfrm>
          <a:prstGeom prst="rect">
            <a:avLst/>
          </a:prstGeom>
          <a:ln>
            <a:noFill/>
          </a:ln>
          <a:effectLst>
            <a:outerShdw blurRad="292100" dist="139700" dir="2700000" algn="tl" rotWithShape="0">
              <a:srgbClr val="333333">
                <a:alpha val="65000"/>
              </a:srgbClr>
            </a:outerShdw>
          </a:effectLst>
        </p:spPr>
      </p:pic>
      <p:pic>
        <p:nvPicPr>
          <p:cNvPr id="7" name="Picture 10" descr="MCj04397710000[1]"/>
          <p:cNvPicPr>
            <a:picLocks noChangeAspect="1" noChangeArrowheads="1"/>
          </p:cNvPicPr>
          <p:nvPr/>
        </p:nvPicPr>
        <p:blipFill>
          <a:blip r:embed="rId3" cstate="print"/>
          <a:srcRect/>
          <a:stretch>
            <a:fillRect/>
          </a:stretch>
        </p:blipFill>
        <p:spPr bwMode="auto">
          <a:xfrm>
            <a:off x="7162800" y="152400"/>
            <a:ext cx="1219200" cy="1219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2819400" y="5867400"/>
            <a:ext cx="5867400" cy="762000"/>
          </a:xfrm>
        </p:spPr>
        <p:txBody>
          <a:bodyPr/>
          <a:lstStyle/>
          <a:p>
            <a:r>
              <a:rPr lang="en-US" dirty="0" smtClean="0"/>
              <a:t>It’s been a tough year for credit unions, and looks like a rocky future until we get through special assessments</a:t>
            </a:r>
          </a:p>
          <a:p>
            <a:r>
              <a:rPr lang="en-US" dirty="0" smtClean="0"/>
              <a:t>CU*Answers is vested in your future and will do all we can</a:t>
            </a:r>
            <a:endParaRPr lang="en-US" dirty="0"/>
          </a:p>
        </p:txBody>
      </p:sp>
      <p:sp>
        <p:nvSpPr>
          <p:cNvPr id="635906" name="Rectangle 2"/>
          <p:cNvSpPr>
            <a:spLocks noGrp="1" noChangeArrowheads="1"/>
          </p:cNvSpPr>
          <p:nvPr>
            <p:ph type="title"/>
          </p:nvPr>
        </p:nvSpPr>
        <p:spPr/>
        <p:txBody>
          <a:bodyPr/>
          <a:lstStyle/>
          <a:p>
            <a:r>
              <a:rPr lang="en-US" dirty="0" smtClean="0"/>
              <a:t>Christmas in June!</a:t>
            </a:r>
            <a:br>
              <a:rPr lang="en-US" dirty="0" smtClean="0"/>
            </a:br>
            <a:r>
              <a:rPr lang="en-US" sz="2000" dirty="0" smtClean="0"/>
              <a:t>Savings for Your 2011 Business Plan</a:t>
            </a:r>
            <a:endParaRPr lang="en-US" sz="2000" dirty="0"/>
          </a:p>
        </p:txBody>
      </p:sp>
      <p:sp>
        <p:nvSpPr>
          <p:cNvPr id="6" name="Slide Number Placeholder 5"/>
          <p:cNvSpPr>
            <a:spLocks noGrp="1"/>
          </p:cNvSpPr>
          <p:nvPr>
            <p:ph type="sldNum" sz="quarter" idx="4"/>
          </p:nvPr>
        </p:nvSpPr>
        <p:spPr>
          <a:xfrm>
            <a:off x="0" y="6096000"/>
            <a:ext cx="762000" cy="365125"/>
          </a:xfrm>
          <a:prstGeom prst="rect">
            <a:avLst/>
          </a:prstGeom>
        </p:spPr>
        <p:txBody>
          <a:bodyPr/>
          <a:lstStyle/>
          <a:p>
            <a:fld id="{1A7AA609-E11C-4C33-A49A-BA59D0955339}" type="slidenum">
              <a:rPr lang="en-US" smtClean="0"/>
              <a:pPr/>
              <a:t>176</a:t>
            </a:fld>
            <a:endParaRPr lang="en-US" dirty="0"/>
          </a:p>
        </p:txBody>
      </p:sp>
      <p:graphicFrame>
        <p:nvGraphicFramePr>
          <p:cNvPr id="10" name="Table 9"/>
          <p:cNvGraphicFramePr>
            <a:graphicFrameLocks noGrp="1"/>
          </p:cNvGraphicFramePr>
          <p:nvPr/>
        </p:nvGraphicFramePr>
        <p:xfrm>
          <a:off x="685800" y="1143000"/>
          <a:ext cx="8001000" cy="4450080"/>
        </p:xfrm>
        <a:graphic>
          <a:graphicData uri="http://schemas.openxmlformats.org/drawingml/2006/table">
            <a:tbl>
              <a:tblPr firstRow="1" bandRow="1">
                <a:tableStyleId>{5C22544A-7EE6-4342-B048-85BDC9FD1C3A}</a:tableStyleId>
              </a:tblPr>
              <a:tblGrid>
                <a:gridCol w="2286000"/>
                <a:gridCol w="5715000"/>
              </a:tblGrid>
              <a:tr h="169887">
                <a:tc>
                  <a:txBody>
                    <a:bodyPr/>
                    <a:lstStyle/>
                    <a:p>
                      <a:pPr marL="342900" indent="-342900">
                        <a:buFont typeface="+mj-lt"/>
                        <a:buNone/>
                      </a:pPr>
                      <a:r>
                        <a:rPr lang="en-US" sz="1600" dirty="0" smtClean="0"/>
                        <a:t>Goal</a:t>
                      </a:r>
                      <a:endParaRPr lang="en-US" sz="1600" dirty="0"/>
                    </a:p>
                  </a:txBody>
                  <a:tcPr/>
                </a:tc>
                <a:tc>
                  <a:txBody>
                    <a:bodyPr/>
                    <a:lstStyle/>
                    <a:p>
                      <a:r>
                        <a:rPr lang="en-US" sz="1600" dirty="0" smtClean="0"/>
                        <a:t>Christmas</a:t>
                      </a:r>
                      <a:r>
                        <a:rPr lang="en-US" sz="1600" baseline="0" dirty="0" smtClean="0"/>
                        <a:t> in June</a:t>
                      </a:r>
                      <a:endParaRPr lang="en-US" sz="1600" dirty="0"/>
                    </a:p>
                  </a:txBody>
                  <a:tcPr/>
                </a:tc>
              </a:tr>
              <a:tr h="169887">
                <a:tc>
                  <a:txBody>
                    <a:bodyPr/>
                    <a:lstStyle/>
                    <a:p>
                      <a:pPr marL="342900" indent="-342900">
                        <a:buFont typeface="+mj-lt"/>
                        <a:buAutoNum type="arabicPeriod"/>
                      </a:pPr>
                      <a:r>
                        <a:rPr lang="en-US" sz="1600" dirty="0" smtClean="0"/>
                        <a:t>Regulatory changes for free</a:t>
                      </a:r>
                      <a:endParaRPr lang="en-US" sz="1600" dirty="0"/>
                    </a:p>
                  </a:txBody>
                  <a:tcPr/>
                </a:tc>
                <a:tc>
                  <a:txBody>
                    <a:bodyPr/>
                    <a:lstStyle/>
                    <a:p>
                      <a:r>
                        <a:rPr lang="en-US" sz="1600" dirty="0" smtClean="0"/>
                        <a:t>You’ve heard all day that we are on track and I don’t</a:t>
                      </a:r>
                      <a:r>
                        <a:rPr lang="en-US" sz="1600" baseline="0" dirty="0" smtClean="0"/>
                        <a:t> see that changing – this is a major investment by the CUSO</a:t>
                      </a:r>
                      <a:endParaRPr lang="en-US" sz="1600" dirty="0"/>
                    </a:p>
                  </a:txBody>
                  <a:tcPr/>
                </a:tc>
              </a:tr>
              <a:tr h="297302">
                <a:tc>
                  <a:txBody>
                    <a:bodyPr/>
                    <a:lstStyle/>
                    <a:p>
                      <a:pPr marL="342900" indent="-342900">
                        <a:buFont typeface="+mj-lt"/>
                        <a:buAutoNum type="arabicPeriod" startAt="2"/>
                      </a:pPr>
                      <a:r>
                        <a:rPr lang="en-US" sz="1600" dirty="0" smtClean="0"/>
                        <a:t>DR/BC for the web</a:t>
                      </a:r>
                      <a:endParaRPr lang="en-US" sz="1600" dirty="0"/>
                    </a:p>
                  </a:txBody>
                  <a:tcPr/>
                </a:tc>
                <a:tc>
                  <a:txBody>
                    <a:bodyPr/>
                    <a:lstStyle/>
                    <a:p>
                      <a:r>
                        <a:rPr lang="en-US" sz="1600" dirty="0" smtClean="0"/>
                        <a:t>You saw in the Gap</a:t>
                      </a:r>
                      <a:r>
                        <a:rPr lang="en-US" sz="1600" baseline="0" dirty="0" smtClean="0"/>
                        <a:t> Analysis that </a:t>
                      </a:r>
                      <a:r>
                        <a:rPr lang="en-US" sz="1600" b="1" baseline="0" dirty="0" smtClean="0"/>
                        <a:t>It’s Me 247 </a:t>
                      </a:r>
                      <a:r>
                        <a:rPr lang="en-US" sz="1600" baseline="0" dirty="0" smtClean="0"/>
                        <a:t>is now part of our redundant services; Web Services is next in 2011</a:t>
                      </a:r>
                      <a:endParaRPr lang="en-US" sz="1600" dirty="0"/>
                    </a:p>
                  </a:txBody>
                  <a:tcPr/>
                </a:tc>
              </a:tr>
              <a:tr h="297302">
                <a:tc>
                  <a:txBody>
                    <a:bodyPr/>
                    <a:lstStyle/>
                    <a:p>
                      <a:pPr marL="342900" indent="-342900">
                        <a:buFont typeface="+mj-lt"/>
                        <a:buAutoNum type="arabicPeriod" startAt="3"/>
                      </a:pPr>
                      <a:r>
                        <a:rPr lang="en-US" sz="1600" dirty="0" smtClean="0"/>
                        <a:t>More fee reductions</a:t>
                      </a:r>
                      <a:endParaRPr lang="en-US" sz="1600" dirty="0"/>
                    </a:p>
                  </a:txBody>
                  <a:tcPr/>
                </a:tc>
                <a:tc>
                  <a:txBody>
                    <a:bodyPr/>
                    <a:lstStyle/>
                    <a:p>
                      <a:r>
                        <a:rPr lang="en-US" sz="1600" dirty="0" smtClean="0"/>
                        <a:t>Here’s how far we can go today (Reg. E has even us</a:t>
                      </a:r>
                      <a:r>
                        <a:rPr lang="en-US" sz="1600" baseline="0" dirty="0" smtClean="0"/>
                        <a:t> a bit spooked)</a:t>
                      </a:r>
                      <a:r>
                        <a:rPr lang="en-US" sz="1600" dirty="0" smtClean="0"/>
                        <a:t>:</a:t>
                      </a:r>
                    </a:p>
                    <a:p>
                      <a:pPr marL="231775" indent="-231775">
                        <a:buFont typeface="Arial" pitchFamily="34" charset="0"/>
                        <a:buChar char="•"/>
                      </a:pPr>
                      <a:r>
                        <a:rPr lang="en-US" sz="1600" dirty="0" smtClean="0"/>
                        <a:t>Reducing</a:t>
                      </a:r>
                      <a:r>
                        <a:rPr lang="en-US" sz="1600" baseline="0" dirty="0" smtClean="0"/>
                        <a:t> ATM/Debit card fees by </a:t>
                      </a:r>
                      <a:r>
                        <a:rPr lang="en-US" sz="1600" b="1" baseline="0" dirty="0" smtClean="0"/>
                        <a:t>3%, </a:t>
                      </a:r>
                      <a:r>
                        <a:rPr lang="en-US" sz="1600" baseline="0" dirty="0" smtClean="0"/>
                        <a:t>starting with July 1 activity (for online switches)</a:t>
                      </a:r>
                    </a:p>
                    <a:p>
                      <a:pPr marL="231775" marR="0" indent="-23177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1" baseline="0" dirty="0" smtClean="0"/>
                        <a:t>2011 Special</a:t>
                      </a:r>
                      <a:r>
                        <a:rPr lang="en-US" sz="1600" baseline="0" dirty="0" smtClean="0"/>
                        <a:t>:  Waiving fee for converting from batch ATM/debit to an existing online switch</a:t>
                      </a:r>
                      <a:endParaRPr lang="en-US" sz="1600" dirty="0" smtClean="0"/>
                    </a:p>
                    <a:p>
                      <a:pPr marL="231775" indent="-231775">
                        <a:buFont typeface="Arial" pitchFamily="34" charset="0"/>
                        <a:buChar char="•"/>
                      </a:pPr>
                      <a:r>
                        <a:rPr lang="en-US" sz="1600" baseline="0" dirty="0" smtClean="0"/>
                        <a:t>Eliminating the per transaction fee for CUSC shared branching</a:t>
                      </a:r>
                    </a:p>
                    <a:p>
                      <a:pPr marL="231775" indent="-231775">
                        <a:buFont typeface="Arial" pitchFamily="34" charset="0"/>
                        <a:buChar char="•"/>
                      </a:pPr>
                      <a:r>
                        <a:rPr lang="en-US" sz="1600" dirty="0" smtClean="0"/>
                        <a:t>Eliminating the setup fee on Spanish</a:t>
                      </a:r>
                      <a:r>
                        <a:rPr lang="en-US" sz="1600" baseline="0" dirty="0" smtClean="0"/>
                        <a:t> CU*Talk</a:t>
                      </a:r>
                    </a:p>
                  </a:txBody>
                  <a:tcPr/>
                </a:tc>
              </a:tr>
              <a:tr h="233607">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600" dirty="0" smtClean="0"/>
                        <a:t>Continued COLA relief</a:t>
                      </a:r>
                    </a:p>
                  </a:txBody>
                  <a:tcPr/>
                </a:tc>
                <a:tc>
                  <a:txBody>
                    <a:bodyPr/>
                    <a:lstStyle/>
                    <a:p>
                      <a:r>
                        <a:rPr lang="en-US" sz="1600" dirty="0" smtClean="0"/>
                        <a:t>We will</a:t>
                      </a:r>
                      <a:r>
                        <a:rPr lang="en-US" sz="1600" baseline="0" dirty="0" smtClean="0"/>
                        <a:t> waive the COLA increase for 2011 (2nd year in a row) – but don’t count on this in 2012</a:t>
                      </a:r>
                      <a:endParaRPr lang="en-US" sz="1600" dirty="0"/>
                    </a:p>
                  </a:txBody>
                  <a:tcPr/>
                </a:tc>
              </a:tr>
              <a:tr h="297302">
                <a:tc>
                  <a:txBody>
                    <a:bodyPr/>
                    <a:lstStyle/>
                    <a:p>
                      <a:pPr marL="342900" indent="-342900">
                        <a:buFont typeface="+mj-lt"/>
                        <a:buAutoNum type="arabicPeriod" startAt="5"/>
                      </a:pPr>
                      <a:r>
                        <a:rPr lang="en-US" sz="1600" dirty="0" smtClean="0"/>
                        <a:t>Match 2009 Patronage Dividend</a:t>
                      </a:r>
                      <a:endParaRPr lang="en-US" sz="1600" dirty="0"/>
                    </a:p>
                  </a:txBody>
                  <a:tcPr/>
                </a:tc>
                <a:tc>
                  <a:txBody>
                    <a:bodyPr/>
                    <a:lstStyle/>
                    <a:p>
                      <a:r>
                        <a:rPr lang="en-US" sz="1600" dirty="0" smtClean="0"/>
                        <a:t>I won’t steal the Board of Directors’ thunder here, but boy does it look good!</a:t>
                      </a:r>
                      <a:endParaRPr lang="en-US" sz="1600" dirty="0"/>
                    </a:p>
                  </a:txBody>
                  <a:tcPr/>
                </a:tc>
              </a:tr>
            </a:tbl>
          </a:graphicData>
        </a:graphic>
      </p:graphicFrame>
    </p:spTree>
  </p:cSld>
  <p:clrMapOvr>
    <a:masterClrMapping/>
  </p:clrMapOvr>
  <p:transition>
    <p:wheel spokes="1"/>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23" name="Rectangle 11"/>
          <p:cNvSpPr>
            <a:spLocks noGrp="1" noChangeArrowheads="1"/>
          </p:cNvSpPr>
          <p:nvPr>
            <p:ph type="title"/>
          </p:nvPr>
        </p:nvSpPr>
        <p:spPr/>
        <p:txBody>
          <a:bodyPr/>
          <a:lstStyle/>
          <a:p>
            <a:r>
              <a:rPr lang="en-US" dirty="0" smtClean="0"/>
              <a:t>The Power of the Network</a:t>
            </a:r>
            <a:br>
              <a:rPr lang="en-US" dirty="0" smtClean="0"/>
            </a:br>
            <a:r>
              <a:rPr lang="en-US" sz="2000" dirty="0" smtClean="0"/>
              <a:t>Driving Growth</a:t>
            </a:r>
            <a:endParaRPr lang="en-US" sz="2000" dirty="0"/>
          </a:p>
        </p:txBody>
      </p:sp>
      <p:sp>
        <p:nvSpPr>
          <p:cNvPr id="627714" name="Rectangle 2"/>
          <p:cNvSpPr>
            <a:spLocks noChangeArrowheads="1"/>
          </p:cNvSpPr>
          <p:nvPr/>
        </p:nvSpPr>
        <p:spPr bwMode="auto">
          <a:xfrm>
            <a:off x="3429000" y="2452048"/>
            <a:ext cx="2286000" cy="228600"/>
          </a:xfrm>
          <a:prstGeom prst="rect">
            <a:avLst/>
          </a:prstGeom>
          <a:solidFill>
            <a:schemeClr val="accent5">
              <a:lumMod val="50000"/>
            </a:schemeClr>
          </a:solidFill>
          <a:ln w="9525">
            <a:noFill/>
            <a:miter lim="800000"/>
            <a:headEnd/>
            <a:tailEnd/>
          </a:ln>
          <a:effectLst/>
        </p:spPr>
        <p:txBody>
          <a:bodyPr wrap="none" anchor="ctr"/>
          <a:lstStyle/>
          <a:p>
            <a:endParaRPr lang="en-US"/>
          </a:p>
        </p:txBody>
      </p:sp>
      <p:sp>
        <p:nvSpPr>
          <p:cNvPr id="627715" name="Rectangle 3"/>
          <p:cNvSpPr>
            <a:spLocks noChangeArrowheads="1"/>
          </p:cNvSpPr>
          <p:nvPr/>
        </p:nvSpPr>
        <p:spPr bwMode="auto">
          <a:xfrm>
            <a:off x="6172200" y="2971800"/>
            <a:ext cx="2286000" cy="228600"/>
          </a:xfrm>
          <a:prstGeom prst="rect">
            <a:avLst/>
          </a:prstGeom>
          <a:solidFill>
            <a:srgbClr val="FF7C80"/>
          </a:solidFill>
          <a:ln w="9525">
            <a:noFill/>
            <a:miter lim="800000"/>
            <a:headEnd/>
            <a:tailEnd/>
          </a:ln>
          <a:effectLst/>
        </p:spPr>
        <p:txBody>
          <a:bodyPr wrap="none" anchor="ctr"/>
          <a:lstStyle/>
          <a:p>
            <a:endParaRPr lang="en-US"/>
          </a:p>
        </p:txBody>
      </p:sp>
      <p:sp>
        <p:nvSpPr>
          <p:cNvPr id="627716" name="Rectangle 4"/>
          <p:cNvSpPr>
            <a:spLocks noChangeArrowheads="1"/>
          </p:cNvSpPr>
          <p:nvPr/>
        </p:nvSpPr>
        <p:spPr bwMode="auto">
          <a:xfrm>
            <a:off x="6172200" y="1575748"/>
            <a:ext cx="2286000" cy="228600"/>
          </a:xfrm>
          <a:prstGeom prst="rect">
            <a:avLst/>
          </a:prstGeom>
          <a:solidFill>
            <a:schemeClr val="accent2"/>
          </a:solidFill>
          <a:ln w="9525">
            <a:noFill/>
            <a:miter lim="800000"/>
            <a:headEnd/>
            <a:tailEnd/>
          </a:ln>
          <a:effectLst/>
        </p:spPr>
        <p:txBody>
          <a:bodyPr wrap="none" anchor="ctr"/>
          <a:lstStyle/>
          <a:p>
            <a:endParaRPr lang="en-US"/>
          </a:p>
        </p:txBody>
      </p:sp>
      <p:sp>
        <p:nvSpPr>
          <p:cNvPr id="627717" name="Rectangle 5"/>
          <p:cNvSpPr>
            <a:spLocks noChangeArrowheads="1"/>
          </p:cNvSpPr>
          <p:nvPr/>
        </p:nvSpPr>
        <p:spPr bwMode="auto">
          <a:xfrm>
            <a:off x="3429000" y="4114800"/>
            <a:ext cx="2286000" cy="228600"/>
          </a:xfrm>
          <a:prstGeom prst="rect">
            <a:avLst/>
          </a:prstGeom>
          <a:solidFill>
            <a:schemeClr val="bg2"/>
          </a:solidFill>
          <a:ln w="9525">
            <a:noFill/>
            <a:miter lim="800000"/>
            <a:headEnd/>
            <a:tailEnd/>
          </a:ln>
          <a:effectLst/>
        </p:spPr>
        <p:txBody>
          <a:bodyPr wrap="none" anchor="ctr"/>
          <a:lstStyle/>
          <a:p>
            <a:endParaRPr lang="en-US"/>
          </a:p>
        </p:txBody>
      </p:sp>
      <p:sp>
        <p:nvSpPr>
          <p:cNvPr id="627718" name="Rectangle 6"/>
          <p:cNvSpPr>
            <a:spLocks noChangeArrowheads="1"/>
          </p:cNvSpPr>
          <p:nvPr/>
        </p:nvSpPr>
        <p:spPr bwMode="auto">
          <a:xfrm>
            <a:off x="3429000" y="1575748"/>
            <a:ext cx="2286000" cy="228600"/>
          </a:xfrm>
          <a:prstGeom prst="rect">
            <a:avLst/>
          </a:prstGeom>
          <a:solidFill>
            <a:schemeClr val="bg2">
              <a:lumMod val="75000"/>
            </a:schemeClr>
          </a:solidFill>
          <a:ln w="9525">
            <a:noFill/>
            <a:miter lim="800000"/>
            <a:headEnd/>
            <a:tailEnd/>
          </a:ln>
          <a:effectLst/>
        </p:spPr>
        <p:txBody>
          <a:bodyPr wrap="none" anchor="ctr"/>
          <a:lstStyle/>
          <a:p>
            <a:endParaRPr lang="en-US"/>
          </a:p>
        </p:txBody>
      </p:sp>
      <p:sp>
        <p:nvSpPr>
          <p:cNvPr id="627719" name="Rectangle 7"/>
          <p:cNvSpPr>
            <a:spLocks noChangeArrowheads="1"/>
          </p:cNvSpPr>
          <p:nvPr/>
        </p:nvSpPr>
        <p:spPr bwMode="auto">
          <a:xfrm>
            <a:off x="533400" y="4619172"/>
            <a:ext cx="2286000" cy="228600"/>
          </a:xfrm>
          <a:prstGeom prst="rect">
            <a:avLst/>
          </a:prstGeom>
          <a:solidFill>
            <a:schemeClr val="accent4">
              <a:lumMod val="60000"/>
              <a:lumOff val="40000"/>
            </a:schemeClr>
          </a:solidFill>
          <a:ln w="9525">
            <a:noFill/>
            <a:miter lim="800000"/>
            <a:headEnd/>
            <a:tailEnd/>
          </a:ln>
          <a:effectLst/>
        </p:spPr>
        <p:txBody>
          <a:bodyPr wrap="none" anchor="ctr"/>
          <a:lstStyle/>
          <a:p>
            <a:endParaRPr lang="en-US"/>
          </a:p>
        </p:txBody>
      </p:sp>
      <p:sp>
        <p:nvSpPr>
          <p:cNvPr id="627720" name="Rectangle 8"/>
          <p:cNvSpPr>
            <a:spLocks noChangeArrowheads="1"/>
          </p:cNvSpPr>
          <p:nvPr/>
        </p:nvSpPr>
        <p:spPr bwMode="auto">
          <a:xfrm>
            <a:off x="533400" y="3505200"/>
            <a:ext cx="2286000" cy="228600"/>
          </a:xfrm>
          <a:prstGeom prst="rect">
            <a:avLst/>
          </a:prstGeom>
          <a:solidFill>
            <a:schemeClr val="accent1"/>
          </a:solidFill>
          <a:ln w="9525">
            <a:noFill/>
            <a:miter lim="800000"/>
            <a:headEnd/>
            <a:tailEnd/>
          </a:ln>
          <a:effectLst/>
        </p:spPr>
        <p:txBody>
          <a:bodyPr wrap="none" anchor="ctr"/>
          <a:lstStyle/>
          <a:p>
            <a:endParaRPr lang="en-US"/>
          </a:p>
        </p:txBody>
      </p:sp>
      <p:sp>
        <p:nvSpPr>
          <p:cNvPr id="627721" name="Rectangle 9"/>
          <p:cNvSpPr>
            <a:spLocks noChangeArrowheads="1"/>
          </p:cNvSpPr>
          <p:nvPr/>
        </p:nvSpPr>
        <p:spPr bwMode="auto">
          <a:xfrm>
            <a:off x="533400" y="1575748"/>
            <a:ext cx="2286000" cy="228600"/>
          </a:xfrm>
          <a:prstGeom prst="rect">
            <a:avLst/>
          </a:prstGeom>
          <a:solidFill>
            <a:schemeClr val="hlink"/>
          </a:solidFill>
          <a:ln w="9525">
            <a:noFill/>
            <a:miter lim="800000"/>
            <a:headEnd/>
            <a:tailEnd/>
          </a:ln>
          <a:effectLst/>
        </p:spPr>
        <p:txBody>
          <a:bodyPr wrap="none" anchor="ctr"/>
          <a:lstStyle/>
          <a:p>
            <a:endParaRPr lang="en-US"/>
          </a:p>
        </p:txBody>
      </p:sp>
      <p:sp>
        <p:nvSpPr>
          <p:cNvPr id="627724" name="Rectangle 12"/>
          <p:cNvSpPr>
            <a:spLocks noChangeArrowheads="1"/>
          </p:cNvSpPr>
          <p:nvPr/>
        </p:nvSpPr>
        <p:spPr bwMode="auto">
          <a:xfrm>
            <a:off x="3352800" y="1519238"/>
            <a:ext cx="2667000" cy="4424362"/>
          </a:xfrm>
          <a:prstGeom prst="rect">
            <a:avLst/>
          </a:prstGeom>
          <a:noFill/>
          <a:ln w="9525">
            <a:noFill/>
            <a:miter lim="800000"/>
            <a:headEnd/>
            <a:tailEnd/>
          </a:ln>
          <a:effectLst/>
        </p:spPr>
        <p:txBody>
          <a:bodyPr/>
          <a:lstStyle/>
          <a:p>
            <a:pPr marL="342900" indent="-342900" algn="l">
              <a:spcBef>
                <a:spcPct val="40000"/>
              </a:spcBef>
              <a:buClr>
                <a:schemeClr val="tx2"/>
              </a:buClr>
              <a:buFont typeface="Monotype Sorts" pitchFamily="2" charset="2"/>
              <a:buNone/>
            </a:pPr>
            <a:r>
              <a:rPr lang="en-US" sz="1600" dirty="0" smtClean="0">
                <a:solidFill>
                  <a:schemeClr val="bg1"/>
                </a:solidFill>
              </a:rPr>
              <a:t>South </a:t>
            </a:r>
            <a:r>
              <a:rPr lang="en-US" sz="1600" dirty="0">
                <a:solidFill>
                  <a:schemeClr val="bg1"/>
                </a:solidFill>
              </a:rPr>
              <a:t>Dakota</a:t>
            </a:r>
          </a:p>
          <a:p>
            <a:pPr marL="342900" indent="-342900">
              <a:spcBef>
                <a:spcPct val="20000"/>
              </a:spcBef>
              <a:buClr>
                <a:schemeClr val="tx2"/>
              </a:buClr>
              <a:buFont typeface="Monotype Sorts" pitchFamily="2" charset="2"/>
              <a:buChar char="n"/>
            </a:pPr>
            <a:r>
              <a:rPr lang="en-US" sz="1600" b="1" dirty="0" smtClean="0"/>
              <a:t>Rapid City Telco FCU</a:t>
            </a:r>
            <a:br>
              <a:rPr lang="en-US" sz="1600" b="1" dirty="0" smtClean="0"/>
            </a:br>
            <a:r>
              <a:rPr lang="en-US" sz="1600" dirty="0" smtClean="0"/>
              <a:t>Rapid City, SD</a:t>
            </a:r>
            <a:endParaRPr lang="en-US" sz="1600" b="0" dirty="0"/>
          </a:p>
          <a:p>
            <a:pPr marL="342900" indent="-342900" algn="l">
              <a:spcBef>
                <a:spcPct val="40000"/>
              </a:spcBef>
              <a:buClr>
                <a:schemeClr val="tx2"/>
              </a:buClr>
              <a:buFont typeface="Monotype Sorts" pitchFamily="2" charset="2"/>
              <a:buNone/>
            </a:pPr>
            <a:r>
              <a:rPr lang="en-US" sz="1600" dirty="0" smtClean="0">
                <a:solidFill>
                  <a:schemeClr val="bg1"/>
                </a:solidFill>
              </a:rPr>
              <a:t>Iowa</a:t>
            </a:r>
            <a:endParaRPr lang="en-US" sz="1600" dirty="0">
              <a:solidFill>
                <a:schemeClr val="bg1"/>
              </a:solidFill>
            </a:endParaRPr>
          </a:p>
          <a:p>
            <a:pPr marL="342900" indent="-342900" algn="l">
              <a:spcBef>
                <a:spcPct val="20000"/>
              </a:spcBef>
              <a:buClr>
                <a:schemeClr val="tx2"/>
              </a:buClr>
              <a:buFont typeface="Monotype Sorts" pitchFamily="2" charset="2"/>
              <a:buChar char="n"/>
            </a:pPr>
            <a:r>
              <a:rPr lang="en-US" sz="1600" b="1" dirty="0" err="1" smtClean="0"/>
              <a:t>EdCo</a:t>
            </a:r>
            <a:r>
              <a:rPr lang="en-US" sz="1600" b="1" dirty="0" smtClean="0"/>
              <a:t> Community CU</a:t>
            </a:r>
            <a:br>
              <a:rPr lang="en-US" sz="1600" b="1" dirty="0" smtClean="0"/>
            </a:br>
            <a:r>
              <a:rPr lang="en-US" sz="1600" dirty="0" smtClean="0"/>
              <a:t>Des Moines, IA</a:t>
            </a:r>
          </a:p>
          <a:p>
            <a:pPr marL="342900" indent="-342900">
              <a:spcBef>
                <a:spcPct val="20000"/>
              </a:spcBef>
              <a:buClr>
                <a:schemeClr val="tx2"/>
              </a:buClr>
              <a:buFont typeface="Monotype Sorts" pitchFamily="2" charset="2"/>
              <a:buChar char="n"/>
            </a:pPr>
            <a:r>
              <a:rPr lang="en-US" sz="1600" b="1" dirty="0" smtClean="0"/>
              <a:t>Des Moines Police Officers’ CU</a:t>
            </a:r>
            <a:br>
              <a:rPr lang="en-US" sz="1600" b="1" dirty="0" smtClean="0"/>
            </a:br>
            <a:r>
              <a:rPr lang="en-US" sz="1600" dirty="0" smtClean="0"/>
              <a:t> Des Moines, IA</a:t>
            </a:r>
          </a:p>
          <a:p>
            <a:pPr marL="342900" indent="-342900">
              <a:spcBef>
                <a:spcPct val="40000"/>
              </a:spcBef>
              <a:buClr>
                <a:schemeClr val="tx2"/>
              </a:buClr>
            </a:pPr>
            <a:r>
              <a:rPr lang="en-US" sz="1600" dirty="0" smtClean="0"/>
              <a:t>Illinois</a:t>
            </a:r>
          </a:p>
          <a:p>
            <a:pPr marL="342900" indent="-342900">
              <a:spcBef>
                <a:spcPct val="20000"/>
              </a:spcBef>
              <a:buClr>
                <a:schemeClr val="tx2"/>
              </a:buClr>
              <a:buFont typeface="Monotype Sorts" pitchFamily="2" charset="2"/>
              <a:buChar char="n"/>
            </a:pPr>
            <a:r>
              <a:rPr lang="en-US" sz="1600" b="1" dirty="0" smtClean="0"/>
              <a:t>Heartland CU</a:t>
            </a:r>
            <a:br>
              <a:rPr lang="en-US" sz="1600" b="1" dirty="0" smtClean="0"/>
            </a:br>
            <a:r>
              <a:rPr lang="en-US" sz="1600" dirty="0" smtClean="0"/>
              <a:t>Springfield, IL</a:t>
            </a:r>
            <a:endParaRPr lang="en-US" sz="1600" b="0" dirty="0"/>
          </a:p>
        </p:txBody>
      </p:sp>
      <p:sp>
        <p:nvSpPr>
          <p:cNvPr id="627725" name="Rectangle 13"/>
          <p:cNvSpPr>
            <a:spLocks noChangeArrowheads="1"/>
          </p:cNvSpPr>
          <p:nvPr/>
        </p:nvSpPr>
        <p:spPr bwMode="auto">
          <a:xfrm>
            <a:off x="6096000" y="1519238"/>
            <a:ext cx="2930525" cy="2667000"/>
          </a:xfrm>
          <a:prstGeom prst="rect">
            <a:avLst/>
          </a:prstGeom>
          <a:noFill/>
          <a:ln w="9525">
            <a:noFill/>
            <a:miter lim="800000"/>
            <a:headEnd/>
            <a:tailEnd/>
          </a:ln>
          <a:effectLst/>
        </p:spPr>
        <p:txBody>
          <a:bodyPr/>
          <a:lstStyle/>
          <a:p>
            <a:pPr marL="342900" indent="-342900" algn="l">
              <a:spcBef>
                <a:spcPct val="20000"/>
              </a:spcBef>
              <a:buClr>
                <a:schemeClr val="tx2"/>
              </a:buClr>
              <a:buFont typeface="Monotype Sorts" pitchFamily="2" charset="2"/>
              <a:buNone/>
            </a:pPr>
            <a:r>
              <a:rPr lang="en-US" sz="1600" dirty="0">
                <a:solidFill>
                  <a:schemeClr val="bg1"/>
                </a:solidFill>
              </a:rPr>
              <a:t>Ohio</a:t>
            </a:r>
          </a:p>
          <a:p>
            <a:pPr marL="342900" indent="-342900" algn="l">
              <a:spcBef>
                <a:spcPct val="20000"/>
              </a:spcBef>
              <a:buClr>
                <a:schemeClr val="tx2"/>
              </a:buClr>
              <a:buFont typeface="Monotype Sorts" pitchFamily="2" charset="2"/>
              <a:buChar char="n"/>
            </a:pPr>
            <a:r>
              <a:rPr lang="en-US" sz="1600" b="1" dirty="0" smtClean="0"/>
              <a:t>Vacationland FCU</a:t>
            </a:r>
            <a:br>
              <a:rPr lang="en-US" sz="1600" b="1" dirty="0" smtClean="0"/>
            </a:br>
            <a:r>
              <a:rPr lang="en-US" sz="1600" dirty="0" smtClean="0"/>
              <a:t>Sandusky, OH</a:t>
            </a:r>
          </a:p>
          <a:p>
            <a:pPr marL="342900" indent="-342900" algn="l">
              <a:spcBef>
                <a:spcPct val="20000"/>
              </a:spcBef>
              <a:buClr>
                <a:schemeClr val="tx2"/>
              </a:buClr>
              <a:buFont typeface="Monotype Sorts" pitchFamily="2" charset="2"/>
              <a:buChar char="n"/>
            </a:pPr>
            <a:r>
              <a:rPr lang="en-US" sz="1600" b="1" dirty="0" err="1" smtClean="0"/>
              <a:t>CommStar</a:t>
            </a:r>
            <a:r>
              <a:rPr lang="en-US" sz="1600" b="1" dirty="0" smtClean="0"/>
              <a:t> CU</a:t>
            </a:r>
            <a:br>
              <a:rPr lang="en-US" sz="1600" b="1" dirty="0" smtClean="0"/>
            </a:br>
            <a:r>
              <a:rPr lang="en-US" sz="1600" b="0" dirty="0" smtClean="0"/>
              <a:t>Elyria, OH</a:t>
            </a:r>
            <a:endParaRPr lang="en-US" sz="1400" b="0" dirty="0"/>
          </a:p>
          <a:p>
            <a:pPr marL="342900" indent="-342900">
              <a:spcBef>
                <a:spcPct val="40000"/>
              </a:spcBef>
              <a:buClr>
                <a:schemeClr val="tx2"/>
              </a:buClr>
            </a:pPr>
            <a:r>
              <a:rPr lang="en-US" sz="1600" dirty="0" smtClean="0"/>
              <a:t>New York</a:t>
            </a:r>
          </a:p>
          <a:p>
            <a:pPr marL="342900" indent="-342900">
              <a:spcBef>
                <a:spcPct val="20000"/>
              </a:spcBef>
              <a:buClr>
                <a:schemeClr val="tx2"/>
              </a:buClr>
              <a:buFont typeface="Monotype Sorts" pitchFamily="2" charset="2"/>
              <a:buChar char="n"/>
            </a:pPr>
            <a:r>
              <a:rPr lang="en-US" sz="1600" b="1" dirty="0" smtClean="0"/>
              <a:t>East River Development Alliance FCU</a:t>
            </a:r>
            <a:br>
              <a:rPr lang="en-US" sz="1600" b="1" dirty="0" smtClean="0"/>
            </a:br>
            <a:r>
              <a:rPr lang="en-US" sz="1600" dirty="0" smtClean="0"/>
              <a:t>Long Island City, NY</a:t>
            </a:r>
          </a:p>
          <a:p>
            <a:pPr marL="342900" indent="-342900" algn="l">
              <a:spcBef>
                <a:spcPct val="20000"/>
              </a:spcBef>
              <a:buClr>
                <a:schemeClr val="tx2"/>
              </a:buClr>
              <a:buFont typeface="Monotype Sorts" pitchFamily="2" charset="2"/>
              <a:buChar char="n"/>
            </a:pPr>
            <a:endParaRPr lang="en-US" sz="1600" dirty="0"/>
          </a:p>
        </p:txBody>
      </p:sp>
      <p:grpSp>
        <p:nvGrpSpPr>
          <p:cNvPr id="2" name="Group 14"/>
          <p:cNvGrpSpPr>
            <a:grpSpLocks/>
          </p:cNvGrpSpPr>
          <p:nvPr/>
        </p:nvGrpSpPr>
        <p:grpSpPr bwMode="auto">
          <a:xfrm>
            <a:off x="6172200" y="5018088"/>
            <a:ext cx="2819400" cy="1611312"/>
            <a:chOff x="3078" y="2640"/>
            <a:chExt cx="2505" cy="1431"/>
          </a:xfrm>
        </p:grpSpPr>
        <p:sp>
          <p:nvSpPr>
            <p:cNvPr id="627727" name="Freeform 15"/>
            <p:cNvSpPr>
              <a:spLocks noChangeAspect="1"/>
            </p:cNvSpPr>
            <p:nvPr/>
          </p:nvSpPr>
          <p:spPr bwMode="auto">
            <a:xfrm>
              <a:off x="3960" y="2640"/>
              <a:ext cx="327" cy="174"/>
            </a:xfrm>
            <a:custGeom>
              <a:avLst/>
              <a:gdLst/>
              <a:ahLst/>
              <a:cxnLst>
                <a:cxn ang="0">
                  <a:pos x="0" y="0"/>
                </a:cxn>
                <a:cxn ang="0">
                  <a:pos x="586" y="0"/>
                </a:cxn>
                <a:cxn ang="0">
                  <a:pos x="641" y="259"/>
                </a:cxn>
                <a:cxn ang="0">
                  <a:pos x="652" y="346"/>
                </a:cxn>
                <a:cxn ang="0">
                  <a:pos x="2" y="346"/>
                </a:cxn>
                <a:cxn ang="0">
                  <a:pos x="0" y="0"/>
                </a:cxn>
              </a:cxnLst>
              <a:rect l="0" t="0" r="r" b="b"/>
              <a:pathLst>
                <a:path w="653" h="347">
                  <a:moveTo>
                    <a:pt x="0" y="0"/>
                  </a:moveTo>
                  <a:lnTo>
                    <a:pt x="586" y="0"/>
                  </a:lnTo>
                  <a:lnTo>
                    <a:pt x="641" y="259"/>
                  </a:lnTo>
                  <a:lnTo>
                    <a:pt x="652" y="346"/>
                  </a:lnTo>
                  <a:lnTo>
                    <a:pt x="2" y="34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28" name="Freeform 16"/>
            <p:cNvSpPr>
              <a:spLocks noChangeAspect="1"/>
            </p:cNvSpPr>
            <p:nvPr/>
          </p:nvSpPr>
          <p:spPr bwMode="auto">
            <a:xfrm>
              <a:off x="3079" y="2640"/>
              <a:ext cx="314" cy="196"/>
            </a:xfrm>
            <a:custGeom>
              <a:avLst/>
              <a:gdLst/>
              <a:ahLst/>
              <a:cxnLst>
                <a:cxn ang="0">
                  <a:pos x="140" y="0"/>
                </a:cxn>
                <a:cxn ang="0">
                  <a:pos x="164" y="115"/>
                </a:cxn>
                <a:cxn ang="0">
                  <a:pos x="151" y="141"/>
                </a:cxn>
                <a:cxn ang="0">
                  <a:pos x="0" y="118"/>
                </a:cxn>
                <a:cxn ang="0">
                  <a:pos x="47" y="323"/>
                </a:cxn>
                <a:cxn ang="0">
                  <a:pos x="118" y="328"/>
                </a:cxn>
                <a:cxn ang="0">
                  <a:pos x="132" y="390"/>
                </a:cxn>
                <a:cxn ang="0">
                  <a:pos x="419" y="333"/>
                </a:cxn>
                <a:cxn ang="0">
                  <a:pos x="628" y="333"/>
                </a:cxn>
                <a:cxn ang="0">
                  <a:pos x="628" y="2"/>
                </a:cxn>
                <a:cxn ang="0">
                  <a:pos x="140" y="0"/>
                </a:cxn>
              </a:cxnLst>
              <a:rect l="0" t="0" r="r" b="b"/>
              <a:pathLst>
                <a:path w="629" h="391">
                  <a:moveTo>
                    <a:pt x="140" y="0"/>
                  </a:moveTo>
                  <a:lnTo>
                    <a:pt x="164" y="115"/>
                  </a:lnTo>
                  <a:lnTo>
                    <a:pt x="151" y="141"/>
                  </a:lnTo>
                  <a:lnTo>
                    <a:pt x="0" y="118"/>
                  </a:lnTo>
                  <a:lnTo>
                    <a:pt x="47" y="323"/>
                  </a:lnTo>
                  <a:lnTo>
                    <a:pt x="118" y="328"/>
                  </a:lnTo>
                  <a:lnTo>
                    <a:pt x="132" y="390"/>
                  </a:lnTo>
                  <a:lnTo>
                    <a:pt x="419" y="333"/>
                  </a:lnTo>
                  <a:lnTo>
                    <a:pt x="628" y="333"/>
                  </a:lnTo>
                  <a:lnTo>
                    <a:pt x="628" y="2"/>
                  </a:lnTo>
                  <a:lnTo>
                    <a:pt x="14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29" name="Freeform 17"/>
            <p:cNvSpPr>
              <a:spLocks noChangeAspect="1"/>
            </p:cNvSpPr>
            <p:nvPr/>
          </p:nvSpPr>
          <p:spPr bwMode="auto">
            <a:xfrm>
              <a:off x="4254" y="2640"/>
              <a:ext cx="295" cy="324"/>
            </a:xfrm>
            <a:custGeom>
              <a:avLst/>
              <a:gdLst/>
              <a:ahLst/>
              <a:cxnLst>
                <a:cxn ang="0">
                  <a:pos x="0" y="0"/>
                </a:cxn>
                <a:cxn ang="0">
                  <a:pos x="197" y="0"/>
                </a:cxn>
                <a:cxn ang="0">
                  <a:pos x="590" y="78"/>
                </a:cxn>
                <a:cxn ang="0">
                  <a:pos x="454" y="204"/>
                </a:cxn>
                <a:cxn ang="0">
                  <a:pos x="398" y="397"/>
                </a:cxn>
                <a:cxn ang="0">
                  <a:pos x="398" y="500"/>
                </a:cxn>
                <a:cxn ang="0">
                  <a:pos x="532" y="598"/>
                </a:cxn>
                <a:cxn ang="0">
                  <a:pos x="540" y="647"/>
                </a:cxn>
                <a:cxn ang="0">
                  <a:pos x="78" y="647"/>
                </a:cxn>
                <a:cxn ang="0">
                  <a:pos x="78" y="460"/>
                </a:cxn>
                <a:cxn ang="0">
                  <a:pos x="39" y="413"/>
                </a:cxn>
                <a:cxn ang="0">
                  <a:pos x="65" y="384"/>
                </a:cxn>
                <a:cxn ang="0">
                  <a:pos x="65" y="343"/>
                </a:cxn>
                <a:cxn ang="0">
                  <a:pos x="49" y="230"/>
                </a:cxn>
                <a:cxn ang="0">
                  <a:pos x="0" y="0"/>
                </a:cxn>
              </a:cxnLst>
              <a:rect l="0" t="0" r="r" b="b"/>
              <a:pathLst>
                <a:path w="591" h="648">
                  <a:moveTo>
                    <a:pt x="0" y="0"/>
                  </a:moveTo>
                  <a:lnTo>
                    <a:pt x="197" y="0"/>
                  </a:lnTo>
                  <a:lnTo>
                    <a:pt x="590" y="78"/>
                  </a:lnTo>
                  <a:lnTo>
                    <a:pt x="454" y="204"/>
                  </a:lnTo>
                  <a:lnTo>
                    <a:pt x="398" y="397"/>
                  </a:lnTo>
                  <a:lnTo>
                    <a:pt x="398" y="500"/>
                  </a:lnTo>
                  <a:lnTo>
                    <a:pt x="532" y="598"/>
                  </a:lnTo>
                  <a:lnTo>
                    <a:pt x="540" y="647"/>
                  </a:lnTo>
                  <a:lnTo>
                    <a:pt x="78" y="647"/>
                  </a:lnTo>
                  <a:lnTo>
                    <a:pt x="78" y="460"/>
                  </a:lnTo>
                  <a:lnTo>
                    <a:pt x="39" y="413"/>
                  </a:lnTo>
                  <a:lnTo>
                    <a:pt x="65" y="384"/>
                  </a:lnTo>
                  <a:lnTo>
                    <a:pt x="65" y="343"/>
                  </a:lnTo>
                  <a:lnTo>
                    <a:pt x="49" y="23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30" name="Freeform 18"/>
            <p:cNvSpPr>
              <a:spLocks noChangeAspect="1"/>
            </p:cNvSpPr>
            <p:nvPr/>
          </p:nvSpPr>
          <p:spPr bwMode="auto">
            <a:xfrm>
              <a:off x="3746" y="3327"/>
              <a:ext cx="254" cy="318"/>
            </a:xfrm>
            <a:custGeom>
              <a:avLst/>
              <a:gdLst/>
              <a:ahLst/>
              <a:cxnLst>
                <a:cxn ang="0">
                  <a:pos x="0" y="0"/>
                </a:cxn>
                <a:cxn ang="0">
                  <a:pos x="507" y="0"/>
                </a:cxn>
                <a:cxn ang="0">
                  <a:pos x="507" y="548"/>
                </a:cxn>
                <a:cxn ang="0">
                  <a:pos x="176" y="548"/>
                </a:cxn>
                <a:cxn ang="0">
                  <a:pos x="84" y="548"/>
                </a:cxn>
                <a:cxn ang="0">
                  <a:pos x="84" y="636"/>
                </a:cxn>
                <a:cxn ang="0">
                  <a:pos x="0" y="636"/>
                </a:cxn>
                <a:cxn ang="0">
                  <a:pos x="0" y="0"/>
                </a:cxn>
              </a:cxnLst>
              <a:rect l="0" t="0" r="r" b="b"/>
              <a:pathLst>
                <a:path w="508" h="637">
                  <a:moveTo>
                    <a:pt x="0" y="0"/>
                  </a:moveTo>
                  <a:lnTo>
                    <a:pt x="507" y="0"/>
                  </a:lnTo>
                  <a:lnTo>
                    <a:pt x="507" y="548"/>
                  </a:lnTo>
                  <a:lnTo>
                    <a:pt x="176" y="548"/>
                  </a:lnTo>
                  <a:lnTo>
                    <a:pt x="84" y="548"/>
                  </a:lnTo>
                  <a:lnTo>
                    <a:pt x="84" y="636"/>
                  </a:lnTo>
                  <a:lnTo>
                    <a:pt x="0" y="63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31" name="Freeform 19"/>
            <p:cNvSpPr>
              <a:spLocks noChangeAspect="1"/>
            </p:cNvSpPr>
            <p:nvPr/>
          </p:nvSpPr>
          <p:spPr bwMode="auto">
            <a:xfrm>
              <a:off x="4995" y="3026"/>
              <a:ext cx="244" cy="149"/>
            </a:xfrm>
            <a:custGeom>
              <a:avLst/>
              <a:gdLst/>
              <a:ahLst/>
              <a:cxnLst>
                <a:cxn ang="0">
                  <a:pos x="0" y="56"/>
                </a:cxn>
                <a:cxn ang="0">
                  <a:pos x="69" y="0"/>
                </a:cxn>
                <a:cxn ang="0">
                  <a:pos x="69" y="53"/>
                </a:cxn>
                <a:cxn ang="0">
                  <a:pos x="430" y="53"/>
                </a:cxn>
                <a:cxn ang="0">
                  <a:pos x="486" y="141"/>
                </a:cxn>
                <a:cxn ang="0">
                  <a:pos x="453" y="168"/>
                </a:cxn>
                <a:cxn ang="0">
                  <a:pos x="483" y="243"/>
                </a:cxn>
                <a:cxn ang="0">
                  <a:pos x="454" y="274"/>
                </a:cxn>
                <a:cxn ang="0">
                  <a:pos x="369" y="274"/>
                </a:cxn>
                <a:cxn ang="0">
                  <a:pos x="369" y="297"/>
                </a:cxn>
                <a:cxn ang="0">
                  <a:pos x="0" y="297"/>
                </a:cxn>
                <a:cxn ang="0">
                  <a:pos x="0" y="56"/>
                </a:cxn>
              </a:cxnLst>
              <a:rect l="0" t="0" r="r" b="b"/>
              <a:pathLst>
                <a:path w="487" h="298">
                  <a:moveTo>
                    <a:pt x="0" y="56"/>
                  </a:moveTo>
                  <a:lnTo>
                    <a:pt x="69" y="0"/>
                  </a:lnTo>
                  <a:lnTo>
                    <a:pt x="69" y="53"/>
                  </a:lnTo>
                  <a:lnTo>
                    <a:pt x="430" y="53"/>
                  </a:lnTo>
                  <a:lnTo>
                    <a:pt x="486" y="141"/>
                  </a:lnTo>
                  <a:lnTo>
                    <a:pt x="453" y="168"/>
                  </a:lnTo>
                  <a:lnTo>
                    <a:pt x="483" y="243"/>
                  </a:lnTo>
                  <a:lnTo>
                    <a:pt x="454" y="274"/>
                  </a:lnTo>
                  <a:lnTo>
                    <a:pt x="369" y="274"/>
                  </a:lnTo>
                  <a:lnTo>
                    <a:pt x="369" y="297"/>
                  </a:lnTo>
                  <a:lnTo>
                    <a:pt x="0" y="297"/>
                  </a:lnTo>
                  <a:lnTo>
                    <a:pt x="0" y="56"/>
                  </a:lnTo>
                </a:path>
              </a:pathLst>
            </a:custGeom>
            <a:solidFill>
              <a:schemeClr val="bg1"/>
            </a:solidFill>
            <a:ln w="12700" cap="rnd" cmpd="sng">
              <a:solidFill>
                <a:srgbClr val="000000"/>
              </a:solidFill>
              <a:prstDash val="solid"/>
              <a:round/>
              <a:headEnd/>
              <a:tailEnd/>
            </a:ln>
            <a:effectLst/>
          </p:spPr>
          <p:txBody>
            <a:bodyPr/>
            <a:lstStyle/>
            <a:p>
              <a:endParaRPr lang="en-US"/>
            </a:p>
          </p:txBody>
        </p:sp>
        <p:grpSp>
          <p:nvGrpSpPr>
            <p:cNvPr id="3" name="Group 20"/>
            <p:cNvGrpSpPr>
              <a:grpSpLocks noChangeAspect="1"/>
            </p:cNvGrpSpPr>
            <p:nvPr/>
          </p:nvGrpSpPr>
          <p:grpSpPr bwMode="auto">
            <a:xfrm>
              <a:off x="3078" y="2680"/>
              <a:ext cx="2504" cy="1391"/>
              <a:chOff x="336" y="1039"/>
              <a:chExt cx="5008" cy="2783"/>
            </a:xfrm>
          </p:grpSpPr>
          <p:grpSp>
            <p:nvGrpSpPr>
              <p:cNvPr id="4" name="Group 21"/>
              <p:cNvGrpSpPr>
                <a:grpSpLocks noChangeAspect="1"/>
              </p:cNvGrpSpPr>
              <p:nvPr/>
            </p:nvGrpSpPr>
            <p:grpSpPr bwMode="auto">
              <a:xfrm>
                <a:off x="5004" y="1380"/>
                <a:ext cx="340" cy="472"/>
                <a:chOff x="5004" y="1380"/>
                <a:chExt cx="340" cy="472"/>
              </a:xfrm>
            </p:grpSpPr>
            <p:sp>
              <p:nvSpPr>
                <p:cNvPr id="627734" name="Freeform 22"/>
                <p:cNvSpPr>
                  <a:spLocks noChangeAspect="1"/>
                </p:cNvSpPr>
                <p:nvPr/>
              </p:nvSpPr>
              <p:spPr bwMode="auto">
                <a:xfrm>
                  <a:off x="5108" y="1380"/>
                  <a:ext cx="236" cy="385"/>
                </a:xfrm>
                <a:custGeom>
                  <a:avLst/>
                  <a:gdLst/>
                  <a:ahLst/>
                  <a:cxnLst>
                    <a:cxn ang="0">
                      <a:pos x="235" y="0"/>
                    </a:cxn>
                    <a:cxn ang="0">
                      <a:pos x="0" y="182"/>
                    </a:cxn>
                    <a:cxn ang="0">
                      <a:pos x="0" y="384"/>
                    </a:cxn>
                    <a:cxn ang="0">
                      <a:pos x="235" y="204"/>
                    </a:cxn>
                    <a:cxn ang="0">
                      <a:pos x="235" y="0"/>
                    </a:cxn>
                  </a:cxnLst>
                  <a:rect l="0" t="0" r="r" b="b"/>
                  <a:pathLst>
                    <a:path w="236" h="385">
                      <a:moveTo>
                        <a:pt x="235" y="0"/>
                      </a:moveTo>
                      <a:lnTo>
                        <a:pt x="0" y="182"/>
                      </a:lnTo>
                      <a:lnTo>
                        <a:pt x="0" y="384"/>
                      </a:lnTo>
                      <a:lnTo>
                        <a:pt x="235" y="204"/>
                      </a:lnTo>
                      <a:lnTo>
                        <a:pt x="23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35" name="Freeform 23"/>
                <p:cNvSpPr>
                  <a:spLocks noChangeAspect="1"/>
                </p:cNvSpPr>
                <p:nvPr/>
              </p:nvSpPr>
              <p:spPr bwMode="auto">
                <a:xfrm>
                  <a:off x="5022" y="1562"/>
                  <a:ext cx="87" cy="290"/>
                </a:xfrm>
                <a:custGeom>
                  <a:avLst/>
                  <a:gdLst/>
                  <a:ahLst/>
                  <a:cxnLst>
                    <a:cxn ang="0">
                      <a:pos x="0" y="81"/>
                    </a:cxn>
                    <a:cxn ang="0">
                      <a:pos x="75" y="35"/>
                    </a:cxn>
                    <a:cxn ang="0">
                      <a:pos x="86" y="0"/>
                    </a:cxn>
                    <a:cxn ang="0">
                      <a:pos x="86" y="199"/>
                    </a:cxn>
                    <a:cxn ang="0">
                      <a:pos x="75" y="249"/>
                    </a:cxn>
                    <a:cxn ang="0">
                      <a:pos x="0" y="289"/>
                    </a:cxn>
                    <a:cxn ang="0">
                      <a:pos x="0" y="81"/>
                    </a:cxn>
                  </a:cxnLst>
                  <a:rect l="0" t="0" r="r" b="b"/>
                  <a:pathLst>
                    <a:path w="87" h="290">
                      <a:moveTo>
                        <a:pt x="0" y="81"/>
                      </a:moveTo>
                      <a:lnTo>
                        <a:pt x="75" y="35"/>
                      </a:lnTo>
                      <a:lnTo>
                        <a:pt x="86" y="0"/>
                      </a:lnTo>
                      <a:lnTo>
                        <a:pt x="86" y="199"/>
                      </a:lnTo>
                      <a:lnTo>
                        <a:pt x="75" y="249"/>
                      </a:lnTo>
                      <a:lnTo>
                        <a:pt x="0" y="289"/>
                      </a:lnTo>
                      <a:lnTo>
                        <a:pt x="0" y="8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36" name="Freeform 24"/>
                <p:cNvSpPr>
                  <a:spLocks noChangeAspect="1"/>
                </p:cNvSpPr>
                <p:nvPr/>
              </p:nvSpPr>
              <p:spPr bwMode="auto">
                <a:xfrm>
                  <a:off x="5004" y="1702"/>
                  <a:ext cx="30" cy="76"/>
                </a:xfrm>
                <a:custGeom>
                  <a:avLst/>
                  <a:gdLst/>
                  <a:ahLst/>
                  <a:cxnLst>
                    <a:cxn ang="0">
                      <a:pos x="29" y="0"/>
                    </a:cxn>
                    <a:cxn ang="0">
                      <a:pos x="0" y="28"/>
                    </a:cxn>
                    <a:cxn ang="0">
                      <a:pos x="29" y="75"/>
                    </a:cxn>
                    <a:cxn ang="0">
                      <a:pos x="29" y="0"/>
                    </a:cxn>
                  </a:cxnLst>
                  <a:rect l="0" t="0" r="r" b="b"/>
                  <a:pathLst>
                    <a:path w="30" h="76">
                      <a:moveTo>
                        <a:pt x="29" y="0"/>
                      </a:moveTo>
                      <a:lnTo>
                        <a:pt x="0" y="28"/>
                      </a:lnTo>
                      <a:lnTo>
                        <a:pt x="29" y="75"/>
                      </a:lnTo>
                      <a:lnTo>
                        <a:pt x="2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37" name="Freeform 25"/>
                <p:cNvSpPr>
                  <a:spLocks noChangeAspect="1"/>
                </p:cNvSpPr>
                <p:nvPr/>
              </p:nvSpPr>
              <p:spPr bwMode="auto">
                <a:xfrm>
                  <a:off x="5099" y="1562"/>
                  <a:ext cx="22" cy="248"/>
                </a:xfrm>
                <a:custGeom>
                  <a:avLst/>
                  <a:gdLst/>
                  <a:ahLst/>
                  <a:cxnLst>
                    <a:cxn ang="0">
                      <a:pos x="18" y="0"/>
                    </a:cxn>
                    <a:cxn ang="0">
                      <a:pos x="0" y="38"/>
                    </a:cxn>
                    <a:cxn ang="0">
                      <a:pos x="0" y="247"/>
                    </a:cxn>
                    <a:cxn ang="0">
                      <a:pos x="21" y="204"/>
                    </a:cxn>
                    <a:cxn ang="0">
                      <a:pos x="18" y="0"/>
                    </a:cxn>
                  </a:cxnLst>
                  <a:rect l="0" t="0" r="r" b="b"/>
                  <a:pathLst>
                    <a:path w="22" h="248">
                      <a:moveTo>
                        <a:pt x="18" y="0"/>
                      </a:moveTo>
                      <a:lnTo>
                        <a:pt x="0" y="38"/>
                      </a:lnTo>
                      <a:lnTo>
                        <a:pt x="0" y="247"/>
                      </a:lnTo>
                      <a:lnTo>
                        <a:pt x="21" y="204"/>
                      </a:lnTo>
                      <a:lnTo>
                        <a:pt x="18"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5" name="Group 26"/>
              <p:cNvGrpSpPr>
                <a:grpSpLocks noChangeAspect="1"/>
              </p:cNvGrpSpPr>
              <p:nvPr/>
            </p:nvGrpSpPr>
            <p:grpSpPr bwMode="auto">
              <a:xfrm>
                <a:off x="2687" y="3062"/>
                <a:ext cx="1553" cy="760"/>
                <a:chOff x="2687" y="3062"/>
                <a:chExt cx="1553" cy="760"/>
              </a:xfrm>
            </p:grpSpPr>
            <p:sp>
              <p:nvSpPr>
                <p:cNvPr id="627739" name="Freeform 27"/>
                <p:cNvSpPr>
                  <a:spLocks noChangeAspect="1"/>
                </p:cNvSpPr>
                <p:nvPr/>
              </p:nvSpPr>
              <p:spPr bwMode="auto">
                <a:xfrm>
                  <a:off x="3378" y="3071"/>
                  <a:ext cx="63" cy="224"/>
                </a:xfrm>
                <a:custGeom>
                  <a:avLst/>
                  <a:gdLst/>
                  <a:ahLst/>
                  <a:cxnLst>
                    <a:cxn ang="0">
                      <a:pos x="0" y="39"/>
                    </a:cxn>
                    <a:cxn ang="0">
                      <a:pos x="28" y="127"/>
                    </a:cxn>
                    <a:cxn ang="0">
                      <a:pos x="28" y="223"/>
                    </a:cxn>
                    <a:cxn ang="0">
                      <a:pos x="62" y="200"/>
                    </a:cxn>
                    <a:cxn ang="0">
                      <a:pos x="62" y="0"/>
                    </a:cxn>
                    <a:cxn ang="0">
                      <a:pos x="0" y="39"/>
                    </a:cxn>
                  </a:cxnLst>
                  <a:rect l="0" t="0" r="r" b="b"/>
                  <a:pathLst>
                    <a:path w="63" h="224">
                      <a:moveTo>
                        <a:pt x="0" y="39"/>
                      </a:moveTo>
                      <a:lnTo>
                        <a:pt x="28" y="127"/>
                      </a:lnTo>
                      <a:lnTo>
                        <a:pt x="28" y="223"/>
                      </a:lnTo>
                      <a:lnTo>
                        <a:pt x="62" y="200"/>
                      </a:lnTo>
                      <a:lnTo>
                        <a:pt x="62" y="0"/>
                      </a:lnTo>
                      <a:lnTo>
                        <a:pt x="0" y="39"/>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0" name="Freeform 28"/>
                <p:cNvSpPr>
                  <a:spLocks noChangeAspect="1"/>
                </p:cNvSpPr>
                <p:nvPr/>
              </p:nvSpPr>
              <p:spPr bwMode="auto">
                <a:xfrm>
                  <a:off x="3440" y="3062"/>
                  <a:ext cx="200" cy="210"/>
                </a:xfrm>
                <a:custGeom>
                  <a:avLst/>
                  <a:gdLst/>
                  <a:ahLst/>
                  <a:cxnLst>
                    <a:cxn ang="0">
                      <a:pos x="0" y="7"/>
                    </a:cxn>
                    <a:cxn ang="0">
                      <a:pos x="84" y="0"/>
                    </a:cxn>
                    <a:cxn ang="0">
                      <a:pos x="199" y="0"/>
                    </a:cxn>
                    <a:cxn ang="0">
                      <a:pos x="199" y="203"/>
                    </a:cxn>
                    <a:cxn ang="0">
                      <a:pos x="84" y="203"/>
                    </a:cxn>
                    <a:cxn ang="0">
                      <a:pos x="0" y="209"/>
                    </a:cxn>
                    <a:cxn ang="0">
                      <a:pos x="0" y="7"/>
                    </a:cxn>
                  </a:cxnLst>
                  <a:rect l="0" t="0" r="r" b="b"/>
                  <a:pathLst>
                    <a:path w="200" h="210">
                      <a:moveTo>
                        <a:pt x="0" y="7"/>
                      </a:moveTo>
                      <a:lnTo>
                        <a:pt x="84" y="0"/>
                      </a:lnTo>
                      <a:lnTo>
                        <a:pt x="199" y="0"/>
                      </a:lnTo>
                      <a:lnTo>
                        <a:pt x="199" y="203"/>
                      </a:lnTo>
                      <a:lnTo>
                        <a:pt x="84" y="203"/>
                      </a:lnTo>
                      <a:lnTo>
                        <a:pt x="0" y="209"/>
                      </a:lnTo>
                      <a:lnTo>
                        <a:pt x="0" y="7"/>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1" name="Freeform 29"/>
                <p:cNvSpPr>
                  <a:spLocks noChangeAspect="1"/>
                </p:cNvSpPr>
                <p:nvPr/>
              </p:nvSpPr>
              <p:spPr bwMode="auto">
                <a:xfrm>
                  <a:off x="3642" y="3065"/>
                  <a:ext cx="94" cy="284"/>
                </a:xfrm>
                <a:custGeom>
                  <a:avLst/>
                  <a:gdLst/>
                  <a:ahLst/>
                  <a:cxnLst>
                    <a:cxn ang="0">
                      <a:pos x="0" y="0"/>
                    </a:cxn>
                    <a:cxn ang="0">
                      <a:pos x="0" y="200"/>
                    </a:cxn>
                    <a:cxn ang="0">
                      <a:pos x="93" y="283"/>
                    </a:cxn>
                    <a:cxn ang="0">
                      <a:pos x="93" y="78"/>
                    </a:cxn>
                    <a:cxn ang="0">
                      <a:pos x="0" y="0"/>
                    </a:cxn>
                  </a:cxnLst>
                  <a:rect l="0" t="0" r="r" b="b"/>
                  <a:pathLst>
                    <a:path w="94" h="284">
                      <a:moveTo>
                        <a:pt x="0" y="0"/>
                      </a:moveTo>
                      <a:lnTo>
                        <a:pt x="0" y="200"/>
                      </a:lnTo>
                      <a:lnTo>
                        <a:pt x="93" y="283"/>
                      </a:lnTo>
                      <a:lnTo>
                        <a:pt x="93" y="7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2" name="Freeform 30"/>
                <p:cNvSpPr>
                  <a:spLocks noChangeAspect="1"/>
                </p:cNvSpPr>
                <p:nvPr/>
              </p:nvSpPr>
              <p:spPr bwMode="auto">
                <a:xfrm>
                  <a:off x="3735" y="3117"/>
                  <a:ext cx="115" cy="230"/>
                </a:xfrm>
                <a:custGeom>
                  <a:avLst/>
                  <a:gdLst/>
                  <a:ahLst/>
                  <a:cxnLst>
                    <a:cxn ang="0">
                      <a:pos x="0" y="28"/>
                    </a:cxn>
                    <a:cxn ang="0">
                      <a:pos x="114" y="0"/>
                    </a:cxn>
                    <a:cxn ang="0">
                      <a:pos x="114" y="202"/>
                    </a:cxn>
                    <a:cxn ang="0">
                      <a:pos x="0" y="229"/>
                    </a:cxn>
                    <a:cxn ang="0">
                      <a:pos x="0" y="28"/>
                    </a:cxn>
                  </a:cxnLst>
                  <a:rect l="0" t="0" r="r" b="b"/>
                  <a:pathLst>
                    <a:path w="115" h="230">
                      <a:moveTo>
                        <a:pt x="0" y="28"/>
                      </a:moveTo>
                      <a:lnTo>
                        <a:pt x="114" y="0"/>
                      </a:lnTo>
                      <a:lnTo>
                        <a:pt x="114" y="202"/>
                      </a:lnTo>
                      <a:lnTo>
                        <a:pt x="0" y="229"/>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3" name="Freeform 31"/>
                <p:cNvSpPr>
                  <a:spLocks noChangeAspect="1"/>
                </p:cNvSpPr>
                <p:nvPr/>
              </p:nvSpPr>
              <p:spPr bwMode="auto">
                <a:xfrm>
                  <a:off x="3928" y="3314"/>
                  <a:ext cx="76" cy="319"/>
                </a:xfrm>
                <a:custGeom>
                  <a:avLst/>
                  <a:gdLst/>
                  <a:ahLst/>
                  <a:cxnLst>
                    <a:cxn ang="0">
                      <a:pos x="0" y="0"/>
                    </a:cxn>
                    <a:cxn ang="0">
                      <a:pos x="75" y="113"/>
                    </a:cxn>
                    <a:cxn ang="0">
                      <a:pos x="75" y="318"/>
                    </a:cxn>
                    <a:cxn ang="0">
                      <a:pos x="0" y="202"/>
                    </a:cxn>
                    <a:cxn ang="0">
                      <a:pos x="0" y="0"/>
                    </a:cxn>
                  </a:cxnLst>
                  <a:rect l="0" t="0" r="r" b="b"/>
                  <a:pathLst>
                    <a:path w="76" h="319">
                      <a:moveTo>
                        <a:pt x="0" y="0"/>
                      </a:moveTo>
                      <a:lnTo>
                        <a:pt x="75" y="113"/>
                      </a:lnTo>
                      <a:lnTo>
                        <a:pt x="75" y="318"/>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4" name="Freeform 32"/>
                <p:cNvSpPr>
                  <a:spLocks noChangeAspect="1"/>
                </p:cNvSpPr>
                <p:nvPr/>
              </p:nvSpPr>
              <p:spPr bwMode="auto">
                <a:xfrm>
                  <a:off x="3849" y="3117"/>
                  <a:ext cx="98" cy="289"/>
                </a:xfrm>
                <a:custGeom>
                  <a:avLst/>
                  <a:gdLst/>
                  <a:ahLst/>
                  <a:cxnLst>
                    <a:cxn ang="0">
                      <a:pos x="0" y="0"/>
                    </a:cxn>
                    <a:cxn ang="0">
                      <a:pos x="97" y="103"/>
                    </a:cxn>
                    <a:cxn ang="0">
                      <a:pos x="76" y="197"/>
                    </a:cxn>
                    <a:cxn ang="0">
                      <a:pos x="76" y="288"/>
                    </a:cxn>
                    <a:cxn ang="0">
                      <a:pos x="0" y="199"/>
                    </a:cxn>
                    <a:cxn ang="0">
                      <a:pos x="0" y="0"/>
                    </a:cxn>
                  </a:cxnLst>
                  <a:rect l="0" t="0" r="r" b="b"/>
                  <a:pathLst>
                    <a:path w="98" h="289">
                      <a:moveTo>
                        <a:pt x="0" y="0"/>
                      </a:moveTo>
                      <a:lnTo>
                        <a:pt x="97" y="103"/>
                      </a:lnTo>
                      <a:lnTo>
                        <a:pt x="76" y="197"/>
                      </a:lnTo>
                      <a:lnTo>
                        <a:pt x="76" y="288"/>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5" name="Freeform 33"/>
                <p:cNvSpPr>
                  <a:spLocks noChangeAspect="1"/>
                </p:cNvSpPr>
                <p:nvPr/>
              </p:nvSpPr>
              <p:spPr bwMode="auto">
                <a:xfrm>
                  <a:off x="2687" y="3145"/>
                  <a:ext cx="204" cy="359"/>
                </a:xfrm>
                <a:custGeom>
                  <a:avLst/>
                  <a:gdLst/>
                  <a:ahLst/>
                  <a:cxnLst>
                    <a:cxn ang="0">
                      <a:pos x="18" y="358"/>
                    </a:cxn>
                    <a:cxn ang="0">
                      <a:pos x="0" y="244"/>
                    </a:cxn>
                    <a:cxn ang="0">
                      <a:pos x="41" y="130"/>
                    </a:cxn>
                    <a:cxn ang="0">
                      <a:pos x="203" y="0"/>
                    </a:cxn>
                    <a:cxn ang="0">
                      <a:pos x="203" y="200"/>
                    </a:cxn>
                    <a:cxn ang="0">
                      <a:pos x="44" y="327"/>
                    </a:cxn>
                    <a:cxn ang="0">
                      <a:pos x="18" y="358"/>
                    </a:cxn>
                  </a:cxnLst>
                  <a:rect l="0" t="0" r="r" b="b"/>
                  <a:pathLst>
                    <a:path w="204" h="359">
                      <a:moveTo>
                        <a:pt x="18" y="358"/>
                      </a:moveTo>
                      <a:lnTo>
                        <a:pt x="0" y="244"/>
                      </a:lnTo>
                      <a:lnTo>
                        <a:pt x="41" y="130"/>
                      </a:lnTo>
                      <a:lnTo>
                        <a:pt x="203" y="0"/>
                      </a:lnTo>
                      <a:lnTo>
                        <a:pt x="203" y="200"/>
                      </a:lnTo>
                      <a:lnTo>
                        <a:pt x="44" y="327"/>
                      </a:lnTo>
                      <a:lnTo>
                        <a:pt x="18" y="35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6" name="Freeform 34"/>
                <p:cNvSpPr>
                  <a:spLocks noChangeAspect="1"/>
                </p:cNvSpPr>
                <p:nvPr/>
              </p:nvSpPr>
              <p:spPr bwMode="auto">
                <a:xfrm>
                  <a:off x="2890" y="3114"/>
                  <a:ext cx="115" cy="229"/>
                </a:xfrm>
                <a:custGeom>
                  <a:avLst/>
                  <a:gdLst/>
                  <a:ahLst/>
                  <a:cxnLst>
                    <a:cxn ang="0">
                      <a:pos x="0" y="31"/>
                    </a:cxn>
                    <a:cxn ang="0">
                      <a:pos x="0" y="228"/>
                    </a:cxn>
                    <a:cxn ang="0">
                      <a:pos x="114" y="199"/>
                    </a:cxn>
                    <a:cxn ang="0">
                      <a:pos x="114" y="0"/>
                    </a:cxn>
                    <a:cxn ang="0">
                      <a:pos x="0" y="31"/>
                    </a:cxn>
                  </a:cxnLst>
                  <a:rect l="0" t="0" r="r" b="b"/>
                  <a:pathLst>
                    <a:path w="115" h="229">
                      <a:moveTo>
                        <a:pt x="0" y="31"/>
                      </a:moveTo>
                      <a:lnTo>
                        <a:pt x="0" y="228"/>
                      </a:lnTo>
                      <a:lnTo>
                        <a:pt x="114" y="199"/>
                      </a:lnTo>
                      <a:lnTo>
                        <a:pt x="114" y="0"/>
                      </a:lnTo>
                      <a:lnTo>
                        <a:pt x="0" y="3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7" name="Freeform 35"/>
                <p:cNvSpPr>
                  <a:spLocks noChangeAspect="1"/>
                </p:cNvSpPr>
                <p:nvPr/>
              </p:nvSpPr>
              <p:spPr bwMode="auto">
                <a:xfrm>
                  <a:off x="3004" y="3114"/>
                  <a:ext cx="229" cy="282"/>
                </a:xfrm>
                <a:custGeom>
                  <a:avLst/>
                  <a:gdLst/>
                  <a:ahLst/>
                  <a:cxnLst>
                    <a:cxn ang="0">
                      <a:pos x="0" y="0"/>
                    </a:cxn>
                    <a:cxn ang="0">
                      <a:pos x="228" y="81"/>
                    </a:cxn>
                    <a:cxn ang="0">
                      <a:pos x="228" y="281"/>
                    </a:cxn>
                    <a:cxn ang="0">
                      <a:pos x="0" y="199"/>
                    </a:cxn>
                    <a:cxn ang="0">
                      <a:pos x="0" y="0"/>
                    </a:cxn>
                  </a:cxnLst>
                  <a:rect l="0" t="0" r="r" b="b"/>
                  <a:pathLst>
                    <a:path w="229" h="282">
                      <a:moveTo>
                        <a:pt x="0" y="0"/>
                      </a:moveTo>
                      <a:lnTo>
                        <a:pt x="228" y="81"/>
                      </a:lnTo>
                      <a:lnTo>
                        <a:pt x="228" y="281"/>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8" name="Freeform 36"/>
                <p:cNvSpPr>
                  <a:spLocks noChangeAspect="1"/>
                </p:cNvSpPr>
                <p:nvPr/>
              </p:nvSpPr>
              <p:spPr bwMode="auto">
                <a:xfrm>
                  <a:off x="3232" y="3195"/>
                  <a:ext cx="179" cy="208"/>
                </a:xfrm>
                <a:custGeom>
                  <a:avLst/>
                  <a:gdLst/>
                  <a:ahLst/>
                  <a:cxnLst>
                    <a:cxn ang="0">
                      <a:pos x="0" y="0"/>
                    </a:cxn>
                    <a:cxn ang="0">
                      <a:pos x="0" y="199"/>
                    </a:cxn>
                    <a:cxn ang="0">
                      <a:pos x="178" y="207"/>
                    </a:cxn>
                    <a:cxn ang="0">
                      <a:pos x="178" y="5"/>
                    </a:cxn>
                    <a:cxn ang="0">
                      <a:pos x="0" y="0"/>
                    </a:cxn>
                  </a:cxnLst>
                  <a:rect l="0" t="0" r="r" b="b"/>
                  <a:pathLst>
                    <a:path w="179" h="208">
                      <a:moveTo>
                        <a:pt x="0" y="0"/>
                      </a:moveTo>
                      <a:lnTo>
                        <a:pt x="0" y="199"/>
                      </a:lnTo>
                      <a:lnTo>
                        <a:pt x="178" y="207"/>
                      </a:lnTo>
                      <a:lnTo>
                        <a:pt x="178" y="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49" name="Freeform 37"/>
                <p:cNvSpPr>
                  <a:spLocks noChangeAspect="1"/>
                </p:cNvSpPr>
                <p:nvPr/>
              </p:nvSpPr>
              <p:spPr bwMode="auto">
                <a:xfrm>
                  <a:off x="4139" y="3520"/>
                  <a:ext cx="101" cy="294"/>
                </a:xfrm>
                <a:custGeom>
                  <a:avLst/>
                  <a:gdLst/>
                  <a:ahLst/>
                  <a:cxnLst>
                    <a:cxn ang="0">
                      <a:pos x="0" y="95"/>
                    </a:cxn>
                    <a:cxn ang="0">
                      <a:pos x="100" y="0"/>
                    </a:cxn>
                    <a:cxn ang="0">
                      <a:pos x="100" y="196"/>
                    </a:cxn>
                    <a:cxn ang="0">
                      <a:pos x="0" y="293"/>
                    </a:cxn>
                    <a:cxn ang="0">
                      <a:pos x="0" y="95"/>
                    </a:cxn>
                  </a:cxnLst>
                  <a:rect l="0" t="0" r="r" b="b"/>
                  <a:pathLst>
                    <a:path w="101" h="294">
                      <a:moveTo>
                        <a:pt x="0" y="95"/>
                      </a:moveTo>
                      <a:lnTo>
                        <a:pt x="100" y="0"/>
                      </a:lnTo>
                      <a:lnTo>
                        <a:pt x="100" y="196"/>
                      </a:lnTo>
                      <a:lnTo>
                        <a:pt x="0" y="293"/>
                      </a:lnTo>
                      <a:lnTo>
                        <a:pt x="0" y="9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0" name="Freeform 38"/>
                <p:cNvSpPr>
                  <a:spLocks noChangeAspect="1"/>
                </p:cNvSpPr>
                <p:nvPr/>
              </p:nvSpPr>
              <p:spPr bwMode="auto">
                <a:xfrm>
                  <a:off x="4001" y="3429"/>
                  <a:ext cx="33" cy="204"/>
                </a:xfrm>
                <a:custGeom>
                  <a:avLst/>
                  <a:gdLst/>
                  <a:ahLst/>
                  <a:cxnLst>
                    <a:cxn ang="0">
                      <a:pos x="0" y="0"/>
                    </a:cxn>
                    <a:cxn ang="0">
                      <a:pos x="0" y="203"/>
                    </a:cxn>
                    <a:cxn ang="0">
                      <a:pos x="32" y="203"/>
                    </a:cxn>
                    <a:cxn ang="0">
                      <a:pos x="32" y="2"/>
                    </a:cxn>
                    <a:cxn ang="0">
                      <a:pos x="0" y="0"/>
                    </a:cxn>
                  </a:cxnLst>
                  <a:rect l="0" t="0" r="r" b="b"/>
                  <a:pathLst>
                    <a:path w="33" h="204">
                      <a:moveTo>
                        <a:pt x="0" y="0"/>
                      </a:moveTo>
                      <a:lnTo>
                        <a:pt x="0" y="203"/>
                      </a:lnTo>
                      <a:lnTo>
                        <a:pt x="32" y="203"/>
                      </a:lnTo>
                      <a:lnTo>
                        <a:pt x="32" y="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1" name="Freeform 39"/>
                <p:cNvSpPr>
                  <a:spLocks noChangeAspect="1"/>
                </p:cNvSpPr>
                <p:nvPr/>
              </p:nvSpPr>
              <p:spPr bwMode="auto">
                <a:xfrm>
                  <a:off x="4059" y="3615"/>
                  <a:ext cx="81" cy="206"/>
                </a:xfrm>
                <a:custGeom>
                  <a:avLst/>
                  <a:gdLst/>
                  <a:ahLst/>
                  <a:cxnLst>
                    <a:cxn ang="0">
                      <a:pos x="0" y="5"/>
                    </a:cxn>
                    <a:cxn ang="0">
                      <a:pos x="80" y="0"/>
                    </a:cxn>
                    <a:cxn ang="0">
                      <a:pos x="80" y="197"/>
                    </a:cxn>
                    <a:cxn ang="0">
                      <a:pos x="0" y="205"/>
                    </a:cxn>
                    <a:cxn ang="0">
                      <a:pos x="0" y="5"/>
                    </a:cxn>
                  </a:cxnLst>
                  <a:rect l="0" t="0" r="r" b="b"/>
                  <a:pathLst>
                    <a:path w="81" h="206">
                      <a:moveTo>
                        <a:pt x="0" y="5"/>
                      </a:moveTo>
                      <a:lnTo>
                        <a:pt x="80" y="0"/>
                      </a:lnTo>
                      <a:lnTo>
                        <a:pt x="80" y="197"/>
                      </a:lnTo>
                      <a:lnTo>
                        <a:pt x="0" y="205"/>
                      </a:lnTo>
                      <a:lnTo>
                        <a:pt x="0" y="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2" name="Freeform 40"/>
                <p:cNvSpPr>
                  <a:spLocks noChangeAspect="1"/>
                </p:cNvSpPr>
                <p:nvPr/>
              </p:nvSpPr>
              <p:spPr bwMode="auto">
                <a:xfrm>
                  <a:off x="4032" y="3430"/>
                  <a:ext cx="28" cy="392"/>
                </a:xfrm>
                <a:custGeom>
                  <a:avLst/>
                  <a:gdLst/>
                  <a:ahLst/>
                  <a:cxnLst>
                    <a:cxn ang="0">
                      <a:pos x="0" y="0"/>
                    </a:cxn>
                    <a:cxn ang="0">
                      <a:pos x="27" y="195"/>
                    </a:cxn>
                    <a:cxn ang="0">
                      <a:pos x="27" y="391"/>
                    </a:cxn>
                    <a:cxn ang="0">
                      <a:pos x="0" y="202"/>
                    </a:cxn>
                    <a:cxn ang="0">
                      <a:pos x="0" y="0"/>
                    </a:cxn>
                  </a:cxnLst>
                  <a:rect l="0" t="0" r="r" b="b"/>
                  <a:pathLst>
                    <a:path w="28" h="392">
                      <a:moveTo>
                        <a:pt x="0" y="0"/>
                      </a:moveTo>
                      <a:lnTo>
                        <a:pt x="27" y="195"/>
                      </a:lnTo>
                      <a:lnTo>
                        <a:pt x="27" y="391"/>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 name="Group 41"/>
              <p:cNvGrpSpPr>
                <a:grpSpLocks noChangeAspect="1"/>
              </p:cNvGrpSpPr>
              <p:nvPr/>
            </p:nvGrpSpPr>
            <p:grpSpPr bwMode="auto">
              <a:xfrm>
                <a:off x="4075" y="2493"/>
                <a:ext cx="521" cy="661"/>
                <a:chOff x="4075" y="2493"/>
                <a:chExt cx="521" cy="661"/>
              </a:xfrm>
            </p:grpSpPr>
            <p:sp>
              <p:nvSpPr>
                <p:cNvPr id="627754" name="Freeform 42"/>
                <p:cNvSpPr>
                  <a:spLocks noChangeAspect="1"/>
                </p:cNvSpPr>
                <p:nvPr/>
              </p:nvSpPr>
              <p:spPr bwMode="auto">
                <a:xfrm>
                  <a:off x="4139" y="2819"/>
                  <a:ext cx="85" cy="231"/>
                </a:xfrm>
                <a:custGeom>
                  <a:avLst/>
                  <a:gdLst/>
                  <a:ahLst/>
                  <a:cxnLst>
                    <a:cxn ang="0">
                      <a:pos x="0" y="28"/>
                    </a:cxn>
                    <a:cxn ang="0">
                      <a:pos x="84" y="0"/>
                    </a:cxn>
                    <a:cxn ang="0">
                      <a:pos x="84" y="201"/>
                    </a:cxn>
                    <a:cxn ang="0">
                      <a:pos x="0" y="230"/>
                    </a:cxn>
                    <a:cxn ang="0">
                      <a:pos x="0" y="28"/>
                    </a:cxn>
                  </a:cxnLst>
                  <a:rect l="0" t="0" r="r" b="b"/>
                  <a:pathLst>
                    <a:path w="85" h="231">
                      <a:moveTo>
                        <a:pt x="0" y="28"/>
                      </a:moveTo>
                      <a:lnTo>
                        <a:pt x="84" y="0"/>
                      </a:lnTo>
                      <a:lnTo>
                        <a:pt x="84" y="201"/>
                      </a:lnTo>
                      <a:lnTo>
                        <a:pt x="0" y="230"/>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5" name="Freeform 43"/>
                <p:cNvSpPr>
                  <a:spLocks noChangeAspect="1"/>
                </p:cNvSpPr>
                <p:nvPr/>
              </p:nvSpPr>
              <p:spPr bwMode="auto">
                <a:xfrm>
                  <a:off x="4223" y="2701"/>
                  <a:ext cx="112" cy="322"/>
                </a:xfrm>
                <a:custGeom>
                  <a:avLst/>
                  <a:gdLst/>
                  <a:ahLst/>
                  <a:cxnLst>
                    <a:cxn ang="0">
                      <a:pos x="0" y="116"/>
                    </a:cxn>
                    <a:cxn ang="0">
                      <a:pos x="111" y="0"/>
                    </a:cxn>
                    <a:cxn ang="0">
                      <a:pos x="111" y="203"/>
                    </a:cxn>
                    <a:cxn ang="0">
                      <a:pos x="0" y="321"/>
                    </a:cxn>
                    <a:cxn ang="0">
                      <a:pos x="0" y="116"/>
                    </a:cxn>
                  </a:cxnLst>
                  <a:rect l="0" t="0" r="r" b="b"/>
                  <a:pathLst>
                    <a:path w="112" h="322">
                      <a:moveTo>
                        <a:pt x="0" y="116"/>
                      </a:moveTo>
                      <a:lnTo>
                        <a:pt x="111" y="0"/>
                      </a:lnTo>
                      <a:lnTo>
                        <a:pt x="111" y="203"/>
                      </a:lnTo>
                      <a:lnTo>
                        <a:pt x="0" y="321"/>
                      </a:lnTo>
                      <a:lnTo>
                        <a:pt x="0" y="11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6" name="Freeform 44"/>
                <p:cNvSpPr>
                  <a:spLocks noChangeAspect="1"/>
                </p:cNvSpPr>
                <p:nvPr/>
              </p:nvSpPr>
              <p:spPr bwMode="auto">
                <a:xfrm>
                  <a:off x="4334" y="2625"/>
                  <a:ext cx="52" cy="282"/>
                </a:xfrm>
                <a:custGeom>
                  <a:avLst/>
                  <a:gdLst/>
                  <a:ahLst/>
                  <a:cxnLst>
                    <a:cxn ang="0">
                      <a:pos x="0" y="82"/>
                    </a:cxn>
                    <a:cxn ang="0">
                      <a:pos x="0" y="281"/>
                    </a:cxn>
                    <a:cxn ang="0">
                      <a:pos x="51" y="199"/>
                    </a:cxn>
                    <a:cxn ang="0">
                      <a:pos x="51" y="0"/>
                    </a:cxn>
                    <a:cxn ang="0">
                      <a:pos x="0" y="82"/>
                    </a:cxn>
                  </a:cxnLst>
                  <a:rect l="0" t="0" r="r" b="b"/>
                  <a:pathLst>
                    <a:path w="52" h="282">
                      <a:moveTo>
                        <a:pt x="0" y="82"/>
                      </a:moveTo>
                      <a:lnTo>
                        <a:pt x="0" y="281"/>
                      </a:lnTo>
                      <a:lnTo>
                        <a:pt x="51" y="199"/>
                      </a:lnTo>
                      <a:lnTo>
                        <a:pt x="51" y="0"/>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7" name="Freeform 45"/>
                <p:cNvSpPr>
                  <a:spLocks noChangeAspect="1"/>
                </p:cNvSpPr>
                <p:nvPr/>
              </p:nvSpPr>
              <p:spPr bwMode="auto">
                <a:xfrm>
                  <a:off x="4075" y="2850"/>
                  <a:ext cx="65" cy="304"/>
                </a:xfrm>
                <a:custGeom>
                  <a:avLst/>
                  <a:gdLst/>
                  <a:ahLst/>
                  <a:cxnLst>
                    <a:cxn ang="0">
                      <a:pos x="64" y="0"/>
                    </a:cxn>
                    <a:cxn ang="0">
                      <a:pos x="64" y="207"/>
                    </a:cxn>
                    <a:cxn ang="0">
                      <a:pos x="53" y="263"/>
                    </a:cxn>
                    <a:cxn ang="0">
                      <a:pos x="37" y="303"/>
                    </a:cxn>
                    <a:cxn ang="0">
                      <a:pos x="13" y="266"/>
                    </a:cxn>
                    <a:cxn ang="0">
                      <a:pos x="0" y="194"/>
                    </a:cxn>
                    <a:cxn ang="0">
                      <a:pos x="50" y="65"/>
                    </a:cxn>
                    <a:cxn ang="0">
                      <a:pos x="64" y="0"/>
                    </a:cxn>
                  </a:cxnLst>
                  <a:rect l="0" t="0" r="r" b="b"/>
                  <a:pathLst>
                    <a:path w="65" h="304">
                      <a:moveTo>
                        <a:pt x="64" y="0"/>
                      </a:moveTo>
                      <a:lnTo>
                        <a:pt x="64" y="207"/>
                      </a:lnTo>
                      <a:lnTo>
                        <a:pt x="53" y="263"/>
                      </a:lnTo>
                      <a:lnTo>
                        <a:pt x="37" y="303"/>
                      </a:lnTo>
                      <a:lnTo>
                        <a:pt x="13" y="266"/>
                      </a:lnTo>
                      <a:lnTo>
                        <a:pt x="0" y="194"/>
                      </a:lnTo>
                      <a:lnTo>
                        <a:pt x="50" y="65"/>
                      </a:lnTo>
                      <a:lnTo>
                        <a:pt x="6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8" name="Freeform 46"/>
                <p:cNvSpPr>
                  <a:spLocks noChangeAspect="1"/>
                </p:cNvSpPr>
                <p:nvPr/>
              </p:nvSpPr>
              <p:spPr bwMode="auto">
                <a:xfrm>
                  <a:off x="4385" y="2585"/>
                  <a:ext cx="124" cy="242"/>
                </a:xfrm>
                <a:custGeom>
                  <a:avLst/>
                  <a:gdLst/>
                  <a:ahLst/>
                  <a:cxnLst>
                    <a:cxn ang="0">
                      <a:pos x="0" y="36"/>
                    </a:cxn>
                    <a:cxn ang="0">
                      <a:pos x="123" y="0"/>
                    </a:cxn>
                    <a:cxn ang="0">
                      <a:pos x="123" y="201"/>
                    </a:cxn>
                    <a:cxn ang="0">
                      <a:pos x="0" y="241"/>
                    </a:cxn>
                    <a:cxn ang="0">
                      <a:pos x="0" y="36"/>
                    </a:cxn>
                  </a:cxnLst>
                  <a:rect l="0" t="0" r="r" b="b"/>
                  <a:pathLst>
                    <a:path w="124" h="242">
                      <a:moveTo>
                        <a:pt x="0" y="36"/>
                      </a:moveTo>
                      <a:lnTo>
                        <a:pt x="123" y="0"/>
                      </a:lnTo>
                      <a:lnTo>
                        <a:pt x="123" y="201"/>
                      </a:lnTo>
                      <a:lnTo>
                        <a:pt x="0" y="241"/>
                      </a:lnTo>
                      <a:lnTo>
                        <a:pt x="0" y="3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59" name="Freeform 47"/>
                <p:cNvSpPr>
                  <a:spLocks noChangeAspect="1"/>
                </p:cNvSpPr>
                <p:nvPr/>
              </p:nvSpPr>
              <p:spPr bwMode="auto">
                <a:xfrm>
                  <a:off x="4508" y="2493"/>
                  <a:ext cx="88" cy="296"/>
                </a:xfrm>
                <a:custGeom>
                  <a:avLst/>
                  <a:gdLst/>
                  <a:ahLst/>
                  <a:cxnLst>
                    <a:cxn ang="0">
                      <a:pos x="0" y="91"/>
                    </a:cxn>
                    <a:cxn ang="0">
                      <a:pos x="0" y="295"/>
                    </a:cxn>
                    <a:cxn ang="0">
                      <a:pos x="87" y="201"/>
                    </a:cxn>
                    <a:cxn ang="0">
                      <a:pos x="87" y="0"/>
                    </a:cxn>
                    <a:cxn ang="0">
                      <a:pos x="0" y="91"/>
                    </a:cxn>
                  </a:cxnLst>
                  <a:rect l="0" t="0" r="r" b="b"/>
                  <a:pathLst>
                    <a:path w="88" h="296">
                      <a:moveTo>
                        <a:pt x="0" y="91"/>
                      </a:moveTo>
                      <a:lnTo>
                        <a:pt x="0" y="295"/>
                      </a:lnTo>
                      <a:lnTo>
                        <a:pt x="87" y="201"/>
                      </a:lnTo>
                      <a:lnTo>
                        <a:pt x="87" y="0"/>
                      </a:lnTo>
                      <a:lnTo>
                        <a:pt x="0" y="91"/>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7" name="Group 48"/>
              <p:cNvGrpSpPr>
                <a:grpSpLocks noChangeAspect="1"/>
              </p:cNvGrpSpPr>
              <p:nvPr/>
            </p:nvGrpSpPr>
            <p:grpSpPr bwMode="auto">
              <a:xfrm>
                <a:off x="4528" y="1798"/>
                <a:ext cx="568" cy="680"/>
                <a:chOff x="4528" y="1798"/>
                <a:chExt cx="568" cy="680"/>
              </a:xfrm>
            </p:grpSpPr>
            <p:sp>
              <p:nvSpPr>
                <p:cNvPr id="627761" name="Freeform 49"/>
                <p:cNvSpPr>
                  <a:spLocks noChangeAspect="1"/>
                </p:cNvSpPr>
                <p:nvPr/>
              </p:nvSpPr>
              <p:spPr bwMode="auto">
                <a:xfrm>
                  <a:off x="4653" y="2036"/>
                  <a:ext cx="65" cy="290"/>
                </a:xfrm>
                <a:custGeom>
                  <a:avLst/>
                  <a:gdLst/>
                  <a:ahLst/>
                  <a:cxnLst>
                    <a:cxn ang="0">
                      <a:pos x="0" y="82"/>
                    </a:cxn>
                    <a:cxn ang="0">
                      <a:pos x="64" y="0"/>
                    </a:cxn>
                    <a:cxn ang="0">
                      <a:pos x="64" y="203"/>
                    </a:cxn>
                    <a:cxn ang="0">
                      <a:pos x="0" y="289"/>
                    </a:cxn>
                    <a:cxn ang="0">
                      <a:pos x="0" y="82"/>
                    </a:cxn>
                  </a:cxnLst>
                  <a:rect l="0" t="0" r="r" b="b"/>
                  <a:pathLst>
                    <a:path w="65" h="290">
                      <a:moveTo>
                        <a:pt x="0" y="82"/>
                      </a:moveTo>
                      <a:lnTo>
                        <a:pt x="64" y="0"/>
                      </a:lnTo>
                      <a:lnTo>
                        <a:pt x="64" y="203"/>
                      </a:lnTo>
                      <a:lnTo>
                        <a:pt x="0" y="289"/>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2" name="Freeform 50"/>
                <p:cNvSpPr>
                  <a:spLocks noChangeAspect="1"/>
                </p:cNvSpPr>
                <p:nvPr/>
              </p:nvSpPr>
              <p:spPr bwMode="auto">
                <a:xfrm>
                  <a:off x="4599" y="2049"/>
                  <a:ext cx="55" cy="280"/>
                </a:xfrm>
                <a:custGeom>
                  <a:avLst/>
                  <a:gdLst/>
                  <a:ahLst/>
                  <a:cxnLst>
                    <a:cxn ang="0">
                      <a:pos x="0" y="0"/>
                    </a:cxn>
                    <a:cxn ang="0">
                      <a:pos x="54" y="72"/>
                    </a:cxn>
                    <a:cxn ang="0">
                      <a:pos x="54" y="279"/>
                    </a:cxn>
                    <a:cxn ang="0">
                      <a:pos x="0" y="205"/>
                    </a:cxn>
                    <a:cxn ang="0">
                      <a:pos x="0" y="0"/>
                    </a:cxn>
                  </a:cxnLst>
                  <a:rect l="0" t="0" r="r" b="b"/>
                  <a:pathLst>
                    <a:path w="55" h="280">
                      <a:moveTo>
                        <a:pt x="0" y="0"/>
                      </a:moveTo>
                      <a:lnTo>
                        <a:pt x="54" y="72"/>
                      </a:lnTo>
                      <a:lnTo>
                        <a:pt x="54" y="279"/>
                      </a:lnTo>
                      <a:lnTo>
                        <a:pt x="0" y="20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3" name="Freeform 51"/>
                <p:cNvSpPr>
                  <a:spLocks noChangeAspect="1"/>
                </p:cNvSpPr>
                <p:nvPr/>
              </p:nvSpPr>
              <p:spPr bwMode="auto">
                <a:xfrm>
                  <a:off x="4570" y="2151"/>
                  <a:ext cx="71" cy="327"/>
                </a:xfrm>
                <a:custGeom>
                  <a:avLst/>
                  <a:gdLst/>
                  <a:ahLst/>
                  <a:cxnLst>
                    <a:cxn ang="0">
                      <a:pos x="70" y="0"/>
                    </a:cxn>
                    <a:cxn ang="0">
                      <a:pos x="0" y="126"/>
                    </a:cxn>
                    <a:cxn ang="0">
                      <a:pos x="0" y="326"/>
                    </a:cxn>
                    <a:cxn ang="0">
                      <a:pos x="70" y="205"/>
                    </a:cxn>
                    <a:cxn ang="0">
                      <a:pos x="70" y="0"/>
                    </a:cxn>
                  </a:cxnLst>
                  <a:rect l="0" t="0" r="r" b="b"/>
                  <a:pathLst>
                    <a:path w="71" h="327">
                      <a:moveTo>
                        <a:pt x="70" y="0"/>
                      </a:moveTo>
                      <a:lnTo>
                        <a:pt x="0" y="126"/>
                      </a:lnTo>
                      <a:lnTo>
                        <a:pt x="0" y="326"/>
                      </a:lnTo>
                      <a:lnTo>
                        <a:pt x="70" y="205"/>
                      </a:lnTo>
                      <a:lnTo>
                        <a:pt x="7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4" name="Freeform 52"/>
                <p:cNvSpPr>
                  <a:spLocks noChangeAspect="1"/>
                </p:cNvSpPr>
                <p:nvPr/>
              </p:nvSpPr>
              <p:spPr bwMode="auto">
                <a:xfrm>
                  <a:off x="4528" y="2280"/>
                  <a:ext cx="43" cy="150"/>
                </a:xfrm>
                <a:custGeom>
                  <a:avLst/>
                  <a:gdLst/>
                  <a:ahLst/>
                  <a:cxnLst>
                    <a:cxn ang="0">
                      <a:pos x="42" y="0"/>
                    </a:cxn>
                    <a:cxn ang="0">
                      <a:pos x="0" y="44"/>
                    </a:cxn>
                    <a:cxn ang="0">
                      <a:pos x="42" y="149"/>
                    </a:cxn>
                    <a:cxn ang="0">
                      <a:pos x="42" y="0"/>
                    </a:cxn>
                  </a:cxnLst>
                  <a:rect l="0" t="0" r="r" b="b"/>
                  <a:pathLst>
                    <a:path w="43" h="150">
                      <a:moveTo>
                        <a:pt x="42" y="0"/>
                      </a:moveTo>
                      <a:lnTo>
                        <a:pt x="0" y="44"/>
                      </a:lnTo>
                      <a:lnTo>
                        <a:pt x="42" y="149"/>
                      </a:lnTo>
                      <a:lnTo>
                        <a:pt x="42"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5" name="Freeform 53"/>
                <p:cNvSpPr>
                  <a:spLocks noChangeAspect="1"/>
                </p:cNvSpPr>
                <p:nvPr/>
              </p:nvSpPr>
              <p:spPr bwMode="auto">
                <a:xfrm>
                  <a:off x="5026" y="1806"/>
                  <a:ext cx="70" cy="227"/>
                </a:xfrm>
                <a:custGeom>
                  <a:avLst/>
                  <a:gdLst/>
                  <a:ahLst/>
                  <a:cxnLst>
                    <a:cxn ang="0">
                      <a:pos x="0" y="26"/>
                    </a:cxn>
                    <a:cxn ang="0">
                      <a:pos x="69" y="0"/>
                    </a:cxn>
                    <a:cxn ang="0">
                      <a:pos x="69" y="201"/>
                    </a:cxn>
                    <a:cxn ang="0">
                      <a:pos x="0" y="226"/>
                    </a:cxn>
                    <a:cxn ang="0">
                      <a:pos x="0" y="26"/>
                    </a:cxn>
                  </a:cxnLst>
                  <a:rect l="0" t="0" r="r" b="b"/>
                  <a:pathLst>
                    <a:path w="70" h="227">
                      <a:moveTo>
                        <a:pt x="0" y="26"/>
                      </a:moveTo>
                      <a:lnTo>
                        <a:pt x="69" y="0"/>
                      </a:lnTo>
                      <a:lnTo>
                        <a:pt x="69" y="201"/>
                      </a:lnTo>
                      <a:lnTo>
                        <a:pt x="0" y="226"/>
                      </a:lnTo>
                      <a:lnTo>
                        <a:pt x="0" y="2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6" name="Freeform 54"/>
                <p:cNvSpPr>
                  <a:spLocks noChangeAspect="1"/>
                </p:cNvSpPr>
                <p:nvPr/>
              </p:nvSpPr>
              <p:spPr bwMode="auto">
                <a:xfrm>
                  <a:off x="4985" y="1798"/>
                  <a:ext cx="42" cy="232"/>
                </a:xfrm>
                <a:custGeom>
                  <a:avLst/>
                  <a:gdLst/>
                  <a:ahLst/>
                  <a:cxnLst>
                    <a:cxn ang="0">
                      <a:pos x="0" y="0"/>
                    </a:cxn>
                    <a:cxn ang="0">
                      <a:pos x="41" y="36"/>
                    </a:cxn>
                    <a:cxn ang="0">
                      <a:pos x="41" y="231"/>
                    </a:cxn>
                    <a:cxn ang="0">
                      <a:pos x="0" y="198"/>
                    </a:cxn>
                    <a:cxn ang="0">
                      <a:pos x="0" y="0"/>
                    </a:cxn>
                  </a:cxnLst>
                  <a:rect l="0" t="0" r="r" b="b"/>
                  <a:pathLst>
                    <a:path w="42" h="232">
                      <a:moveTo>
                        <a:pt x="0" y="0"/>
                      </a:moveTo>
                      <a:lnTo>
                        <a:pt x="41" y="36"/>
                      </a:lnTo>
                      <a:lnTo>
                        <a:pt x="41" y="23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7" name="Freeform 55"/>
                <p:cNvSpPr>
                  <a:spLocks noChangeAspect="1"/>
                </p:cNvSpPr>
                <p:nvPr/>
              </p:nvSpPr>
              <p:spPr bwMode="auto">
                <a:xfrm>
                  <a:off x="4960" y="1805"/>
                  <a:ext cx="26" cy="244"/>
                </a:xfrm>
                <a:custGeom>
                  <a:avLst/>
                  <a:gdLst/>
                  <a:ahLst/>
                  <a:cxnLst>
                    <a:cxn ang="0">
                      <a:pos x="25" y="0"/>
                    </a:cxn>
                    <a:cxn ang="0">
                      <a:pos x="25" y="189"/>
                    </a:cxn>
                    <a:cxn ang="0">
                      <a:pos x="0" y="243"/>
                    </a:cxn>
                    <a:cxn ang="0">
                      <a:pos x="0" y="39"/>
                    </a:cxn>
                    <a:cxn ang="0">
                      <a:pos x="25" y="0"/>
                    </a:cxn>
                  </a:cxnLst>
                  <a:rect l="0" t="0" r="r" b="b"/>
                  <a:pathLst>
                    <a:path w="26" h="244">
                      <a:moveTo>
                        <a:pt x="25" y="0"/>
                      </a:moveTo>
                      <a:lnTo>
                        <a:pt x="25" y="189"/>
                      </a:lnTo>
                      <a:lnTo>
                        <a:pt x="0" y="243"/>
                      </a:lnTo>
                      <a:lnTo>
                        <a:pt x="0" y="39"/>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8" name="Freeform 56"/>
                <p:cNvSpPr>
                  <a:spLocks noChangeAspect="1"/>
                </p:cNvSpPr>
                <p:nvPr/>
              </p:nvSpPr>
              <p:spPr bwMode="auto">
                <a:xfrm>
                  <a:off x="4773" y="1846"/>
                  <a:ext cx="188" cy="227"/>
                </a:xfrm>
                <a:custGeom>
                  <a:avLst/>
                  <a:gdLst/>
                  <a:ahLst/>
                  <a:cxnLst>
                    <a:cxn ang="0">
                      <a:pos x="187" y="0"/>
                    </a:cxn>
                    <a:cxn ang="0">
                      <a:pos x="147" y="5"/>
                    </a:cxn>
                    <a:cxn ang="0">
                      <a:pos x="0" y="26"/>
                    </a:cxn>
                    <a:cxn ang="0">
                      <a:pos x="0" y="226"/>
                    </a:cxn>
                    <a:cxn ang="0">
                      <a:pos x="150" y="207"/>
                    </a:cxn>
                    <a:cxn ang="0">
                      <a:pos x="187" y="202"/>
                    </a:cxn>
                    <a:cxn ang="0">
                      <a:pos x="187" y="0"/>
                    </a:cxn>
                  </a:cxnLst>
                  <a:rect l="0" t="0" r="r" b="b"/>
                  <a:pathLst>
                    <a:path w="188" h="227">
                      <a:moveTo>
                        <a:pt x="187" y="0"/>
                      </a:moveTo>
                      <a:lnTo>
                        <a:pt x="147" y="5"/>
                      </a:lnTo>
                      <a:lnTo>
                        <a:pt x="0" y="26"/>
                      </a:lnTo>
                      <a:lnTo>
                        <a:pt x="0" y="226"/>
                      </a:lnTo>
                      <a:lnTo>
                        <a:pt x="150" y="207"/>
                      </a:lnTo>
                      <a:lnTo>
                        <a:pt x="187" y="202"/>
                      </a:lnTo>
                      <a:lnTo>
                        <a:pt x="1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69" name="Freeform 57"/>
                <p:cNvSpPr>
                  <a:spLocks noChangeAspect="1"/>
                </p:cNvSpPr>
                <p:nvPr/>
              </p:nvSpPr>
              <p:spPr bwMode="auto">
                <a:xfrm>
                  <a:off x="4708" y="1878"/>
                  <a:ext cx="66" cy="262"/>
                </a:xfrm>
                <a:custGeom>
                  <a:avLst/>
                  <a:gdLst/>
                  <a:ahLst/>
                  <a:cxnLst>
                    <a:cxn ang="0">
                      <a:pos x="65" y="0"/>
                    </a:cxn>
                    <a:cxn ang="0">
                      <a:pos x="65" y="196"/>
                    </a:cxn>
                    <a:cxn ang="0">
                      <a:pos x="23" y="222"/>
                    </a:cxn>
                    <a:cxn ang="0">
                      <a:pos x="7" y="261"/>
                    </a:cxn>
                    <a:cxn ang="0">
                      <a:pos x="7" y="160"/>
                    </a:cxn>
                    <a:cxn ang="0">
                      <a:pos x="18" y="82"/>
                    </a:cxn>
                    <a:cxn ang="0">
                      <a:pos x="0" y="76"/>
                    </a:cxn>
                    <a:cxn ang="0">
                      <a:pos x="20" y="28"/>
                    </a:cxn>
                    <a:cxn ang="0">
                      <a:pos x="65" y="0"/>
                    </a:cxn>
                  </a:cxnLst>
                  <a:rect l="0" t="0" r="r" b="b"/>
                  <a:pathLst>
                    <a:path w="66" h="262">
                      <a:moveTo>
                        <a:pt x="65" y="0"/>
                      </a:moveTo>
                      <a:lnTo>
                        <a:pt x="65" y="196"/>
                      </a:lnTo>
                      <a:lnTo>
                        <a:pt x="23" y="222"/>
                      </a:lnTo>
                      <a:lnTo>
                        <a:pt x="7" y="261"/>
                      </a:lnTo>
                      <a:lnTo>
                        <a:pt x="7" y="160"/>
                      </a:lnTo>
                      <a:lnTo>
                        <a:pt x="18" y="82"/>
                      </a:lnTo>
                      <a:lnTo>
                        <a:pt x="0" y="76"/>
                      </a:lnTo>
                      <a:lnTo>
                        <a:pt x="20" y="28"/>
                      </a:lnTo>
                      <a:lnTo>
                        <a:pt x="65"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8" name="Group 58"/>
              <p:cNvGrpSpPr>
                <a:grpSpLocks noChangeAspect="1"/>
              </p:cNvGrpSpPr>
              <p:nvPr/>
            </p:nvGrpSpPr>
            <p:grpSpPr bwMode="auto">
              <a:xfrm>
                <a:off x="336" y="1079"/>
                <a:ext cx="2372" cy="2623"/>
                <a:chOff x="336" y="1079"/>
                <a:chExt cx="2372" cy="2623"/>
              </a:xfrm>
            </p:grpSpPr>
            <p:sp>
              <p:nvSpPr>
                <p:cNvPr id="627771" name="Freeform 59"/>
                <p:cNvSpPr>
                  <a:spLocks noChangeAspect="1"/>
                </p:cNvSpPr>
                <p:nvPr/>
              </p:nvSpPr>
              <p:spPr bwMode="auto">
                <a:xfrm>
                  <a:off x="394" y="2109"/>
                  <a:ext cx="302" cy="712"/>
                </a:xfrm>
                <a:custGeom>
                  <a:avLst/>
                  <a:gdLst/>
                  <a:ahLst/>
                  <a:cxnLst>
                    <a:cxn ang="0">
                      <a:pos x="0" y="0"/>
                    </a:cxn>
                    <a:cxn ang="0">
                      <a:pos x="0" y="202"/>
                    </a:cxn>
                    <a:cxn ang="0">
                      <a:pos x="107" y="365"/>
                    </a:cxn>
                    <a:cxn ang="0">
                      <a:pos x="301" y="711"/>
                    </a:cxn>
                    <a:cxn ang="0">
                      <a:pos x="301" y="511"/>
                    </a:cxn>
                    <a:cxn ang="0">
                      <a:pos x="120" y="190"/>
                    </a:cxn>
                    <a:cxn ang="0">
                      <a:pos x="0" y="0"/>
                    </a:cxn>
                  </a:cxnLst>
                  <a:rect l="0" t="0" r="r" b="b"/>
                  <a:pathLst>
                    <a:path w="302" h="712">
                      <a:moveTo>
                        <a:pt x="0" y="0"/>
                      </a:moveTo>
                      <a:lnTo>
                        <a:pt x="0" y="202"/>
                      </a:lnTo>
                      <a:lnTo>
                        <a:pt x="107" y="365"/>
                      </a:lnTo>
                      <a:lnTo>
                        <a:pt x="301" y="711"/>
                      </a:lnTo>
                      <a:lnTo>
                        <a:pt x="301" y="511"/>
                      </a:lnTo>
                      <a:lnTo>
                        <a:pt x="120" y="19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2" name="Freeform 60"/>
                <p:cNvSpPr>
                  <a:spLocks noChangeAspect="1"/>
                </p:cNvSpPr>
                <p:nvPr/>
              </p:nvSpPr>
              <p:spPr bwMode="auto">
                <a:xfrm>
                  <a:off x="695" y="2623"/>
                  <a:ext cx="74" cy="201"/>
                </a:xfrm>
                <a:custGeom>
                  <a:avLst/>
                  <a:gdLst/>
                  <a:ahLst/>
                  <a:cxnLst>
                    <a:cxn ang="0">
                      <a:pos x="0" y="0"/>
                    </a:cxn>
                    <a:cxn ang="0">
                      <a:pos x="73" y="0"/>
                    </a:cxn>
                    <a:cxn ang="0">
                      <a:pos x="73" y="200"/>
                    </a:cxn>
                    <a:cxn ang="0">
                      <a:pos x="0" y="200"/>
                    </a:cxn>
                    <a:cxn ang="0">
                      <a:pos x="0" y="0"/>
                    </a:cxn>
                  </a:cxnLst>
                  <a:rect l="0" t="0" r="r" b="b"/>
                  <a:pathLst>
                    <a:path w="74" h="201">
                      <a:moveTo>
                        <a:pt x="0" y="0"/>
                      </a:moveTo>
                      <a:lnTo>
                        <a:pt x="73" y="0"/>
                      </a:lnTo>
                      <a:lnTo>
                        <a:pt x="73" y="200"/>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3" name="Freeform 61"/>
                <p:cNvSpPr>
                  <a:spLocks noChangeAspect="1"/>
                </p:cNvSpPr>
                <p:nvPr/>
              </p:nvSpPr>
              <p:spPr bwMode="auto">
                <a:xfrm>
                  <a:off x="770" y="2623"/>
                  <a:ext cx="216" cy="368"/>
                </a:xfrm>
                <a:custGeom>
                  <a:avLst/>
                  <a:gdLst/>
                  <a:ahLst/>
                  <a:cxnLst>
                    <a:cxn ang="0">
                      <a:pos x="0" y="0"/>
                    </a:cxn>
                    <a:cxn ang="0">
                      <a:pos x="0" y="196"/>
                    </a:cxn>
                    <a:cxn ang="0">
                      <a:pos x="215" y="367"/>
                    </a:cxn>
                    <a:cxn ang="0">
                      <a:pos x="215" y="167"/>
                    </a:cxn>
                    <a:cxn ang="0">
                      <a:pos x="0" y="0"/>
                    </a:cxn>
                  </a:cxnLst>
                  <a:rect l="0" t="0" r="r" b="b"/>
                  <a:pathLst>
                    <a:path w="216" h="368">
                      <a:moveTo>
                        <a:pt x="0" y="0"/>
                      </a:moveTo>
                      <a:lnTo>
                        <a:pt x="0" y="196"/>
                      </a:lnTo>
                      <a:lnTo>
                        <a:pt x="215" y="367"/>
                      </a:lnTo>
                      <a:lnTo>
                        <a:pt x="215" y="167"/>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4" name="Freeform 62"/>
                <p:cNvSpPr>
                  <a:spLocks noChangeAspect="1"/>
                </p:cNvSpPr>
                <p:nvPr/>
              </p:nvSpPr>
              <p:spPr bwMode="auto">
                <a:xfrm>
                  <a:off x="985" y="2788"/>
                  <a:ext cx="243" cy="205"/>
                </a:xfrm>
                <a:custGeom>
                  <a:avLst/>
                  <a:gdLst/>
                  <a:ahLst/>
                  <a:cxnLst>
                    <a:cxn ang="0">
                      <a:pos x="0" y="2"/>
                    </a:cxn>
                    <a:cxn ang="0">
                      <a:pos x="0" y="204"/>
                    </a:cxn>
                    <a:cxn ang="0">
                      <a:pos x="242" y="204"/>
                    </a:cxn>
                    <a:cxn ang="0">
                      <a:pos x="242" y="0"/>
                    </a:cxn>
                    <a:cxn ang="0">
                      <a:pos x="0" y="2"/>
                    </a:cxn>
                  </a:cxnLst>
                  <a:rect l="0" t="0" r="r" b="b"/>
                  <a:pathLst>
                    <a:path w="243" h="205">
                      <a:moveTo>
                        <a:pt x="0" y="2"/>
                      </a:moveTo>
                      <a:lnTo>
                        <a:pt x="0" y="204"/>
                      </a:lnTo>
                      <a:lnTo>
                        <a:pt x="242" y="204"/>
                      </a:lnTo>
                      <a:lnTo>
                        <a:pt x="242"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5" name="Freeform 63"/>
                <p:cNvSpPr>
                  <a:spLocks noChangeAspect="1"/>
                </p:cNvSpPr>
                <p:nvPr/>
              </p:nvSpPr>
              <p:spPr bwMode="auto">
                <a:xfrm>
                  <a:off x="1225" y="2833"/>
                  <a:ext cx="294" cy="340"/>
                </a:xfrm>
                <a:custGeom>
                  <a:avLst/>
                  <a:gdLst/>
                  <a:ahLst/>
                  <a:cxnLst>
                    <a:cxn ang="0">
                      <a:pos x="0" y="0"/>
                    </a:cxn>
                    <a:cxn ang="0">
                      <a:pos x="293" y="138"/>
                    </a:cxn>
                    <a:cxn ang="0">
                      <a:pos x="293" y="339"/>
                    </a:cxn>
                    <a:cxn ang="0">
                      <a:pos x="0" y="200"/>
                    </a:cxn>
                    <a:cxn ang="0">
                      <a:pos x="0" y="0"/>
                    </a:cxn>
                  </a:cxnLst>
                  <a:rect l="0" t="0" r="r" b="b"/>
                  <a:pathLst>
                    <a:path w="294" h="340">
                      <a:moveTo>
                        <a:pt x="0" y="0"/>
                      </a:moveTo>
                      <a:lnTo>
                        <a:pt x="293" y="138"/>
                      </a:lnTo>
                      <a:lnTo>
                        <a:pt x="293" y="33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6" name="Freeform 64"/>
                <p:cNvSpPr>
                  <a:spLocks noChangeAspect="1"/>
                </p:cNvSpPr>
                <p:nvPr/>
              </p:nvSpPr>
              <p:spPr bwMode="auto">
                <a:xfrm>
                  <a:off x="1518" y="2975"/>
                  <a:ext cx="239" cy="193"/>
                </a:xfrm>
                <a:custGeom>
                  <a:avLst/>
                  <a:gdLst/>
                  <a:ahLst/>
                  <a:cxnLst>
                    <a:cxn ang="0">
                      <a:pos x="0" y="0"/>
                    </a:cxn>
                    <a:cxn ang="0">
                      <a:pos x="238" y="0"/>
                    </a:cxn>
                    <a:cxn ang="0">
                      <a:pos x="238" y="192"/>
                    </a:cxn>
                    <a:cxn ang="0">
                      <a:pos x="0" y="192"/>
                    </a:cxn>
                    <a:cxn ang="0">
                      <a:pos x="0" y="0"/>
                    </a:cxn>
                  </a:cxnLst>
                  <a:rect l="0" t="0" r="r" b="b"/>
                  <a:pathLst>
                    <a:path w="239" h="193">
                      <a:moveTo>
                        <a:pt x="0" y="0"/>
                      </a:moveTo>
                      <a:lnTo>
                        <a:pt x="238" y="0"/>
                      </a:lnTo>
                      <a:lnTo>
                        <a:pt x="238" y="192"/>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7" name="Freeform 65"/>
                <p:cNvSpPr>
                  <a:spLocks noChangeAspect="1"/>
                </p:cNvSpPr>
                <p:nvPr/>
              </p:nvSpPr>
              <p:spPr bwMode="auto">
                <a:xfrm>
                  <a:off x="1756" y="2882"/>
                  <a:ext cx="98" cy="199"/>
                </a:xfrm>
                <a:custGeom>
                  <a:avLst/>
                  <a:gdLst/>
                  <a:ahLst/>
                  <a:cxnLst>
                    <a:cxn ang="0">
                      <a:pos x="0" y="2"/>
                    </a:cxn>
                    <a:cxn ang="0">
                      <a:pos x="0" y="198"/>
                    </a:cxn>
                    <a:cxn ang="0">
                      <a:pos x="97" y="198"/>
                    </a:cxn>
                    <a:cxn ang="0">
                      <a:pos x="97" y="0"/>
                    </a:cxn>
                    <a:cxn ang="0">
                      <a:pos x="0" y="2"/>
                    </a:cxn>
                  </a:cxnLst>
                  <a:rect l="0" t="0" r="r" b="b"/>
                  <a:pathLst>
                    <a:path w="98" h="199">
                      <a:moveTo>
                        <a:pt x="0" y="2"/>
                      </a:moveTo>
                      <a:lnTo>
                        <a:pt x="0" y="198"/>
                      </a:lnTo>
                      <a:lnTo>
                        <a:pt x="97" y="198"/>
                      </a:lnTo>
                      <a:lnTo>
                        <a:pt x="97"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8" name="Freeform 66"/>
                <p:cNvSpPr>
                  <a:spLocks noChangeAspect="1"/>
                </p:cNvSpPr>
                <p:nvPr/>
              </p:nvSpPr>
              <p:spPr bwMode="auto">
                <a:xfrm>
                  <a:off x="1853" y="2888"/>
                  <a:ext cx="174" cy="344"/>
                </a:xfrm>
                <a:custGeom>
                  <a:avLst/>
                  <a:gdLst/>
                  <a:ahLst/>
                  <a:cxnLst>
                    <a:cxn ang="0">
                      <a:pos x="0" y="0"/>
                    </a:cxn>
                    <a:cxn ang="0">
                      <a:pos x="173" y="142"/>
                    </a:cxn>
                    <a:cxn ang="0">
                      <a:pos x="173" y="343"/>
                    </a:cxn>
                    <a:cxn ang="0">
                      <a:pos x="0" y="192"/>
                    </a:cxn>
                    <a:cxn ang="0">
                      <a:pos x="0" y="0"/>
                    </a:cxn>
                  </a:cxnLst>
                  <a:rect l="0" t="0" r="r" b="b"/>
                  <a:pathLst>
                    <a:path w="174" h="344">
                      <a:moveTo>
                        <a:pt x="0" y="0"/>
                      </a:moveTo>
                      <a:lnTo>
                        <a:pt x="173" y="142"/>
                      </a:lnTo>
                      <a:lnTo>
                        <a:pt x="173" y="343"/>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79" name="Freeform 67"/>
                <p:cNvSpPr>
                  <a:spLocks noChangeAspect="1"/>
                </p:cNvSpPr>
                <p:nvPr/>
              </p:nvSpPr>
              <p:spPr bwMode="auto">
                <a:xfrm>
                  <a:off x="2026" y="3031"/>
                  <a:ext cx="79" cy="343"/>
                </a:xfrm>
                <a:custGeom>
                  <a:avLst/>
                  <a:gdLst/>
                  <a:ahLst/>
                  <a:cxnLst>
                    <a:cxn ang="0">
                      <a:pos x="0" y="0"/>
                    </a:cxn>
                    <a:cxn ang="0">
                      <a:pos x="78" y="141"/>
                    </a:cxn>
                    <a:cxn ang="0">
                      <a:pos x="78" y="342"/>
                    </a:cxn>
                    <a:cxn ang="0">
                      <a:pos x="0" y="200"/>
                    </a:cxn>
                    <a:cxn ang="0">
                      <a:pos x="0" y="0"/>
                    </a:cxn>
                  </a:cxnLst>
                  <a:rect l="0" t="0" r="r" b="b"/>
                  <a:pathLst>
                    <a:path w="79" h="343">
                      <a:moveTo>
                        <a:pt x="0" y="0"/>
                      </a:moveTo>
                      <a:lnTo>
                        <a:pt x="78" y="141"/>
                      </a:lnTo>
                      <a:lnTo>
                        <a:pt x="78" y="342"/>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0" name="Freeform 68"/>
                <p:cNvSpPr>
                  <a:spLocks noChangeAspect="1"/>
                </p:cNvSpPr>
                <p:nvPr/>
              </p:nvSpPr>
              <p:spPr bwMode="auto">
                <a:xfrm>
                  <a:off x="2104" y="3172"/>
                  <a:ext cx="87" cy="252"/>
                </a:xfrm>
                <a:custGeom>
                  <a:avLst/>
                  <a:gdLst/>
                  <a:ahLst/>
                  <a:cxnLst>
                    <a:cxn ang="0">
                      <a:pos x="0" y="0"/>
                    </a:cxn>
                    <a:cxn ang="0">
                      <a:pos x="86" y="51"/>
                    </a:cxn>
                    <a:cxn ang="0">
                      <a:pos x="86" y="251"/>
                    </a:cxn>
                    <a:cxn ang="0">
                      <a:pos x="0" y="198"/>
                    </a:cxn>
                    <a:cxn ang="0">
                      <a:pos x="0" y="0"/>
                    </a:cxn>
                  </a:cxnLst>
                  <a:rect l="0" t="0" r="r" b="b"/>
                  <a:pathLst>
                    <a:path w="87" h="252">
                      <a:moveTo>
                        <a:pt x="0" y="0"/>
                      </a:moveTo>
                      <a:lnTo>
                        <a:pt x="86" y="51"/>
                      </a:lnTo>
                      <a:lnTo>
                        <a:pt x="86" y="25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1" name="Freeform 69"/>
                <p:cNvSpPr>
                  <a:spLocks noChangeAspect="1"/>
                </p:cNvSpPr>
                <p:nvPr/>
              </p:nvSpPr>
              <p:spPr bwMode="auto">
                <a:xfrm>
                  <a:off x="2190" y="3157"/>
                  <a:ext cx="60" cy="262"/>
                </a:xfrm>
                <a:custGeom>
                  <a:avLst/>
                  <a:gdLst/>
                  <a:ahLst/>
                  <a:cxnLst>
                    <a:cxn ang="0">
                      <a:pos x="59" y="0"/>
                    </a:cxn>
                    <a:cxn ang="0">
                      <a:pos x="0" y="66"/>
                    </a:cxn>
                    <a:cxn ang="0">
                      <a:pos x="0" y="261"/>
                    </a:cxn>
                    <a:cxn ang="0">
                      <a:pos x="59" y="196"/>
                    </a:cxn>
                    <a:cxn ang="0">
                      <a:pos x="59" y="0"/>
                    </a:cxn>
                  </a:cxnLst>
                  <a:rect l="0" t="0" r="r" b="b"/>
                  <a:pathLst>
                    <a:path w="60" h="262">
                      <a:moveTo>
                        <a:pt x="59" y="0"/>
                      </a:moveTo>
                      <a:lnTo>
                        <a:pt x="0" y="66"/>
                      </a:lnTo>
                      <a:lnTo>
                        <a:pt x="0" y="261"/>
                      </a:lnTo>
                      <a:lnTo>
                        <a:pt x="59" y="196"/>
                      </a:lnTo>
                      <a:lnTo>
                        <a:pt x="5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2" name="Freeform 70"/>
                <p:cNvSpPr>
                  <a:spLocks noChangeAspect="1"/>
                </p:cNvSpPr>
                <p:nvPr/>
              </p:nvSpPr>
              <p:spPr bwMode="auto">
                <a:xfrm>
                  <a:off x="2249" y="3157"/>
                  <a:ext cx="112" cy="236"/>
                </a:xfrm>
                <a:custGeom>
                  <a:avLst/>
                  <a:gdLst/>
                  <a:ahLst/>
                  <a:cxnLst>
                    <a:cxn ang="0">
                      <a:pos x="0" y="0"/>
                    </a:cxn>
                    <a:cxn ang="0">
                      <a:pos x="111" y="38"/>
                    </a:cxn>
                    <a:cxn ang="0">
                      <a:pos x="111" y="235"/>
                    </a:cxn>
                    <a:cxn ang="0">
                      <a:pos x="0" y="199"/>
                    </a:cxn>
                    <a:cxn ang="0">
                      <a:pos x="0" y="0"/>
                    </a:cxn>
                  </a:cxnLst>
                  <a:rect l="0" t="0" r="r" b="b"/>
                  <a:pathLst>
                    <a:path w="112" h="236">
                      <a:moveTo>
                        <a:pt x="0" y="0"/>
                      </a:moveTo>
                      <a:lnTo>
                        <a:pt x="111" y="38"/>
                      </a:lnTo>
                      <a:lnTo>
                        <a:pt x="111" y="235"/>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3" name="Freeform 71"/>
                <p:cNvSpPr>
                  <a:spLocks noChangeAspect="1"/>
                </p:cNvSpPr>
                <p:nvPr/>
              </p:nvSpPr>
              <p:spPr bwMode="auto">
                <a:xfrm>
                  <a:off x="2496" y="3424"/>
                  <a:ext cx="212" cy="278"/>
                </a:xfrm>
                <a:custGeom>
                  <a:avLst/>
                  <a:gdLst/>
                  <a:ahLst/>
                  <a:cxnLst>
                    <a:cxn ang="0">
                      <a:pos x="0" y="0"/>
                    </a:cxn>
                    <a:cxn ang="0">
                      <a:pos x="211" y="71"/>
                    </a:cxn>
                    <a:cxn ang="0">
                      <a:pos x="211" y="277"/>
                    </a:cxn>
                    <a:cxn ang="0">
                      <a:pos x="0" y="203"/>
                    </a:cxn>
                    <a:cxn ang="0">
                      <a:pos x="0" y="0"/>
                    </a:cxn>
                  </a:cxnLst>
                  <a:rect l="0" t="0" r="r" b="b"/>
                  <a:pathLst>
                    <a:path w="212" h="278">
                      <a:moveTo>
                        <a:pt x="0" y="0"/>
                      </a:moveTo>
                      <a:lnTo>
                        <a:pt x="211" y="71"/>
                      </a:lnTo>
                      <a:lnTo>
                        <a:pt x="211" y="277"/>
                      </a:lnTo>
                      <a:lnTo>
                        <a:pt x="0" y="203"/>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4" name="Freeform 72"/>
                <p:cNvSpPr>
                  <a:spLocks noChangeAspect="1"/>
                </p:cNvSpPr>
                <p:nvPr/>
              </p:nvSpPr>
              <p:spPr bwMode="auto">
                <a:xfrm>
                  <a:off x="2360" y="3193"/>
                  <a:ext cx="137" cy="438"/>
                </a:xfrm>
                <a:custGeom>
                  <a:avLst/>
                  <a:gdLst/>
                  <a:ahLst/>
                  <a:cxnLst>
                    <a:cxn ang="0">
                      <a:pos x="0" y="0"/>
                    </a:cxn>
                    <a:cxn ang="0">
                      <a:pos x="136" y="234"/>
                    </a:cxn>
                    <a:cxn ang="0">
                      <a:pos x="136" y="437"/>
                    </a:cxn>
                    <a:cxn ang="0">
                      <a:pos x="0" y="202"/>
                    </a:cxn>
                    <a:cxn ang="0">
                      <a:pos x="0" y="0"/>
                    </a:cxn>
                  </a:cxnLst>
                  <a:rect l="0" t="0" r="r" b="b"/>
                  <a:pathLst>
                    <a:path w="137" h="438">
                      <a:moveTo>
                        <a:pt x="0" y="0"/>
                      </a:moveTo>
                      <a:lnTo>
                        <a:pt x="136" y="234"/>
                      </a:lnTo>
                      <a:lnTo>
                        <a:pt x="136" y="437"/>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5" name="Freeform 73"/>
                <p:cNvSpPr>
                  <a:spLocks noChangeAspect="1"/>
                </p:cNvSpPr>
                <p:nvPr/>
              </p:nvSpPr>
              <p:spPr bwMode="auto">
                <a:xfrm>
                  <a:off x="339" y="1079"/>
                  <a:ext cx="47" cy="335"/>
                </a:xfrm>
                <a:custGeom>
                  <a:avLst/>
                  <a:gdLst/>
                  <a:ahLst/>
                  <a:cxnLst>
                    <a:cxn ang="0">
                      <a:pos x="0" y="0"/>
                    </a:cxn>
                    <a:cxn ang="0">
                      <a:pos x="46" y="204"/>
                    </a:cxn>
                    <a:cxn ang="0">
                      <a:pos x="30" y="334"/>
                    </a:cxn>
                    <a:cxn ang="0">
                      <a:pos x="0" y="201"/>
                    </a:cxn>
                    <a:cxn ang="0">
                      <a:pos x="0" y="0"/>
                    </a:cxn>
                  </a:cxnLst>
                  <a:rect l="0" t="0" r="r" b="b"/>
                  <a:pathLst>
                    <a:path w="47" h="335">
                      <a:moveTo>
                        <a:pt x="0" y="0"/>
                      </a:moveTo>
                      <a:lnTo>
                        <a:pt x="46" y="204"/>
                      </a:lnTo>
                      <a:lnTo>
                        <a:pt x="30" y="334"/>
                      </a:lnTo>
                      <a:lnTo>
                        <a:pt x="0" y="201"/>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6" name="Freeform 74"/>
                <p:cNvSpPr>
                  <a:spLocks noChangeAspect="1"/>
                </p:cNvSpPr>
                <p:nvPr/>
              </p:nvSpPr>
              <p:spPr bwMode="auto">
                <a:xfrm>
                  <a:off x="336" y="1935"/>
                  <a:ext cx="75" cy="280"/>
                </a:xfrm>
                <a:custGeom>
                  <a:avLst/>
                  <a:gdLst/>
                  <a:ahLst/>
                  <a:cxnLst>
                    <a:cxn ang="0">
                      <a:pos x="0" y="0"/>
                    </a:cxn>
                    <a:cxn ang="0">
                      <a:pos x="74" y="102"/>
                    </a:cxn>
                    <a:cxn ang="0">
                      <a:pos x="58" y="170"/>
                    </a:cxn>
                    <a:cxn ang="0">
                      <a:pos x="58" y="279"/>
                    </a:cxn>
                    <a:cxn ang="0">
                      <a:pos x="0" y="200"/>
                    </a:cxn>
                    <a:cxn ang="0">
                      <a:pos x="0" y="0"/>
                    </a:cxn>
                  </a:cxnLst>
                  <a:rect l="0" t="0" r="r" b="b"/>
                  <a:pathLst>
                    <a:path w="75" h="280">
                      <a:moveTo>
                        <a:pt x="0" y="0"/>
                      </a:moveTo>
                      <a:lnTo>
                        <a:pt x="74" y="102"/>
                      </a:lnTo>
                      <a:lnTo>
                        <a:pt x="58" y="170"/>
                      </a:lnTo>
                      <a:lnTo>
                        <a:pt x="58" y="27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9" name="Group 75"/>
              <p:cNvGrpSpPr>
                <a:grpSpLocks noChangeAspect="1"/>
              </p:cNvGrpSpPr>
              <p:nvPr/>
            </p:nvGrpSpPr>
            <p:grpSpPr bwMode="auto">
              <a:xfrm>
                <a:off x="3119" y="1039"/>
                <a:ext cx="878" cy="800"/>
                <a:chOff x="3119" y="1039"/>
                <a:chExt cx="878" cy="800"/>
              </a:xfrm>
            </p:grpSpPr>
            <p:sp>
              <p:nvSpPr>
                <p:cNvPr id="627788" name="Freeform 76"/>
                <p:cNvSpPr>
                  <a:spLocks noChangeAspect="1"/>
                </p:cNvSpPr>
                <p:nvPr/>
              </p:nvSpPr>
              <p:spPr bwMode="auto">
                <a:xfrm>
                  <a:off x="3595" y="1296"/>
                  <a:ext cx="274" cy="235"/>
                </a:xfrm>
                <a:custGeom>
                  <a:avLst/>
                  <a:gdLst/>
                  <a:ahLst/>
                  <a:cxnLst>
                    <a:cxn ang="0">
                      <a:pos x="0" y="33"/>
                    </a:cxn>
                    <a:cxn ang="0">
                      <a:pos x="273" y="0"/>
                    </a:cxn>
                    <a:cxn ang="0">
                      <a:pos x="273" y="194"/>
                    </a:cxn>
                    <a:cxn ang="0">
                      <a:pos x="0" y="234"/>
                    </a:cxn>
                    <a:cxn ang="0">
                      <a:pos x="0" y="33"/>
                    </a:cxn>
                  </a:cxnLst>
                  <a:rect l="0" t="0" r="r" b="b"/>
                  <a:pathLst>
                    <a:path w="274" h="235">
                      <a:moveTo>
                        <a:pt x="0" y="33"/>
                      </a:moveTo>
                      <a:lnTo>
                        <a:pt x="273" y="0"/>
                      </a:lnTo>
                      <a:lnTo>
                        <a:pt x="273" y="194"/>
                      </a:lnTo>
                      <a:lnTo>
                        <a:pt x="0" y="234"/>
                      </a:lnTo>
                      <a:lnTo>
                        <a:pt x="0" y="33"/>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89" name="Freeform 77"/>
                <p:cNvSpPr>
                  <a:spLocks noChangeAspect="1"/>
                </p:cNvSpPr>
                <p:nvPr/>
              </p:nvSpPr>
              <p:spPr bwMode="auto">
                <a:xfrm>
                  <a:off x="3500" y="1330"/>
                  <a:ext cx="107" cy="304"/>
                </a:xfrm>
                <a:custGeom>
                  <a:avLst/>
                  <a:gdLst/>
                  <a:ahLst/>
                  <a:cxnLst>
                    <a:cxn ang="0">
                      <a:pos x="106" y="0"/>
                    </a:cxn>
                    <a:cxn ang="0">
                      <a:pos x="106" y="198"/>
                    </a:cxn>
                    <a:cxn ang="0">
                      <a:pos x="0" y="303"/>
                    </a:cxn>
                    <a:cxn ang="0">
                      <a:pos x="0" y="103"/>
                    </a:cxn>
                    <a:cxn ang="0">
                      <a:pos x="106" y="0"/>
                    </a:cxn>
                  </a:cxnLst>
                  <a:rect l="0" t="0" r="r" b="b"/>
                  <a:pathLst>
                    <a:path w="107" h="304">
                      <a:moveTo>
                        <a:pt x="106" y="0"/>
                      </a:moveTo>
                      <a:lnTo>
                        <a:pt x="106" y="198"/>
                      </a:lnTo>
                      <a:lnTo>
                        <a:pt x="0" y="303"/>
                      </a:lnTo>
                      <a:lnTo>
                        <a:pt x="0" y="103"/>
                      </a:lnTo>
                      <a:lnTo>
                        <a:pt x="10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0" name="Freeform 78"/>
                <p:cNvSpPr>
                  <a:spLocks noChangeAspect="1"/>
                </p:cNvSpPr>
                <p:nvPr/>
              </p:nvSpPr>
              <p:spPr bwMode="auto">
                <a:xfrm>
                  <a:off x="3119" y="1039"/>
                  <a:ext cx="157" cy="209"/>
                </a:xfrm>
                <a:custGeom>
                  <a:avLst/>
                  <a:gdLst/>
                  <a:ahLst/>
                  <a:cxnLst>
                    <a:cxn ang="0">
                      <a:pos x="156" y="0"/>
                    </a:cxn>
                    <a:cxn ang="0">
                      <a:pos x="18" y="126"/>
                    </a:cxn>
                    <a:cxn ang="0">
                      <a:pos x="0" y="200"/>
                    </a:cxn>
                    <a:cxn ang="0">
                      <a:pos x="124" y="157"/>
                    </a:cxn>
                    <a:cxn ang="0">
                      <a:pos x="156" y="208"/>
                    </a:cxn>
                    <a:cxn ang="0">
                      <a:pos x="156" y="0"/>
                    </a:cxn>
                  </a:cxnLst>
                  <a:rect l="0" t="0" r="r" b="b"/>
                  <a:pathLst>
                    <a:path w="157" h="209">
                      <a:moveTo>
                        <a:pt x="156" y="0"/>
                      </a:moveTo>
                      <a:lnTo>
                        <a:pt x="18" y="126"/>
                      </a:lnTo>
                      <a:lnTo>
                        <a:pt x="0" y="200"/>
                      </a:lnTo>
                      <a:lnTo>
                        <a:pt x="124" y="157"/>
                      </a:lnTo>
                      <a:lnTo>
                        <a:pt x="156" y="208"/>
                      </a:lnTo>
                      <a:lnTo>
                        <a:pt x="15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1" name="Freeform 79"/>
                <p:cNvSpPr>
                  <a:spLocks noChangeAspect="1"/>
                </p:cNvSpPr>
                <p:nvPr/>
              </p:nvSpPr>
              <p:spPr bwMode="auto">
                <a:xfrm>
                  <a:off x="3451" y="1158"/>
                  <a:ext cx="88" cy="104"/>
                </a:xfrm>
                <a:custGeom>
                  <a:avLst/>
                  <a:gdLst/>
                  <a:ahLst/>
                  <a:cxnLst>
                    <a:cxn ang="0">
                      <a:pos x="87" y="0"/>
                    </a:cxn>
                    <a:cxn ang="0">
                      <a:pos x="0" y="70"/>
                    </a:cxn>
                    <a:cxn ang="0">
                      <a:pos x="87" y="103"/>
                    </a:cxn>
                    <a:cxn ang="0">
                      <a:pos x="87" y="0"/>
                    </a:cxn>
                  </a:cxnLst>
                  <a:rect l="0" t="0" r="r" b="b"/>
                  <a:pathLst>
                    <a:path w="88" h="104">
                      <a:moveTo>
                        <a:pt x="87" y="0"/>
                      </a:moveTo>
                      <a:lnTo>
                        <a:pt x="0" y="70"/>
                      </a:lnTo>
                      <a:lnTo>
                        <a:pt x="87" y="103"/>
                      </a:lnTo>
                      <a:lnTo>
                        <a:pt x="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2" name="Freeform 80"/>
                <p:cNvSpPr>
                  <a:spLocks noChangeAspect="1"/>
                </p:cNvSpPr>
                <p:nvPr/>
              </p:nvSpPr>
              <p:spPr bwMode="auto">
                <a:xfrm>
                  <a:off x="3539" y="1443"/>
                  <a:ext cx="62" cy="289"/>
                </a:xfrm>
                <a:custGeom>
                  <a:avLst/>
                  <a:gdLst/>
                  <a:ahLst/>
                  <a:cxnLst>
                    <a:cxn ang="0">
                      <a:pos x="61" y="0"/>
                    </a:cxn>
                    <a:cxn ang="0">
                      <a:pos x="0" y="79"/>
                    </a:cxn>
                    <a:cxn ang="0">
                      <a:pos x="0" y="288"/>
                    </a:cxn>
                    <a:cxn ang="0">
                      <a:pos x="61" y="202"/>
                    </a:cxn>
                    <a:cxn ang="0">
                      <a:pos x="61" y="0"/>
                    </a:cxn>
                  </a:cxnLst>
                  <a:rect l="0" t="0" r="r" b="b"/>
                  <a:pathLst>
                    <a:path w="62" h="289">
                      <a:moveTo>
                        <a:pt x="61" y="0"/>
                      </a:moveTo>
                      <a:lnTo>
                        <a:pt x="0" y="79"/>
                      </a:lnTo>
                      <a:lnTo>
                        <a:pt x="0" y="288"/>
                      </a:lnTo>
                      <a:lnTo>
                        <a:pt x="61" y="202"/>
                      </a:lnTo>
                      <a:lnTo>
                        <a:pt x="61"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3" name="Freeform 81"/>
                <p:cNvSpPr>
                  <a:spLocks noChangeAspect="1"/>
                </p:cNvSpPr>
                <p:nvPr/>
              </p:nvSpPr>
              <p:spPr bwMode="auto">
                <a:xfrm>
                  <a:off x="3513" y="1539"/>
                  <a:ext cx="26" cy="235"/>
                </a:xfrm>
                <a:custGeom>
                  <a:avLst/>
                  <a:gdLst/>
                  <a:ahLst/>
                  <a:cxnLst>
                    <a:cxn ang="0">
                      <a:pos x="25" y="0"/>
                    </a:cxn>
                    <a:cxn ang="0">
                      <a:pos x="25" y="189"/>
                    </a:cxn>
                    <a:cxn ang="0">
                      <a:pos x="19" y="234"/>
                    </a:cxn>
                    <a:cxn ang="0">
                      <a:pos x="0" y="184"/>
                    </a:cxn>
                    <a:cxn ang="0">
                      <a:pos x="25" y="0"/>
                    </a:cxn>
                  </a:cxnLst>
                  <a:rect l="0" t="0" r="r" b="b"/>
                  <a:pathLst>
                    <a:path w="26" h="235">
                      <a:moveTo>
                        <a:pt x="25" y="0"/>
                      </a:moveTo>
                      <a:lnTo>
                        <a:pt x="25" y="189"/>
                      </a:lnTo>
                      <a:lnTo>
                        <a:pt x="19" y="234"/>
                      </a:lnTo>
                      <a:lnTo>
                        <a:pt x="0" y="184"/>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4" name="Freeform 82"/>
                <p:cNvSpPr>
                  <a:spLocks noChangeAspect="1"/>
                </p:cNvSpPr>
                <p:nvPr/>
              </p:nvSpPr>
              <p:spPr bwMode="auto">
                <a:xfrm>
                  <a:off x="3869" y="1488"/>
                  <a:ext cx="75" cy="108"/>
                </a:xfrm>
                <a:custGeom>
                  <a:avLst/>
                  <a:gdLst/>
                  <a:ahLst/>
                  <a:cxnLst>
                    <a:cxn ang="0">
                      <a:pos x="74" y="0"/>
                    </a:cxn>
                    <a:cxn ang="0">
                      <a:pos x="0" y="76"/>
                    </a:cxn>
                    <a:cxn ang="0">
                      <a:pos x="20" y="107"/>
                    </a:cxn>
                    <a:cxn ang="0">
                      <a:pos x="74" y="76"/>
                    </a:cxn>
                    <a:cxn ang="0">
                      <a:pos x="74" y="0"/>
                    </a:cxn>
                  </a:cxnLst>
                  <a:rect l="0" t="0" r="r" b="b"/>
                  <a:pathLst>
                    <a:path w="75" h="108">
                      <a:moveTo>
                        <a:pt x="74" y="0"/>
                      </a:moveTo>
                      <a:lnTo>
                        <a:pt x="0" y="76"/>
                      </a:lnTo>
                      <a:lnTo>
                        <a:pt x="20" y="107"/>
                      </a:lnTo>
                      <a:lnTo>
                        <a:pt x="74" y="76"/>
                      </a:lnTo>
                      <a:lnTo>
                        <a:pt x="7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795" name="Freeform 83"/>
                <p:cNvSpPr>
                  <a:spLocks noChangeAspect="1"/>
                </p:cNvSpPr>
                <p:nvPr/>
              </p:nvSpPr>
              <p:spPr bwMode="auto">
                <a:xfrm>
                  <a:off x="3917" y="1686"/>
                  <a:ext cx="80" cy="153"/>
                </a:xfrm>
                <a:custGeom>
                  <a:avLst/>
                  <a:gdLst/>
                  <a:ahLst/>
                  <a:cxnLst>
                    <a:cxn ang="0">
                      <a:pos x="79" y="0"/>
                    </a:cxn>
                    <a:cxn ang="0">
                      <a:pos x="0" y="100"/>
                    </a:cxn>
                    <a:cxn ang="0">
                      <a:pos x="0" y="120"/>
                    </a:cxn>
                    <a:cxn ang="0">
                      <a:pos x="58" y="152"/>
                    </a:cxn>
                    <a:cxn ang="0">
                      <a:pos x="79" y="152"/>
                    </a:cxn>
                    <a:cxn ang="0">
                      <a:pos x="79" y="0"/>
                    </a:cxn>
                  </a:cxnLst>
                  <a:rect l="0" t="0" r="r" b="b"/>
                  <a:pathLst>
                    <a:path w="80" h="153">
                      <a:moveTo>
                        <a:pt x="79" y="0"/>
                      </a:moveTo>
                      <a:lnTo>
                        <a:pt x="0" y="100"/>
                      </a:lnTo>
                      <a:lnTo>
                        <a:pt x="0" y="120"/>
                      </a:lnTo>
                      <a:lnTo>
                        <a:pt x="58" y="152"/>
                      </a:lnTo>
                      <a:lnTo>
                        <a:pt x="79" y="152"/>
                      </a:lnTo>
                      <a:lnTo>
                        <a:pt x="79"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sp>
          <p:nvSpPr>
            <p:cNvPr id="627796" name="Freeform 84"/>
            <p:cNvSpPr>
              <a:spLocks noChangeAspect="1"/>
            </p:cNvSpPr>
            <p:nvPr/>
          </p:nvSpPr>
          <p:spPr bwMode="auto">
            <a:xfrm>
              <a:off x="5030" y="2873"/>
              <a:ext cx="273" cy="242"/>
            </a:xfrm>
            <a:custGeom>
              <a:avLst/>
              <a:gdLst/>
              <a:ahLst/>
              <a:cxnLst>
                <a:cxn ang="0">
                  <a:pos x="0" y="305"/>
                </a:cxn>
                <a:cxn ang="0">
                  <a:pos x="0" y="356"/>
                </a:cxn>
                <a:cxn ang="0">
                  <a:pos x="357" y="356"/>
                </a:cxn>
                <a:cxn ang="0">
                  <a:pos x="415" y="444"/>
                </a:cxn>
                <a:cxn ang="0">
                  <a:pos x="482" y="457"/>
                </a:cxn>
                <a:cxn ang="0">
                  <a:pos x="484" y="484"/>
                </a:cxn>
                <a:cxn ang="0">
                  <a:pos x="531" y="447"/>
                </a:cxn>
                <a:cxn ang="0">
                  <a:pos x="545" y="284"/>
                </a:cxn>
                <a:cxn ang="0">
                  <a:pos x="545" y="173"/>
                </a:cxn>
                <a:cxn ang="0">
                  <a:pos x="524" y="156"/>
                </a:cxn>
                <a:cxn ang="0">
                  <a:pos x="534" y="0"/>
                </a:cxn>
                <a:cxn ang="0">
                  <a:pos x="417" y="0"/>
                </a:cxn>
                <a:cxn ang="0">
                  <a:pos x="292" y="124"/>
                </a:cxn>
                <a:cxn ang="0">
                  <a:pos x="313" y="165"/>
                </a:cxn>
                <a:cxn ang="0">
                  <a:pos x="235" y="221"/>
                </a:cxn>
                <a:cxn ang="0">
                  <a:pos x="140" y="208"/>
                </a:cxn>
                <a:cxn ang="0">
                  <a:pos x="55" y="208"/>
                </a:cxn>
                <a:cxn ang="0">
                  <a:pos x="36" y="266"/>
                </a:cxn>
                <a:cxn ang="0">
                  <a:pos x="0" y="305"/>
                </a:cxn>
              </a:cxnLst>
              <a:rect l="0" t="0" r="r" b="b"/>
              <a:pathLst>
                <a:path w="546" h="485">
                  <a:moveTo>
                    <a:pt x="0" y="305"/>
                  </a:moveTo>
                  <a:lnTo>
                    <a:pt x="0" y="356"/>
                  </a:lnTo>
                  <a:lnTo>
                    <a:pt x="357" y="356"/>
                  </a:lnTo>
                  <a:lnTo>
                    <a:pt x="415" y="444"/>
                  </a:lnTo>
                  <a:lnTo>
                    <a:pt x="482" y="457"/>
                  </a:lnTo>
                  <a:lnTo>
                    <a:pt x="484" y="484"/>
                  </a:lnTo>
                  <a:lnTo>
                    <a:pt x="531" y="447"/>
                  </a:lnTo>
                  <a:lnTo>
                    <a:pt x="545" y="284"/>
                  </a:lnTo>
                  <a:lnTo>
                    <a:pt x="545" y="173"/>
                  </a:lnTo>
                  <a:lnTo>
                    <a:pt x="524" y="156"/>
                  </a:lnTo>
                  <a:lnTo>
                    <a:pt x="534" y="0"/>
                  </a:lnTo>
                  <a:lnTo>
                    <a:pt x="417" y="0"/>
                  </a:lnTo>
                  <a:lnTo>
                    <a:pt x="292" y="124"/>
                  </a:lnTo>
                  <a:lnTo>
                    <a:pt x="313" y="165"/>
                  </a:lnTo>
                  <a:lnTo>
                    <a:pt x="235" y="221"/>
                  </a:lnTo>
                  <a:lnTo>
                    <a:pt x="140" y="208"/>
                  </a:lnTo>
                  <a:lnTo>
                    <a:pt x="55" y="208"/>
                  </a:lnTo>
                  <a:lnTo>
                    <a:pt x="36" y="266"/>
                  </a:lnTo>
                  <a:lnTo>
                    <a:pt x="0" y="305"/>
                  </a:lnTo>
                </a:path>
              </a:pathLst>
            </a:custGeom>
            <a:solidFill>
              <a:schemeClr val="accent3"/>
            </a:solidFill>
            <a:ln w="12700" cap="rnd" cmpd="sng">
              <a:solidFill>
                <a:srgbClr val="000000"/>
              </a:solidFill>
              <a:prstDash val="solid"/>
              <a:round/>
              <a:headEnd/>
              <a:tailEnd/>
            </a:ln>
            <a:effectLst/>
          </p:spPr>
          <p:txBody>
            <a:bodyPr/>
            <a:lstStyle/>
            <a:p>
              <a:endParaRPr lang="en-US"/>
            </a:p>
          </p:txBody>
        </p:sp>
        <p:sp>
          <p:nvSpPr>
            <p:cNvPr id="627797" name="Freeform 85"/>
            <p:cNvSpPr>
              <a:spLocks noChangeAspect="1"/>
            </p:cNvSpPr>
            <p:nvPr/>
          </p:nvSpPr>
          <p:spPr bwMode="auto">
            <a:xfrm>
              <a:off x="5291" y="2874"/>
              <a:ext cx="102" cy="124"/>
            </a:xfrm>
            <a:custGeom>
              <a:avLst/>
              <a:gdLst/>
              <a:ahLst/>
              <a:cxnLst>
                <a:cxn ang="0">
                  <a:pos x="13" y="0"/>
                </a:cxn>
                <a:cxn ang="0">
                  <a:pos x="203" y="0"/>
                </a:cxn>
                <a:cxn ang="0">
                  <a:pos x="195" y="60"/>
                </a:cxn>
                <a:cxn ang="0">
                  <a:pos x="161" y="73"/>
                </a:cxn>
                <a:cxn ang="0">
                  <a:pos x="108" y="247"/>
                </a:cxn>
                <a:cxn ang="0">
                  <a:pos x="23" y="247"/>
                </a:cxn>
                <a:cxn ang="0">
                  <a:pos x="23" y="169"/>
                </a:cxn>
                <a:cxn ang="0">
                  <a:pos x="0" y="152"/>
                </a:cxn>
                <a:cxn ang="0">
                  <a:pos x="13" y="0"/>
                </a:cxn>
              </a:cxnLst>
              <a:rect l="0" t="0" r="r" b="b"/>
              <a:pathLst>
                <a:path w="204" h="248">
                  <a:moveTo>
                    <a:pt x="13" y="0"/>
                  </a:moveTo>
                  <a:lnTo>
                    <a:pt x="203" y="0"/>
                  </a:lnTo>
                  <a:lnTo>
                    <a:pt x="195" y="60"/>
                  </a:lnTo>
                  <a:lnTo>
                    <a:pt x="161" y="73"/>
                  </a:lnTo>
                  <a:lnTo>
                    <a:pt x="108" y="247"/>
                  </a:lnTo>
                  <a:lnTo>
                    <a:pt x="23" y="247"/>
                  </a:lnTo>
                  <a:lnTo>
                    <a:pt x="23" y="169"/>
                  </a:lnTo>
                  <a:lnTo>
                    <a:pt x="0" y="152"/>
                  </a:lnTo>
                  <a:lnTo>
                    <a:pt x="1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98" name="Freeform 86"/>
            <p:cNvSpPr>
              <a:spLocks noChangeAspect="1"/>
            </p:cNvSpPr>
            <p:nvPr/>
          </p:nvSpPr>
          <p:spPr bwMode="auto">
            <a:xfrm>
              <a:off x="5345" y="2831"/>
              <a:ext cx="77" cy="167"/>
            </a:xfrm>
            <a:custGeom>
              <a:avLst/>
              <a:gdLst/>
              <a:ahLst/>
              <a:cxnLst>
                <a:cxn ang="0">
                  <a:pos x="94" y="87"/>
                </a:cxn>
                <a:cxn ang="0">
                  <a:pos x="152" y="0"/>
                </a:cxn>
                <a:cxn ang="0">
                  <a:pos x="152" y="305"/>
                </a:cxn>
                <a:cxn ang="0">
                  <a:pos x="96" y="334"/>
                </a:cxn>
                <a:cxn ang="0">
                  <a:pos x="0" y="331"/>
                </a:cxn>
                <a:cxn ang="0">
                  <a:pos x="52" y="163"/>
                </a:cxn>
                <a:cxn ang="0">
                  <a:pos x="89" y="148"/>
                </a:cxn>
                <a:cxn ang="0">
                  <a:pos x="94" y="87"/>
                </a:cxn>
              </a:cxnLst>
              <a:rect l="0" t="0" r="r" b="b"/>
              <a:pathLst>
                <a:path w="153" h="335">
                  <a:moveTo>
                    <a:pt x="94" y="87"/>
                  </a:moveTo>
                  <a:lnTo>
                    <a:pt x="152" y="0"/>
                  </a:lnTo>
                  <a:lnTo>
                    <a:pt x="152" y="305"/>
                  </a:lnTo>
                  <a:lnTo>
                    <a:pt x="96" y="334"/>
                  </a:lnTo>
                  <a:lnTo>
                    <a:pt x="0" y="331"/>
                  </a:lnTo>
                  <a:lnTo>
                    <a:pt x="52" y="163"/>
                  </a:lnTo>
                  <a:lnTo>
                    <a:pt x="89" y="148"/>
                  </a:lnTo>
                  <a:lnTo>
                    <a:pt x="94" y="87"/>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799" name="Freeform 87"/>
            <p:cNvSpPr>
              <a:spLocks noChangeAspect="1"/>
            </p:cNvSpPr>
            <p:nvPr/>
          </p:nvSpPr>
          <p:spPr bwMode="auto">
            <a:xfrm>
              <a:off x="5421" y="2738"/>
              <a:ext cx="162" cy="245"/>
            </a:xfrm>
            <a:custGeom>
              <a:avLst/>
              <a:gdLst/>
              <a:ahLst/>
              <a:cxnLst>
                <a:cxn ang="0">
                  <a:pos x="0" y="190"/>
                </a:cxn>
                <a:cxn ang="0">
                  <a:pos x="0" y="489"/>
                </a:cxn>
                <a:cxn ang="0">
                  <a:pos x="76" y="445"/>
                </a:cxn>
                <a:cxn ang="0">
                  <a:pos x="81" y="407"/>
                </a:cxn>
                <a:cxn ang="0">
                  <a:pos x="322" y="232"/>
                </a:cxn>
                <a:cxn ang="0">
                  <a:pos x="308" y="166"/>
                </a:cxn>
                <a:cxn ang="0">
                  <a:pos x="266" y="148"/>
                </a:cxn>
                <a:cxn ang="0">
                  <a:pos x="237" y="7"/>
                </a:cxn>
                <a:cxn ang="0">
                  <a:pos x="173" y="26"/>
                </a:cxn>
                <a:cxn ang="0">
                  <a:pos x="139" y="0"/>
                </a:cxn>
                <a:cxn ang="0">
                  <a:pos x="76" y="49"/>
                </a:cxn>
                <a:cxn ang="0">
                  <a:pos x="0" y="190"/>
                </a:cxn>
              </a:cxnLst>
              <a:rect l="0" t="0" r="r" b="b"/>
              <a:pathLst>
                <a:path w="323" h="490">
                  <a:moveTo>
                    <a:pt x="0" y="190"/>
                  </a:moveTo>
                  <a:lnTo>
                    <a:pt x="0" y="489"/>
                  </a:lnTo>
                  <a:lnTo>
                    <a:pt x="76" y="445"/>
                  </a:lnTo>
                  <a:lnTo>
                    <a:pt x="81" y="407"/>
                  </a:lnTo>
                  <a:lnTo>
                    <a:pt x="322" y="232"/>
                  </a:lnTo>
                  <a:lnTo>
                    <a:pt x="308" y="166"/>
                  </a:lnTo>
                  <a:lnTo>
                    <a:pt x="266" y="148"/>
                  </a:lnTo>
                  <a:lnTo>
                    <a:pt x="237" y="7"/>
                  </a:lnTo>
                  <a:lnTo>
                    <a:pt x="173" y="26"/>
                  </a:lnTo>
                  <a:lnTo>
                    <a:pt x="139" y="0"/>
                  </a:lnTo>
                  <a:lnTo>
                    <a:pt x="76" y="49"/>
                  </a:lnTo>
                  <a:lnTo>
                    <a:pt x="0" y="19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0" name="Freeform 88"/>
            <p:cNvSpPr>
              <a:spLocks noChangeAspect="1"/>
            </p:cNvSpPr>
            <p:nvPr/>
          </p:nvSpPr>
          <p:spPr bwMode="auto">
            <a:xfrm>
              <a:off x="5300" y="2987"/>
              <a:ext cx="156" cy="90"/>
            </a:xfrm>
            <a:custGeom>
              <a:avLst/>
              <a:gdLst/>
              <a:ahLst/>
              <a:cxnLst>
                <a:cxn ang="0">
                  <a:pos x="7" y="21"/>
                </a:cxn>
                <a:cxn ang="0">
                  <a:pos x="188" y="21"/>
                </a:cxn>
                <a:cxn ang="0">
                  <a:pos x="233" y="0"/>
                </a:cxn>
                <a:cxn ang="0">
                  <a:pos x="254" y="47"/>
                </a:cxn>
                <a:cxn ang="0">
                  <a:pos x="225" y="76"/>
                </a:cxn>
                <a:cxn ang="0">
                  <a:pos x="265" y="152"/>
                </a:cxn>
                <a:cxn ang="0">
                  <a:pos x="312" y="152"/>
                </a:cxn>
                <a:cxn ang="0">
                  <a:pos x="246" y="179"/>
                </a:cxn>
                <a:cxn ang="0">
                  <a:pos x="185" y="118"/>
                </a:cxn>
                <a:cxn ang="0">
                  <a:pos x="0" y="118"/>
                </a:cxn>
                <a:cxn ang="0">
                  <a:pos x="7" y="21"/>
                </a:cxn>
              </a:cxnLst>
              <a:rect l="0" t="0" r="r" b="b"/>
              <a:pathLst>
                <a:path w="313" h="180">
                  <a:moveTo>
                    <a:pt x="7" y="21"/>
                  </a:moveTo>
                  <a:lnTo>
                    <a:pt x="188" y="21"/>
                  </a:lnTo>
                  <a:lnTo>
                    <a:pt x="233" y="0"/>
                  </a:lnTo>
                  <a:lnTo>
                    <a:pt x="254" y="47"/>
                  </a:lnTo>
                  <a:lnTo>
                    <a:pt x="225" y="76"/>
                  </a:lnTo>
                  <a:lnTo>
                    <a:pt x="265" y="152"/>
                  </a:lnTo>
                  <a:lnTo>
                    <a:pt x="312" y="152"/>
                  </a:lnTo>
                  <a:lnTo>
                    <a:pt x="246" y="179"/>
                  </a:lnTo>
                  <a:lnTo>
                    <a:pt x="185" y="118"/>
                  </a:lnTo>
                  <a:lnTo>
                    <a:pt x="0" y="118"/>
                  </a:lnTo>
                  <a:lnTo>
                    <a:pt x="7"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1" name="Freeform 89"/>
            <p:cNvSpPr>
              <a:spLocks noChangeAspect="1"/>
            </p:cNvSpPr>
            <p:nvPr/>
          </p:nvSpPr>
          <p:spPr bwMode="auto">
            <a:xfrm>
              <a:off x="5372" y="3047"/>
              <a:ext cx="32" cy="39"/>
            </a:xfrm>
            <a:custGeom>
              <a:avLst/>
              <a:gdLst/>
              <a:ahLst/>
              <a:cxnLst>
                <a:cxn ang="0">
                  <a:pos x="0" y="0"/>
                </a:cxn>
                <a:cxn ang="0">
                  <a:pos x="42" y="0"/>
                </a:cxn>
                <a:cxn ang="0">
                  <a:pos x="63" y="22"/>
                </a:cxn>
                <a:cxn ang="0">
                  <a:pos x="39" y="72"/>
                </a:cxn>
                <a:cxn ang="0">
                  <a:pos x="0" y="78"/>
                </a:cxn>
                <a:cxn ang="0">
                  <a:pos x="0" y="0"/>
                </a:cxn>
              </a:cxnLst>
              <a:rect l="0" t="0" r="r" b="b"/>
              <a:pathLst>
                <a:path w="64" h="79">
                  <a:moveTo>
                    <a:pt x="0" y="0"/>
                  </a:moveTo>
                  <a:lnTo>
                    <a:pt x="42" y="0"/>
                  </a:lnTo>
                  <a:lnTo>
                    <a:pt x="63" y="22"/>
                  </a:lnTo>
                  <a:lnTo>
                    <a:pt x="39" y="72"/>
                  </a:lnTo>
                  <a:lnTo>
                    <a:pt x="0" y="7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2" name="Freeform 90"/>
            <p:cNvSpPr>
              <a:spLocks noChangeAspect="1"/>
            </p:cNvSpPr>
            <p:nvPr/>
          </p:nvSpPr>
          <p:spPr bwMode="auto">
            <a:xfrm>
              <a:off x="5296" y="3046"/>
              <a:ext cx="76" cy="52"/>
            </a:xfrm>
            <a:custGeom>
              <a:avLst/>
              <a:gdLst/>
              <a:ahLst/>
              <a:cxnLst>
                <a:cxn ang="0">
                  <a:pos x="7" y="0"/>
                </a:cxn>
                <a:cxn ang="0">
                  <a:pos x="151" y="0"/>
                </a:cxn>
                <a:cxn ang="0">
                  <a:pos x="151" y="81"/>
                </a:cxn>
                <a:cxn ang="0">
                  <a:pos x="0" y="103"/>
                </a:cxn>
                <a:cxn ang="0">
                  <a:pos x="7" y="0"/>
                </a:cxn>
              </a:cxnLst>
              <a:rect l="0" t="0" r="r" b="b"/>
              <a:pathLst>
                <a:path w="152" h="104">
                  <a:moveTo>
                    <a:pt x="7" y="0"/>
                  </a:moveTo>
                  <a:lnTo>
                    <a:pt x="151" y="0"/>
                  </a:lnTo>
                  <a:lnTo>
                    <a:pt x="151" y="81"/>
                  </a:lnTo>
                  <a:lnTo>
                    <a:pt x="0" y="103"/>
                  </a:lnTo>
                  <a:lnTo>
                    <a:pt x="7"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3" name="Freeform 91"/>
            <p:cNvSpPr>
              <a:spLocks noChangeAspect="1"/>
            </p:cNvSpPr>
            <p:nvPr/>
          </p:nvSpPr>
          <p:spPr bwMode="auto">
            <a:xfrm>
              <a:off x="5209" y="3097"/>
              <a:ext cx="65" cy="125"/>
            </a:xfrm>
            <a:custGeom>
              <a:avLst/>
              <a:gdLst/>
              <a:ahLst/>
              <a:cxnLst>
                <a:cxn ang="0">
                  <a:pos x="59" y="0"/>
                </a:cxn>
                <a:cxn ang="0">
                  <a:pos x="28" y="27"/>
                </a:cxn>
                <a:cxn ang="0">
                  <a:pos x="55" y="99"/>
                </a:cxn>
                <a:cxn ang="0">
                  <a:pos x="28" y="133"/>
                </a:cxn>
                <a:cxn ang="0">
                  <a:pos x="0" y="170"/>
                </a:cxn>
                <a:cxn ang="0">
                  <a:pos x="55" y="248"/>
                </a:cxn>
                <a:cxn ang="0">
                  <a:pos x="113" y="170"/>
                </a:cxn>
                <a:cxn ang="0">
                  <a:pos x="130" y="83"/>
                </a:cxn>
                <a:cxn ang="0">
                  <a:pos x="109" y="80"/>
                </a:cxn>
                <a:cxn ang="0">
                  <a:pos x="128" y="35"/>
                </a:cxn>
                <a:cxn ang="0">
                  <a:pos x="124" y="10"/>
                </a:cxn>
                <a:cxn ang="0">
                  <a:pos x="59" y="0"/>
                </a:cxn>
              </a:cxnLst>
              <a:rect l="0" t="0" r="r" b="b"/>
              <a:pathLst>
                <a:path w="131" h="249">
                  <a:moveTo>
                    <a:pt x="59" y="0"/>
                  </a:moveTo>
                  <a:lnTo>
                    <a:pt x="28" y="27"/>
                  </a:lnTo>
                  <a:lnTo>
                    <a:pt x="55" y="99"/>
                  </a:lnTo>
                  <a:lnTo>
                    <a:pt x="28" y="133"/>
                  </a:lnTo>
                  <a:lnTo>
                    <a:pt x="0" y="170"/>
                  </a:lnTo>
                  <a:lnTo>
                    <a:pt x="55" y="248"/>
                  </a:lnTo>
                  <a:lnTo>
                    <a:pt x="113" y="170"/>
                  </a:lnTo>
                  <a:lnTo>
                    <a:pt x="130" y="83"/>
                  </a:lnTo>
                  <a:lnTo>
                    <a:pt x="109" y="80"/>
                  </a:lnTo>
                  <a:lnTo>
                    <a:pt x="128" y="35"/>
                  </a:lnTo>
                  <a:lnTo>
                    <a:pt x="124" y="10"/>
                  </a:lnTo>
                  <a:lnTo>
                    <a:pt x="59"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4" name="Freeform 92"/>
            <p:cNvSpPr>
              <a:spLocks noChangeAspect="1"/>
            </p:cNvSpPr>
            <p:nvPr/>
          </p:nvSpPr>
          <p:spPr bwMode="auto">
            <a:xfrm>
              <a:off x="5180" y="3162"/>
              <a:ext cx="51" cy="88"/>
            </a:xfrm>
            <a:custGeom>
              <a:avLst/>
              <a:gdLst/>
              <a:ahLst/>
              <a:cxnLst>
                <a:cxn ang="0">
                  <a:pos x="85" y="0"/>
                </a:cxn>
                <a:cxn ang="0">
                  <a:pos x="0" y="0"/>
                </a:cxn>
                <a:cxn ang="0">
                  <a:pos x="0" y="175"/>
                </a:cxn>
                <a:cxn ang="0">
                  <a:pos x="83" y="175"/>
                </a:cxn>
                <a:cxn ang="0">
                  <a:pos x="100" y="147"/>
                </a:cxn>
                <a:cxn ang="0">
                  <a:pos x="57" y="92"/>
                </a:cxn>
                <a:cxn ang="0">
                  <a:pos x="58" y="43"/>
                </a:cxn>
                <a:cxn ang="0">
                  <a:pos x="85" y="0"/>
                </a:cxn>
              </a:cxnLst>
              <a:rect l="0" t="0" r="r" b="b"/>
              <a:pathLst>
                <a:path w="101" h="176">
                  <a:moveTo>
                    <a:pt x="85" y="0"/>
                  </a:moveTo>
                  <a:lnTo>
                    <a:pt x="0" y="0"/>
                  </a:lnTo>
                  <a:lnTo>
                    <a:pt x="0" y="175"/>
                  </a:lnTo>
                  <a:lnTo>
                    <a:pt x="83" y="175"/>
                  </a:lnTo>
                  <a:lnTo>
                    <a:pt x="100" y="147"/>
                  </a:lnTo>
                  <a:lnTo>
                    <a:pt x="57" y="92"/>
                  </a:lnTo>
                  <a:lnTo>
                    <a:pt x="58" y="43"/>
                  </a:lnTo>
                  <a:lnTo>
                    <a:pt x="8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5" name="Freeform 93"/>
            <p:cNvSpPr>
              <a:spLocks noChangeAspect="1"/>
            </p:cNvSpPr>
            <p:nvPr/>
          </p:nvSpPr>
          <p:spPr bwMode="auto">
            <a:xfrm>
              <a:off x="5035" y="3174"/>
              <a:ext cx="189" cy="122"/>
            </a:xfrm>
            <a:custGeom>
              <a:avLst/>
              <a:gdLst/>
              <a:ahLst/>
              <a:cxnLst>
                <a:cxn ang="0">
                  <a:pos x="0" y="0"/>
                </a:cxn>
                <a:cxn ang="0">
                  <a:pos x="292" y="0"/>
                </a:cxn>
                <a:cxn ang="0">
                  <a:pos x="292" y="151"/>
                </a:cxn>
                <a:cxn ang="0">
                  <a:pos x="377" y="151"/>
                </a:cxn>
                <a:cxn ang="0">
                  <a:pos x="329" y="243"/>
                </a:cxn>
                <a:cxn ang="0">
                  <a:pos x="229" y="216"/>
                </a:cxn>
                <a:cxn ang="0">
                  <a:pos x="196" y="95"/>
                </a:cxn>
                <a:cxn ang="0">
                  <a:pos x="184" y="66"/>
                </a:cxn>
                <a:cxn ang="0">
                  <a:pos x="113" y="44"/>
                </a:cxn>
                <a:cxn ang="0">
                  <a:pos x="0" y="98"/>
                </a:cxn>
                <a:cxn ang="0">
                  <a:pos x="0" y="0"/>
                </a:cxn>
              </a:cxnLst>
              <a:rect l="0" t="0" r="r" b="b"/>
              <a:pathLst>
                <a:path w="378" h="244">
                  <a:moveTo>
                    <a:pt x="0" y="0"/>
                  </a:moveTo>
                  <a:lnTo>
                    <a:pt x="292" y="0"/>
                  </a:lnTo>
                  <a:lnTo>
                    <a:pt x="292" y="151"/>
                  </a:lnTo>
                  <a:lnTo>
                    <a:pt x="377" y="151"/>
                  </a:lnTo>
                  <a:lnTo>
                    <a:pt x="329" y="243"/>
                  </a:lnTo>
                  <a:lnTo>
                    <a:pt x="229" y="216"/>
                  </a:lnTo>
                  <a:lnTo>
                    <a:pt x="196" y="95"/>
                  </a:lnTo>
                  <a:lnTo>
                    <a:pt x="184" y="66"/>
                  </a:lnTo>
                  <a:lnTo>
                    <a:pt x="113" y="44"/>
                  </a:lnTo>
                  <a:lnTo>
                    <a:pt x="0" y="9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6" name="Freeform 94"/>
            <p:cNvSpPr>
              <a:spLocks noChangeAspect="1"/>
            </p:cNvSpPr>
            <p:nvPr/>
          </p:nvSpPr>
          <p:spPr bwMode="auto">
            <a:xfrm>
              <a:off x="4044" y="3164"/>
              <a:ext cx="317" cy="165"/>
            </a:xfrm>
            <a:custGeom>
              <a:avLst/>
              <a:gdLst/>
              <a:ahLst/>
              <a:cxnLst>
                <a:cxn ang="0">
                  <a:pos x="0" y="0"/>
                </a:cxn>
                <a:cxn ang="0">
                  <a:pos x="599" y="0"/>
                </a:cxn>
                <a:cxn ang="0">
                  <a:pos x="618" y="22"/>
                </a:cxn>
                <a:cxn ang="0">
                  <a:pos x="592" y="51"/>
                </a:cxn>
                <a:cxn ang="0">
                  <a:pos x="634" y="90"/>
                </a:cxn>
                <a:cxn ang="0">
                  <a:pos x="634" y="329"/>
                </a:cxn>
                <a:cxn ang="0">
                  <a:pos x="0" y="329"/>
                </a:cxn>
                <a:cxn ang="0">
                  <a:pos x="0" y="0"/>
                </a:cxn>
              </a:cxnLst>
              <a:rect l="0" t="0" r="r" b="b"/>
              <a:pathLst>
                <a:path w="635" h="330">
                  <a:moveTo>
                    <a:pt x="0" y="0"/>
                  </a:moveTo>
                  <a:lnTo>
                    <a:pt x="599" y="0"/>
                  </a:lnTo>
                  <a:lnTo>
                    <a:pt x="618" y="22"/>
                  </a:lnTo>
                  <a:lnTo>
                    <a:pt x="592" y="51"/>
                  </a:lnTo>
                  <a:lnTo>
                    <a:pt x="634" y="90"/>
                  </a:lnTo>
                  <a:lnTo>
                    <a:pt x="634" y="329"/>
                  </a:lnTo>
                  <a:lnTo>
                    <a:pt x="0" y="329"/>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07" name="Freeform 95"/>
            <p:cNvSpPr>
              <a:spLocks noChangeAspect="1"/>
            </p:cNvSpPr>
            <p:nvPr/>
          </p:nvSpPr>
          <p:spPr bwMode="auto">
            <a:xfrm>
              <a:off x="3962" y="2813"/>
              <a:ext cx="331" cy="209"/>
            </a:xfrm>
            <a:custGeom>
              <a:avLst/>
              <a:gdLst/>
              <a:ahLst/>
              <a:cxnLst>
                <a:cxn ang="0">
                  <a:pos x="0" y="0"/>
                </a:cxn>
                <a:cxn ang="0">
                  <a:pos x="647" y="0"/>
                </a:cxn>
                <a:cxn ang="0">
                  <a:pos x="647" y="32"/>
                </a:cxn>
                <a:cxn ang="0">
                  <a:pos x="619" y="66"/>
                </a:cxn>
                <a:cxn ang="0">
                  <a:pos x="661" y="116"/>
                </a:cxn>
                <a:cxn ang="0">
                  <a:pos x="661" y="297"/>
                </a:cxn>
                <a:cxn ang="0">
                  <a:pos x="632" y="297"/>
                </a:cxn>
                <a:cxn ang="0">
                  <a:pos x="632" y="417"/>
                </a:cxn>
                <a:cxn ang="0">
                  <a:pos x="519" y="380"/>
                </a:cxn>
                <a:cxn ang="0">
                  <a:pos x="473" y="352"/>
                </a:cxn>
                <a:cxn ang="0">
                  <a:pos x="0" y="352"/>
                </a:cxn>
                <a:cxn ang="0">
                  <a:pos x="0" y="0"/>
                </a:cxn>
              </a:cxnLst>
              <a:rect l="0" t="0" r="r" b="b"/>
              <a:pathLst>
                <a:path w="662" h="418">
                  <a:moveTo>
                    <a:pt x="0" y="0"/>
                  </a:moveTo>
                  <a:lnTo>
                    <a:pt x="647" y="0"/>
                  </a:lnTo>
                  <a:lnTo>
                    <a:pt x="647" y="32"/>
                  </a:lnTo>
                  <a:lnTo>
                    <a:pt x="619" y="66"/>
                  </a:lnTo>
                  <a:lnTo>
                    <a:pt x="661" y="116"/>
                  </a:lnTo>
                  <a:lnTo>
                    <a:pt x="661" y="297"/>
                  </a:lnTo>
                  <a:lnTo>
                    <a:pt x="632" y="297"/>
                  </a:lnTo>
                  <a:lnTo>
                    <a:pt x="632" y="417"/>
                  </a:lnTo>
                  <a:lnTo>
                    <a:pt x="519" y="380"/>
                  </a:lnTo>
                  <a:lnTo>
                    <a:pt x="473" y="352"/>
                  </a:lnTo>
                  <a:lnTo>
                    <a:pt x="0" y="352"/>
                  </a:lnTo>
                  <a:lnTo>
                    <a:pt x="0" y="0"/>
                  </a:lnTo>
                </a:path>
              </a:pathLst>
            </a:custGeom>
            <a:solidFill>
              <a:schemeClr val="bg2">
                <a:lumMod val="75000"/>
              </a:schemeClr>
            </a:solidFill>
            <a:ln w="12700" cap="rnd" cmpd="sng">
              <a:solidFill>
                <a:srgbClr val="000000"/>
              </a:solidFill>
              <a:prstDash val="solid"/>
              <a:round/>
              <a:headEnd/>
              <a:tailEnd/>
            </a:ln>
            <a:effectLst/>
          </p:spPr>
          <p:txBody>
            <a:bodyPr/>
            <a:lstStyle/>
            <a:p>
              <a:endParaRPr lang="en-US"/>
            </a:p>
          </p:txBody>
        </p:sp>
        <p:sp>
          <p:nvSpPr>
            <p:cNvPr id="627808" name="Freeform 96"/>
            <p:cNvSpPr>
              <a:spLocks noChangeAspect="1"/>
            </p:cNvSpPr>
            <p:nvPr/>
          </p:nvSpPr>
          <p:spPr bwMode="auto">
            <a:xfrm>
              <a:off x="4278" y="2962"/>
              <a:ext cx="289" cy="164"/>
            </a:xfrm>
            <a:custGeom>
              <a:avLst/>
              <a:gdLst/>
              <a:ahLst/>
              <a:cxnLst>
                <a:cxn ang="0">
                  <a:pos x="0" y="0"/>
                </a:cxn>
                <a:cxn ang="0">
                  <a:pos x="490" y="0"/>
                </a:cxn>
                <a:cxn ang="0">
                  <a:pos x="506" y="36"/>
                </a:cxn>
                <a:cxn ang="0">
                  <a:pos x="503" y="81"/>
                </a:cxn>
                <a:cxn ang="0">
                  <a:pos x="551" y="126"/>
                </a:cxn>
                <a:cxn ang="0">
                  <a:pos x="576" y="180"/>
                </a:cxn>
                <a:cxn ang="0">
                  <a:pos x="506" y="231"/>
                </a:cxn>
                <a:cxn ang="0">
                  <a:pos x="519" y="265"/>
                </a:cxn>
                <a:cxn ang="0">
                  <a:pos x="461" y="326"/>
                </a:cxn>
                <a:cxn ang="0">
                  <a:pos x="68" y="326"/>
                </a:cxn>
                <a:cxn ang="0">
                  <a:pos x="0" y="118"/>
                </a:cxn>
                <a:cxn ang="0">
                  <a:pos x="0" y="0"/>
                </a:cxn>
              </a:cxnLst>
              <a:rect l="0" t="0" r="r" b="b"/>
              <a:pathLst>
                <a:path w="577" h="327">
                  <a:moveTo>
                    <a:pt x="0" y="0"/>
                  </a:moveTo>
                  <a:lnTo>
                    <a:pt x="490" y="0"/>
                  </a:lnTo>
                  <a:lnTo>
                    <a:pt x="506" y="36"/>
                  </a:lnTo>
                  <a:lnTo>
                    <a:pt x="503" y="81"/>
                  </a:lnTo>
                  <a:lnTo>
                    <a:pt x="551" y="126"/>
                  </a:lnTo>
                  <a:lnTo>
                    <a:pt x="576" y="180"/>
                  </a:lnTo>
                  <a:lnTo>
                    <a:pt x="506" y="231"/>
                  </a:lnTo>
                  <a:lnTo>
                    <a:pt x="519" y="265"/>
                  </a:lnTo>
                  <a:lnTo>
                    <a:pt x="461" y="326"/>
                  </a:lnTo>
                  <a:lnTo>
                    <a:pt x="68" y="326"/>
                  </a:lnTo>
                  <a:lnTo>
                    <a:pt x="0" y="118"/>
                  </a:lnTo>
                  <a:lnTo>
                    <a:pt x="0" y="0"/>
                  </a:lnTo>
                </a:path>
              </a:pathLst>
            </a:custGeom>
            <a:solidFill>
              <a:schemeClr val="accent5">
                <a:lumMod val="50000"/>
              </a:schemeClr>
            </a:solidFill>
            <a:ln w="12700" cap="rnd" cmpd="sng">
              <a:solidFill>
                <a:srgbClr val="000000"/>
              </a:solidFill>
              <a:prstDash val="solid"/>
              <a:round/>
              <a:headEnd/>
              <a:tailEnd/>
            </a:ln>
            <a:effectLst/>
          </p:spPr>
          <p:txBody>
            <a:bodyPr/>
            <a:lstStyle/>
            <a:p>
              <a:endParaRPr lang="en-US"/>
            </a:p>
          </p:txBody>
        </p:sp>
        <p:sp>
          <p:nvSpPr>
            <p:cNvPr id="627809" name="Freeform 97"/>
            <p:cNvSpPr>
              <a:spLocks noChangeAspect="1"/>
            </p:cNvSpPr>
            <p:nvPr/>
          </p:nvSpPr>
          <p:spPr bwMode="auto">
            <a:xfrm>
              <a:off x="4452" y="2760"/>
              <a:ext cx="258" cy="265"/>
            </a:xfrm>
            <a:custGeom>
              <a:avLst/>
              <a:gdLst/>
              <a:ahLst/>
              <a:cxnLst>
                <a:cxn ang="0">
                  <a:pos x="31" y="39"/>
                </a:cxn>
                <a:cxn ang="0">
                  <a:pos x="162" y="0"/>
                </a:cxn>
                <a:cxn ang="0">
                  <a:pos x="189" y="49"/>
                </a:cxn>
                <a:cxn ang="0">
                  <a:pos x="366" y="137"/>
                </a:cxn>
                <a:cxn ang="0">
                  <a:pos x="407" y="187"/>
                </a:cxn>
                <a:cxn ang="0">
                  <a:pos x="420" y="236"/>
                </a:cxn>
                <a:cxn ang="0">
                  <a:pos x="488" y="224"/>
                </a:cxn>
                <a:cxn ang="0">
                  <a:pos x="515" y="246"/>
                </a:cxn>
                <a:cxn ang="0">
                  <a:pos x="457" y="330"/>
                </a:cxn>
                <a:cxn ang="0">
                  <a:pos x="428" y="528"/>
                </a:cxn>
                <a:cxn ang="0">
                  <a:pos x="199" y="528"/>
                </a:cxn>
                <a:cxn ang="0">
                  <a:pos x="155" y="491"/>
                </a:cxn>
                <a:cxn ang="0">
                  <a:pos x="157" y="443"/>
                </a:cxn>
                <a:cxn ang="0">
                  <a:pos x="139" y="400"/>
                </a:cxn>
                <a:cxn ang="0">
                  <a:pos x="134" y="357"/>
                </a:cxn>
                <a:cxn ang="0">
                  <a:pos x="0" y="260"/>
                </a:cxn>
                <a:cxn ang="0">
                  <a:pos x="0" y="161"/>
                </a:cxn>
                <a:cxn ang="0">
                  <a:pos x="31" y="39"/>
                </a:cxn>
              </a:cxnLst>
              <a:rect l="0" t="0" r="r" b="b"/>
              <a:pathLst>
                <a:path w="516" h="529">
                  <a:moveTo>
                    <a:pt x="31" y="39"/>
                  </a:moveTo>
                  <a:lnTo>
                    <a:pt x="162" y="0"/>
                  </a:lnTo>
                  <a:lnTo>
                    <a:pt x="189" y="49"/>
                  </a:lnTo>
                  <a:lnTo>
                    <a:pt x="366" y="137"/>
                  </a:lnTo>
                  <a:lnTo>
                    <a:pt x="407" y="187"/>
                  </a:lnTo>
                  <a:lnTo>
                    <a:pt x="420" y="236"/>
                  </a:lnTo>
                  <a:lnTo>
                    <a:pt x="488" y="224"/>
                  </a:lnTo>
                  <a:lnTo>
                    <a:pt x="515" y="246"/>
                  </a:lnTo>
                  <a:lnTo>
                    <a:pt x="457" y="330"/>
                  </a:lnTo>
                  <a:lnTo>
                    <a:pt x="428" y="528"/>
                  </a:lnTo>
                  <a:lnTo>
                    <a:pt x="199" y="528"/>
                  </a:lnTo>
                  <a:lnTo>
                    <a:pt x="155" y="491"/>
                  </a:lnTo>
                  <a:lnTo>
                    <a:pt x="157" y="443"/>
                  </a:lnTo>
                  <a:lnTo>
                    <a:pt x="139" y="400"/>
                  </a:lnTo>
                  <a:lnTo>
                    <a:pt x="134" y="357"/>
                  </a:lnTo>
                  <a:lnTo>
                    <a:pt x="0" y="260"/>
                  </a:lnTo>
                  <a:lnTo>
                    <a:pt x="0" y="161"/>
                  </a:lnTo>
                  <a:lnTo>
                    <a:pt x="31" y="39"/>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0" name="Freeform 98"/>
            <p:cNvSpPr>
              <a:spLocks noChangeAspect="1"/>
            </p:cNvSpPr>
            <p:nvPr/>
          </p:nvSpPr>
          <p:spPr bwMode="auto">
            <a:xfrm>
              <a:off x="4546" y="2734"/>
              <a:ext cx="297" cy="144"/>
            </a:xfrm>
            <a:custGeom>
              <a:avLst/>
              <a:gdLst/>
              <a:ahLst/>
              <a:cxnLst>
                <a:cxn ang="0">
                  <a:pos x="0" y="98"/>
                </a:cxn>
                <a:cxn ang="0">
                  <a:pos x="184" y="196"/>
                </a:cxn>
                <a:cxn ang="0">
                  <a:pos x="220" y="243"/>
                </a:cxn>
                <a:cxn ang="0">
                  <a:pos x="233" y="287"/>
                </a:cxn>
                <a:cxn ang="0">
                  <a:pos x="335" y="186"/>
                </a:cxn>
                <a:cxn ang="0">
                  <a:pos x="594" y="146"/>
                </a:cxn>
                <a:cxn ang="0">
                  <a:pos x="479" y="74"/>
                </a:cxn>
                <a:cxn ang="0">
                  <a:pos x="327" y="141"/>
                </a:cxn>
                <a:cxn ang="0">
                  <a:pos x="182" y="82"/>
                </a:cxn>
                <a:cxn ang="0">
                  <a:pos x="267" y="11"/>
                </a:cxn>
                <a:cxn ang="0">
                  <a:pos x="192" y="0"/>
                </a:cxn>
                <a:cxn ang="0">
                  <a:pos x="0" y="98"/>
                </a:cxn>
              </a:cxnLst>
              <a:rect l="0" t="0" r="r" b="b"/>
              <a:pathLst>
                <a:path w="595" h="288">
                  <a:moveTo>
                    <a:pt x="0" y="98"/>
                  </a:moveTo>
                  <a:lnTo>
                    <a:pt x="184" y="196"/>
                  </a:lnTo>
                  <a:lnTo>
                    <a:pt x="220" y="243"/>
                  </a:lnTo>
                  <a:lnTo>
                    <a:pt x="233" y="287"/>
                  </a:lnTo>
                  <a:lnTo>
                    <a:pt x="335" y="186"/>
                  </a:lnTo>
                  <a:lnTo>
                    <a:pt x="594" y="146"/>
                  </a:lnTo>
                  <a:lnTo>
                    <a:pt x="479" y="74"/>
                  </a:lnTo>
                  <a:lnTo>
                    <a:pt x="327" y="141"/>
                  </a:lnTo>
                  <a:lnTo>
                    <a:pt x="182" y="82"/>
                  </a:lnTo>
                  <a:lnTo>
                    <a:pt x="267" y="11"/>
                  </a:lnTo>
                  <a:lnTo>
                    <a:pt x="192" y="0"/>
                  </a:lnTo>
                  <a:lnTo>
                    <a:pt x="0" y="98"/>
                  </a:lnTo>
                </a:path>
              </a:pathLst>
            </a:custGeom>
            <a:solidFill>
              <a:schemeClr val="hlink"/>
            </a:solidFill>
            <a:ln w="12700" cap="rnd" cmpd="sng">
              <a:solidFill>
                <a:srgbClr val="000000"/>
              </a:solidFill>
              <a:prstDash val="solid"/>
              <a:round/>
              <a:headEnd/>
              <a:tailEnd/>
            </a:ln>
            <a:effectLst/>
          </p:spPr>
          <p:txBody>
            <a:bodyPr/>
            <a:lstStyle/>
            <a:p>
              <a:endParaRPr lang="en-US"/>
            </a:p>
          </p:txBody>
        </p:sp>
        <p:sp>
          <p:nvSpPr>
            <p:cNvPr id="627811" name="Freeform 99"/>
            <p:cNvSpPr>
              <a:spLocks noChangeAspect="1"/>
            </p:cNvSpPr>
            <p:nvPr/>
          </p:nvSpPr>
          <p:spPr bwMode="auto">
            <a:xfrm>
              <a:off x="4716" y="2842"/>
              <a:ext cx="194" cy="225"/>
            </a:xfrm>
            <a:custGeom>
              <a:avLst/>
              <a:gdLst/>
              <a:ahLst/>
              <a:cxnLst>
                <a:cxn ang="0">
                  <a:pos x="183" y="0"/>
                </a:cxn>
                <a:cxn ang="0">
                  <a:pos x="307" y="36"/>
                </a:cxn>
                <a:cxn ang="0">
                  <a:pos x="333" y="124"/>
                </a:cxn>
                <a:cxn ang="0">
                  <a:pos x="261" y="198"/>
                </a:cxn>
                <a:cxn ang="0">
                  <a:pos x="279" y="231"/>
                </a:cxn>
                <a:cxn ang="0">
                  <a:pos x="349" y="193"/>
                </a:cxn>
                <a:cxn ang="0">
                  <a:pos x="378" y="201"/>
                </a:cxn>
                <a:cxn ang="0">
                  <a:pos x="386" y="321"/>
                </a:cxn>
                <a:cxn ang="0">
                  <a:pos x="309" y="423"/>
                </a:cxn>
                <a:cxn ang="0">
                  <a:pos x="309" y="448"/>
                </a:cxn>
                <a:cxn ang="0">
                  <a:pos x="0" y="448"/>
                </a:cxn>
                <a:cxn ang="0">
                  <a:pos x="44" y="321"/>
                </a:cxn>
                <a:cxn ang="0">
                  <a:pos x="21" y="223"/>
                </a:cxn>
                <a:cxn ang="0">
                  <a:pos x="61" y="119"/>
                </a:cxn>
                <a:cxn ang="0">
                  <a:pos x="183" y="0"/>
                </a:cxn>
              </a:cxnLst>
              <a:rect l="0" t="0" r="r" b="b"/>
              <a:pathLst>
                <a:path w="387" h="449">
                  <a:moveTo>
                    <a:pt x="183" y="0"/>
                  </a:moveTo>
                  <a:lnTo>
                    <a:pt x="307" y="36"/>
                  </a:lnTo>
                  <a:lnTo>
                    <a:pt x="333" y="124"/>
                  </a:lnTo>
                  <a:lnTo>
                    <a:pt x="261" y="198"/>
                  </a:lnTo>
                  <a:lnTo>
                    <a:pt x="279" y="231"/>
                  </a:lnTo>
                  <a:lnTo>
                    <a:pt x="349" y="193"/>
                  </a:lnTo>
                  <a:lnTo>
                    <a:pt x="378" y="201"/>
                  </a:lnTo>
                  <a:lnTo>
                    <a:pt x="386" y="321"/>
                  </a:lnTo>
                  <a:lnTo>
                    <a:pt x="309" y="423"/>
                  </a:lnTo>
                  <a:lnTo>
                    <a:pt x="309" y="448"/>
                  </a:lnTo>
                  <a:lnTo>
                    <a:pt x="0" y="448"/>
                  </a:lnTo>
                  <a:lnTo>
                    <a:pt x="44" y="321"/>
                  </a:lnTo>
                  <a:lnTo>
                    <a:pt x="21" y="223"/>
                  </a:lnTo>
                  <a:lnTo>
                    <a:pt x="61" y="119"/>
                  </a:lnTo>
                  <a:lnTo>
                    <a:pt x="183" y="0"/>
                  </a:lnTo>
                </a:path>
              </a:pathLst>
            </a:custGeom>
            <a:solidFill>
              <a:schemeClr val="hlink"/>
            </a:solidFill>
            <a:ln w="12700" cap="rnd" cmpd="sng">
              <a:solidFill>
                <a:srgbClr val="000000"/>
              </a:solidFill>
              <a:prstDash val="solid"/>
              <a:round/>
              <a:headEnd/>
              <a:tailEnd/>
            </a:ln>
            <a:effectLst/>
          </p:spPr>
          <p:txBody>
            <a:bodyPr/>
            <a:lstStyle/>
            <a:p>
              <a:endParaRPr lang="en-US"/>
            </a:p>
          </p:txBody>
        </p:sp>
        <p:sp>
          <p:nvSpPr>
            <p:cNvPr id="627812" name="Freeform 100"/>
            <p:cNvSpPr>
              <a:spLocks noChangeAspect="1"/>
            </p:cNvSpPr>
            <p:nvPr/>
          </p:nvSpPr>
          <p:spPr bwMode="auto">
            <a:xfrm>
              <a:off x="4509" y="3024"/>
              <a:ext cx="176" cy="300"/>
            </a:xfrm>
            <a:custGeom>
              <a:avLst/>
              <a:gdLst/>
              <a:ahLst/>
              <a:cxnLst>
                <a:cxn ang="0">
                  <a:pos x="89" y="0"/>
                </a:cxn>
                <a:cxn ang="0">
                  <a:pos x="320" y="0"/>
                </a:cxn>
                <a:cxn ang="0">
                  <a:pos x="349" y="89"/>
                </a:cxn>
                <a:cxn ang="0">
                  <a:pos x="349" y="396"/>
                </a:cxn>
                <a:cxn ang="0">
                  <a:pos x="352" y="423"/>
                </a:cxn>
                <a:cxn ang="0">
                  <a:pos x="307" y="476"/>
                </a:cxn>
                <a:cxn ang="0">
                  <a:pos x="296" y="538"/>
                </a:cxn>
                <a:cxn ang="0">
                  <a:pos x="211" y="598"/>
                </a:cxn>
                <a:cxn ang="0">
                  <a:pos x="172" y="584"/>
                </a:cxn>
                <a:cxn ang="0">
                  <a:pos x="84" y="457"/>
                </a:cxn>
                <a:cxn ang="0">
                  <a:pos x="109" y="418"/>
                </a:cxn>
                <a:cxn ang="0">
                  <a:pos x="73" y="393"/>
                </a:cxn>
                <a:cxn ang="0">
                  <a:pos x="0" y="274"/>
                </a:cxn>
                <a:cxn ang="0">
                  <a:pos x="5" y="199"/>
                </a:cxn>
                <a:cxn ang="0">
                  <a:pos x="57" y="139"/>
                </a:cxn>
                <a:cxn ang="0">
                  <a:pos x="44" y="104"/>
                </a:cxn>
                <a:cxn ang="0">
                  <a:pos x="111" y="56"/>
                </a:cxn>
                <a:cxn ang="0">
                  <a:pos x="89" y="0"/>
                </a:cxn>
              </a:cxnLst>
              <a:rect l="0" t="0" r="r" b="b"/>
              <a:pathLst>
                <a:path w="353" h="599">
                  <a:moveTo>
                    <a:pt x="89" y="0"/>
                  </a:moveTo>
                  <a:lnTo>
                    <a:pt x="320" y="0"/>
                  </a:lnTo>
                  <a:lnTo>
                    <a:pt x="349" y="89"/>
                  </a:lnTo>
                  <a:lnTo>
                    <a:pt x="349" y="396"/>
                  </a:lnTo>
                  <a:lnTo>
                    <a:pt x="352" y="423"/>
                  </a:lnTo>
                  <a:lnTo>
                    <a:pt x="307" y="476"/>
                  </a:lnTo>
                  <a:lnTo>
                    <a:pt x="296" y="538"/>
                  </a:lnTo>
                  <a:lnTo>
                    <a:pt x="211" y="598"/>
                  </a:lnTo>
                  <a:lnTo>
                    <a:pt x="172" y="584"/>
                  </a:lnTo>
                  <a:lnTo>
                    <a:pt x="84" y="457"/>
                  </a:lnTo>
                  <a:lnTo>
                    <a:pt x="109" y="418"/>
                  </a:lnTo>
                  <a:lnTo>
                    <a:pt x="73" y="393"/>
                  </a:lnTo>
                  <a:lnTo>
                    <a:pt x="0" y="274"/>
                  </a:lnTo>
                  <a:lnTo>
                    <a:pt x="5" y="199"/>
                  </a:lnTo>
                  <a:lnTo>
                    <a:pt x="57" y="139"/>
                  </a:lnTo>
                  <a:lnTo>
                    <a:pt x="44" y="104"/>
                  </a:lnTo>
                  <a:lnTo>
                    <a:pt x="111" y="56"/>
                  </a:lnTo>
                  <a:lnTo>
                    <a:pt x="89" y="0"/>
                  </a:lnTo>
                </a:path>
              </a:pathLst>
            </a:custGeom>
            <a:solidFill>
              <a:schemeClr val="bg2"/>
            </a:solidFill>
            <a:ln w="12700" cap="rnd" cmpd="sng">
              <a:solidFill>
                <a:srgbClr val="000000"/>
              </a:solidFill>
              <a:prstDash val="solid"/>
              <a:round/>
              <a:headEnd/>
              <a:tailEnd/>
            </a:ln>
            <a:effectLst/>
          </p:spPr>
          <p:txBody>
            <a:bodyPr/>
            <a:lstStyle/>
            <a:p>
              <a:endParaRPr lang="en-US"/>
            </a:p>
          </p:txBody>
        </p:sp>
        <p:sp>
          <p:nvSpPr>
            <p:cNvPr id="627813" name="Freeform 101"/>
            <p:cNvSpPr>
              <a:spLocks noChangeAspect="1"/>
            </p:cNvSpPr>
            <p:nvPr/>
          </p:nvSpPr>
          <p:spPr bwMode="auto">
            <a:xfrm>
              <a:off x="4313" y="3125"/>
              <a:ext cx="302" cy="261"/>
            </a:xfrm>
            <a:custGeom>
              <a:avLst/>
              <a:gdLst/>
              <a:ahLst/>
              <a:cxnLst>
                <a:cxn ang="0">
                  <a:pos x="0" y="0"/>
                </a:cxn>
                <a:cxn ang="0">
                  <a:pos x="397" y="0"/>
                </a:cxn>
                <a:cxn ang="0">
                  <a:pos x="391" y="69"/>
                </a:cxn>
                <a:cxn ang="0">
                  <a:pos x="465" y="194"/>
                </a:cxn>
                <a:cxn ang="0">
                  <a:pos x="500" y="216"/>
                </a:cxn>
                <a:cxn ang="0">
                  <a:pos x="478" y="253"/>
                </a:cxn>
                <a:cxn ang="0">
                  <a:pos x="563" y="383"/>
                </a:cxn>
                <a:cxn ang="0">
                  <a:pos x="603" y="396"/>
                </a:cxn>
                <a:cxn ang="0">
                  <a:pos x="550" y="521"/>
                </a:cxn>
                <a:cxn ang="0">
                  <a:pos x="498" y="521"/>
                </a:cxn>
                <a:cxn ang="0">
                  <a:pos x="513" y="467"/>
                </a:cxn>
                <a:cxn ang="0">
                  <a:pos x="114" y="467"/>
                </a:cxn>
                <a:cxn ang="0">
                  <a:pos x="94" y="409"/>
                </a:cxn>
                <a:cxn ang="0">
                  <a:pos x="94" y="165"/>
                </a:cxn>
                <a:cxn ang="0">
                  <a:pos x="52" y="125"/>
                </a:cxn>
                <a:cxn ang="0">
                  <a:pos x="78" y="97"/>
                </a:cxn>
                <a:cxn ang="0">
                  <a:pos x="0" y="0"/>
                </a:cxn>
              </a:cxnLst>
              <a:rect l="0" t="0" r="r" b="b"/>
              <a:pathLst>
                <a:path w="604" h="522">
                  <a:moveTo>
                    <a:pt x="0" y="0"/>
                  </a:moveTo>
                  <a:lnTo>
                    <a:pt x="397" y="0"/>
                  </a:lnTo>
                  <a:lnTo>
                    <a:pt x="391" y="69"/>
                  </a:lnTo>
                  <a:lnTo>
                    <a:pt x="465" y="194"/>
                  </a:lnTo>
                  <a:lnTo>
                    <a:pt x="500" y="216"/>
                  </a:lnTo>
                  <a:lnTo>
                    <a:pt x="478" y="253"/>
                  </a:lnTo>
                  <a:lnTo>
                    <a:pt x="563" y="383"/>
                  </a:lnTo>
                  <a:lnTo>
                    <a:pt x="603" y="396"/>
                  </a:lnTo>
                  <a:lnTo>
                    <a:pt x="550" y="521"/>
                  </a:lnTo>
                  <a:lnTo>
                    <a:pt x="498" y="521"/>
                  </a:lnTo>
                  <a:lnTo>
                    <a:pt x="513" y="467"/>
                  </a:lnTo>
                  <a:lnTo>
                    <a:pt x="114" y="467"/>
                  </a:lnTo>
                  <a:lnTo>
                    <a:pt x="94" y="409"/>
                  </a:lnTo>
                  <a:lnTo>
                    <a:pt x="94" y="165"/>
                  </a:lnTo>
                  <a:lnTo>
                    <a:pt x="52" y="125"/>
                  </a:lnTo>
                  <a:lnTo>
                    <a:pt x="78" y="97"/>
                  </a:lnTo>
                  <a:lnTo>
                    <a:pt x="0" y="0"/>
                  </a:lnTo>
                </a:path>
              </a:pathLst>
            </a:custGeom>
            <a:solidFill>
              <a:schemeClr val="accent4">
                <a:lumMod val="60000"/>
                <a:lumOff val="40000"/>
              </a:schemeClr>
            </a:solidFill>
            <a:ln w="12700" cap="rnd" cmpd="sng">
              <a:solidFill>
                <a:srgbClr val="000000"/>
              </a:solidFill>
              <a:prstDash val="solid"/>
              <a:round/>
              <a:headEnd/>
              <a:tailEnd/>
            </a:ln>
            <a:effectLst/>
          </p:spPr>
          <p:txBody>
            <a:bodyPr/>
            <a:lstStyle/>
            <a:p>
              <a:endParaRPr lang="en-US"/>
            </a:p>
          </p:txBody>
        </p:sp>
        <p:sp>
          <p:nvSpPr>
            <p:cNvPr id="627814" name="Freeform 102"/>
            <p:cNvSpPr>
              <a:spLocks noChangeAspect="1"/>
            </p:cNvSpPr>
            <p:nvPr/>
          </p:nvSpPr>
          <p:spPr bwMode="auto">
            <a:xfrm>
              <a:off x="4657" y="3065"/>
              <a:ext cx="142" cy="232"/>
            </a:xfrm>
            <a:custGeom>
              <a:avLst/>
              <a:gdLst/>
              <a:ahLst/>
              <a:cxnLst>
                <a:cxn ang="0">
                  <a:pos x="52" y="0"/>
                </a:cxn>
                <a:cxn ang="0">
                  <a:pos x="75" y="15"/>
                </a:cxn>
                <a:cxn ang="0">
                  <a:pos x="115" y="2"/>
                </a:cxn>
                <a:cxn ang="0">
                  <a:pos x="283" y="2"/>
                </a:cxn>
                <a:cxn ang="0">
                  <a:pos x="283" y="278"/>
                </a:cxn>
                <a:cxn ang="0">
                  <a:pos x="179" y="421"/>
                </a:cxn>
                <a:cxn ang="0">
                  <a:pos x="0" y="463"/>
                </a:cxn>
                <a:cxn ang="0">
                  <a:pos x="13" y="394"/>
                </a:cxn>
                <a:cxn ang="0">
                  <a:pos x="52" y="344"/>
                </a:cxn>
                <a:cxn ang="0">
                  <a:pos x="52" y="0"/>
                </a:cxn>
              </a:cxnLst>
              <a:rect l="0" t="0" r="r" b="b"/>
              <a:pathLst>
                <a:path w="284" h="464">
                  <a:moveTo>
                    <a:pt x="52" y="0"/>
                  </a:moveTo>
                  <a:lnTo>
                    <a:pt x="75" y="15"/>
                  </a:lnTo>
                  <a:lnTo>
                    <a:pt x="115" y="2"/>
                  </a:lnTo>
                  <a:lnTo>
                    <a:pt x="283" y="2"/>
                  </a:lnTo>
                  <a:lnTo>
                    <a:pt x="283" y="278"/>
                  </a:lnTo>
                  <a:lnTo>
                    <a:pt x="179" y="421"/>
                  </a:lnTo>
                  <a:lnTo>
                    <a:pt x="0" y="463"/>
                  </a:lnTo>
                  <a:lnTo>
                    <a:pt x="13" y="394"/>
                  </a:lnTo>
                  <a:lnTo>
                    <a:pt x="52" y="344"/>
                  </a:lnTo>
                  <a:lnTo>
                    <a:pt x="5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5" name="Freeform 103"/>
            <p:cNvSpPr>
              <a:spLocks noChangeAspect="1"/>
            </p:cNvSpPr>
            <p:nvPr/>
          </p:nvSpPr>
          <p:spPr bwMode="auto">
            <a:xfrm>
              <a:off x="4799" y="3052"/>
              <a:ext cx="197" cy="199"/>
            </a:xfrm>
            <a:custGeom>
              <a:avLst/>
              <a:gdLst/>
              <a:ahLst/>
              <a:cxnLst>
                <a:cxn ang="0">
                  <a:pos x="0" y="27"/>
                </a:cxn>
                <a:cxn ang="0">
                  <a:pos x="146" y="27"/>
                </a:cxn>
                <a:cxn ang="0">
                  <a:pos x="201" y="53"/>
                </a:cxn>
                <a:cxn ang="0">
                  <a:pos x="284" y="53"/>
                </a:cxn>
                <a:cxn ang="0">
                  <a:pos x="392" y="0"/>
                </a:cxn>
                <a:cxn ang="0">
                  <a:pos x="392" y="173"/>
                </a:cxn>
                <a:cxn ang="0">
                  <a:pos x="376" y="181"/>
                </a:cxn>
                <a:cxn ang="0">
                  <a:pos x="323" y="285"/>
                </a:cxn>
                <a:cxn ang="0">
                  <a:pos x="294" y="285"/>
                </a:cxn>
                <a:cxn ang="0">
                  <a:pos x="199" y="397"/>
                </a:cxn>
                <a:cxn ang="0">
                  <a:pos x="167" y="368"/>
                </a:cxn>
                <a:cxn ang="0">
                  <a:pos x="119" y="381"/>
                </a:cxn>
                <a:cxn ang="0">
                  <a:pos x="0" y="282"/>
                </a:cxn>
                <a:cxn ang="0">
                  <a:pos x="0" y="27"/>
                </a:cxn>
              </a:cxnLst>
              <a:rect l="0" t="0" r="r" b="b"/>
              <a:pathLst>
                <a:path w="393" h="398">
                  <a:moveTo>
                    <a:pt x="0" y="27"/>
                  </a:moveTo>
                  <a:lnTo>
                    <a:pt x="146" y="27"/>
                  </a:lnTo>
                  <a:lnTo>
                    <a:pt x="201" y="53"/>
                  </a:lnTo>
                  <a:lnTo>
                    <a:pt x="284" y="53"/>
                  </a:lnTo>
                  <a:lnTo>
                    <a:pt x="392" y="0"/>
                  </a:lnTo>
                  <a:lnTo>
                    <a:pt x="392" y="173"/>
                  </a:lnTo>
                  <a:lnTo>
                    <a:pt x="376" y="181"/>
                  </a:lnTo>
                  <a:lnTo>
                    <a:pt x="323" y="285"/>
                  </a:lnTo>
                  <a:lnTo>
                    <a:pt x="294" y="285"/>
                  </a:lnTo>
                  <a:lnTo>
                    <a:pt x="199" y="397"/>
                  </a:lnTo>
                  <a:lnTo>
                    <a:pt x="167" y="368"/>
                  </a:lnTo>
                  <a:lnTo>
                    <a:pt x="119" y="381"/>
                  </a:lnTo>
                  <a:lnTo>
                    <a:pt x="0" y="282"/>
                  </a:lnTo>
                  <a:lnTo>
                    <a:pt x="0" y="27"/>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7816" name="Freeform 104"/>
            <p:cNvSpPr>
              <a:spLocks noChangeAspect="1"/>
            </p:cNvSpPr>
            <p:nvPr/>
          </p:nvSpPr>
          <p:spPr bwMode="auto">
            <a:xfrm>
              <a:off x="3438" y="2640"/>
              <a:ext cx="525" cy="271"/>
            </a:xfrm>
            <a:custGeom>
              <a:avLst/>
              <a:gdLst/>
              <a:ahLst/>
              <a:cxnLst>
                <a:cxn ang="0">
                  <a:pos x="2" y="0"/>
                </a:cxn>
                <a:cxn ang="0">
                  <a:pos x="1048" y="0"/>
                </a:cxn>
                <a:cxn ang="0">
                  <a:pos x="1048" y="467"/>
                </a:cxn>
                <a:cxn ang="0">
                  <a:pos x="430" y="467"/>
                </a:cxn>
                <a:cxn ang="0">
                  <a:pos x="430" y="496"/>
                </a:cxn>
                <a:cxn ang="0">
                  <a:pos x="282" y="540"/>
                </a:cxn>
                <a:cxn ang="0">
                  <a:pos x="194" y="389"/>
                </a:cxn>
                <a:cxn ang="0">
                  <a:pos x="141" y="410"/>
                </a:cxn>
                <a:cxn ang="0">
                  <a:pos x="128" y="381"/>
                </a:cxn>
                <a:cxn ang="0">
                  <a:pos x="160" y="301"/>
                </a:cxn>
                <a:cxn ang="0">
                  <a:pos x="0" y="136"/>
                </a:cxn>
                <a:cxn ang="0">
                  <a:pos x="2" y="0"/>
                </a:cxn>
              </a:cxnLst>
              <a:rect l="0" t="0" r="r" b="b"/>
              <a:pathLst>
                <a:path w="1049" h="541">
                  <a:moveTo>
                    <a:pt x="2" y="0"/>
                  </a:moveTo>
                  <a:lnTo>
                    <a:pt x="1048" y="0"/>
                  </a:lnTo>
                  <a:lnTo>
                    <a:pt x="1048" y="467"/>
                  </a:lnTo>
                  <a:lnTo>
                    <a:pt x="430" y="467"/>
                  </a:lnTo>
                  <a:lnTo>
                    <a:pt x="430" y="496"/>
                  </a:lnTo>
                  <a:lnTo>
                    <a:pt x="282" y="540"/>
                  </a:lnTo>
                  <a:lnTo>
                    <a:pt x="194" y="389"/>
                  </a:lnTo>
                  <a:lnTo>
                    <a:pt x="141" y="410"/>
                  </a:lnTo>
                  <a:lnTo>
                    <a:pt x="128" y="381"/>
                  </a:lnTo>
                  <a:lnTo>
                    <a:pt x="160" y="301"/>
                  </a:lnTo>
                  <a:lnTo>
                    <a:pt x="0" y="136"/>
                  </a:lnTo>
                  <a:lnTo>
                    <a:pt x="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7" name="Freeform 105"/>
            <p:cNvSpPr>
              <a:spLocks noChangeAspect="1"/>
            </p:cNvSpPr>
            <p:nvPr/>
          </p:nvSpPr>
          <p:spPr bwMode="auto">
            <a:xfrm>
              <a:off x="3654" y="2876"/>
              <a:ext cx="309" cy="229"/>
            </a:xfrm>
            <a:custGeom>
              <a:avLst/>
              <a:gdLst/>
              <a:ahLst/>
              <a:cxnLst>
                <a:cxn ang="0">
                  <a:pos x="0" y="0"/>
                </a:cxn>
                <a:cxn ang="0">
                  <a:pos x="617" y="0"/>
                </a:cxn>
                <a:cxn ang="0">
                  <a:pos x="617" y="457"/>
                </a:cxn>
                <a:cxn ang="0">
                  <a:pos x="0" y="457"/>
                </a:cxn>
                <a:cxn ang="0">
                  <a:pos x="0" y="0"/>
                </a:cxn>
              </a:cxnLst>
              <a:rect l="0" t="0" r="r" b="b"/>
              <a:pathLst>
                <a:path w="618" h="458">
                  <a:moveTo>
                    <a:pt x="0" y="0"/>
                  </a:moveTo>
                  <a:lnTo>
                    <a:pt x="617" y="0"/>
                  </a:lnTo>
                  <a:lnTo>
                    <a:pt x="617" y="457"/>
                  </a:lnTo>
                  <a:lnTo>
                    <a:pt x="0" y="45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8" name="Freeform 106"/>
            <p:cNvSpPr>
              <a:spLocks noChangeAspect="1"/>
            </p:cNvSpPr>
            <p:nvPr/>
          </p:nvSpPr>
          <p:spPr bwMode="auto">
            <a:xfrm>
              <a:off x="3962" y="2991"/>
              <a:ext cx="382" cy="173"/>
            </a:xfrm>
            <a:custGeom>
              <a:avLst/>
              <a:gdLst/>
              <a:ahLst/>
              <a:cxnLst>
                <a:cxn ang="0">
                  <a:pos x="0" y="0"/>
                </a:cxn>
                <a:cxn ang="0">
                  <a:pos x="475" y="0"/>
                </a:cxn>
                <a:cxn ang="0">
                  <a:pos x="525" y="26"/>
                </a:cxn>
                <a:cxn ang="0">
                  <a:pos x="634" y="61"/>
                </a:cxn>
                <a:cxn ang="0">
                  <a:pos x="705" y="276"/>
                </a:cxn>
                <a:cxn ang="0">
                  <a:pos x="763" y="345"/>
                </a:cxn>
                <a:cxn ang="0">
                  <a:pos x="164" y="345"/>
                </a:cxn>
                <a:cxn ang="0">
                  <a:pos x="164" y="225"/>
                </a:cxn>
                <a:cxn ang="0">
                  <a:pos x="0" y="225"/>
                </a:cxn>
                <a:cxn ang="0">
                  <a:pos x="0" y="0"/>
                </a:cxn>
              </a:cxnLst>
              <a:rect l="0" t="0" r="r" b="b"/>
              <a:pathLst>
                <a:path w="764" h="346">
                  <a:moveTo>
                    <a:pt x="0" y="0"/>
                  </a:moveTo>
                  <a:lnTo>
                    <a:pt x="475" y="0"/>
                  </a:lnTo>
                  <a:lnTo>
                    <a:pt x="525" y="26"/>
                  </a:lnTo>
                  <a:lnTo>
                    <a:pt x="634" y="61"/>
                  </a:lnTo>
                  <a:lnTo>
                    <a:pt x="705" y="276"/>
                  </a:lnTo>
                  <a:lnTo>
                    <a:pt x="763" y="345"/>
                  </a:lnTo>
                  <a:lnTo>
                    <a:pt x="164" y="345"/>
                  </a:lnTo>
                  <a:lnTo>
                    <a:pt x="164" y="225"/>
                  </a:lnTo>
                  <a:lnTo>
                    <a:pt x="0" y="22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19" name="Freeform 107"/>
            <p:cNvSpPr>
              <a:spLocks noChangeAspect="1"/>
            </p:cNvSpPr>
            <p:nvPr/>
          </p:nvSpPr>
          <p:spPr bwMode="auto">
            <a:xfrm>
              <a:off x="3744" y="3104"/>
              <a:ext cx="298" cy="223"/>
            </a:xfrm>
            <a:custGeom>
              <a:avLst/>
              <a:gdLst/>
              <a:ahLst/>
              <a:cxnLst>
                <a:cxn ang="0">
                  <a:pos x="0" y="0"/>
                </a:cxn>
                <a:cxn ang="0">
                  <a:pos x="595" y="0"/>
                </a:cxn>
                <a:cxn ang="0">
                  <a:pos x="595" y="445"/>
                </a:cxn>
                <a:cxn ang="0">
                  <a:pos x="0" y="445"/>
                </a:cxn>
                <a:cxn ang="0">
                  <a:pos x="0" y="0"/>
                </a:cxn>
              </a:cxnLst>
              <a:rect l="0" t="0" r="r" b="b"/>
              <a:pathLst>
                <a:path w="596" h="446">
                  <a:moveTo>
                    <a:pt x="0" y="0"/>
                  </a:moveTo>
                  <a:lnTo>
                    <a:pt x="595" y="0"/>
                  </a:lnTo>
                  <a:lnTo>
                    <a:pt x="595" y="445"/>
                  </a:lnTo>
                  <a:lnTo>
                    <a:pt x="0" y="44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0" name="Freeform 108"/>
            <p:cNvSpPr>
              <a:spLocks noChangeAspect="1"/>
            </p:cNvSpPr>
            <p:nvPr/>
          </p:nvSpPr>
          <p:spPr bwMode="auto">
            <a:xfrm>
              <a:off x="4899" y="3141"/>
              <a:ext cx="234" cy="177"/>
            </a:xfrm>
            <a:custGeom>
              <a:avLst/>
              <a:gdLst/>
              <a:ahLst/>
              <a:cxnLst>
                <a:cxn ang="0">
                  <a:pos x="192" y="0"/>
                </a:cxn>
                <a:cxn ang="0">
                  <a:pos x="179" y="0"/>
                </a:cxn>
                <a:cxn ang="0">
                  <a:pos x="124" y="106"/>
                </a:cxn>
                <a:cxn ang="0">
                  <a:pos x="93" y="106"/>
                </a:cxn>
                <a:cxn ang="0">
                  <a:pos x="0" y="215"/>
                </a:cxn>
                <a:cxn ang="0">
                  <a:pos x="40" y="330"/>
                </a:cxn>
                <a:cxn ang="0">
                  <a:pos x="184" y="354"/>
                </a:cxn>
                <a:cxn ang="0">
                  <a:pos x="223" y="325"/>
                </a:cxn>
                <a:cxn ang="0">
                  <a:pos x="264" y="242"/>
                </a:cxn>
                <a:cxn ang="0">
                  <a:pos x="275" y="234"/>
                </a:cxn>
                <a:cxn ang="0">
                  <a:pos x="467" y="165"/>
                </a:cxn>
                <a:cxn ang="0">
                  <a:pos x="453" y="134"/>
                </a:cxn>
                <a:cxn ang="0">
                  <a:pos x="380" y="109"/>
                </a:cxn>
                <a:cxn ang="0">
                  <a:pos x="272" y="165"/>
                </a:cxn>
                <a:cxn ang="0">
                  <a:pos x="272" y="67"/>
                </a:cxn>
                <a:cxn ang="0">
                  <a:pos x="192" y="67"/>
                </a:cxn>
                <a:cxn ang="0">
                  <a:pos x="192" y="0"/>
                </a:cxn>
              </a:cxnLst>
              <a:rect l="0" t="0" r="r" b="b"/>
              <a:pathLst>
                <a:path w="468" h="355">
                  <a:moveTo>
                    <a:pt x="192" y="0"/>
                  </a:moveTo>
                  <a:lnTo>
                    <a:pt x="179" y="0"/>
                  </a:lnTo>
                  <a:lnTo>
                    <a:pt x="124" y="106"/>
                  </a:lnTo>
                  <a:lnTo>
                    <a:pt x="93" y="106"/>
                  </a:lnTo>
                  <a:lnTo>
                    <a:pt x="0" y="215"/>
                  </a:lnTo>
                  <a:lnTo>
                    <a:pt x="40" y="330"/>
                  </a:lnTo>
                  <a:lnTo>
                    <a:pt x="184" y="354"/>
                  </a:lnTo>
                  <a:lnTo>
                    <a:pt x="223" y="325"/>
                  </a:lnTo>
                  <a:lnTo>
                    <a:pt x="264" y="242"/>
                  </a:lnTo>
                  <a:lnTo>
                    <a:pt x="275" y="234"/>
                  </a:lnTo>
                  <a:lnTo>
                    <a:pt x="467" y="165"/>
                  </a:lnTo>
                  <a:lnTo>
                    <a:pt x="453" y="134"/>
                  </a:lnTo>
                  <a:lnTo>
                    <a:pt x="380" y="109"/>
                  </a:lnTo>
                  <a:lnTo>
                    <a:pt x="272" y="165"/>
                  </a:lnTo>
                  <a:lnTo>
                    <a:pt x="272" y="67"/>
                  </a:lnTo>
                  <a:lnTo>
                    <a:pt x="192" y="67"/>
                  </a:lnTo>
                  <a:lnTo>
                    <a:pt x="19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1" name="Freeform 109"/>
            <p:cNvSpPr>
              <a:spLocks noChangeAspect="1"/>
            </p:cNvSpPr>
            <p:nvPr/>
          </p:nvSpPr>
          <p:spPr bwMode="auto">
            <a:xfrm>
              <a:off x="4824" y="3223"/>
              <a:ext cx="374" cy="135"/>
            </a:xfrm>
            <a:custGeom>
              <a:avLst/>
              <a:gdLst/>
              <a:ahLst/>
              <a:cxnLst>
                <a:cxn ang="0">
                  <a:pos x="0" y="266"/>
                </a:cxn>
                <a:cxn ang="0">
                  <a:pos x="23" y="241"/>
                </a:cxn>
                <a:cxn ang="0">
                  <a:pos x="191" y="164"/>
                </a:cxn>
                <a:cxn ang="0">
                  <a:pos x="336" y="187"/>
                </a:cxn>
                <a:cxn ang="0">
                  <a:pos x="376" y="158"/>
                </a:cxn>
                <a:cxn ang="0">
                  <a:pos x="421" y="69"/>
                </a:cxn>
                <a:cxn ang="0">
                  <a:pos x="618" y="0"/>
                </a:cxn>
                <a:cxn ang="0">
                  <a:pos x="652" y="119"/>
                </a:cxn>
                <a:cxn ang="0">
                  <a:pos x="747" y="143"/>
                </a:cxn>
                <a:cxn ang="0">
                  <a:pos x="699" y="199"/>
                </a:cxn>
                <a:cxn ang="0">
                  <a:pos x="731" y="268"/>
                </a:cxn>
                <a:cxn ang="0">
                  <a:pos x="0" y="266"/>
                </a:cxn>
              </a:cxnLst>
              <a:rect l="0" t="0" r="r" b="b"/>
              <a:pathLst>
                <a:path w="748" h="269">
                  <a:moveTo>
                    <a:pt x="0" y="266"/>
                  </a:moveTo>
                  <a:lnTo>
                    <a:pt x="23" y="241"/>
                  </a:lnTo>
                  <a:lnTo>
                    <a:pt x="191" y="164"/>
                  </a:lnTo>
                  <a:lnTo>
                    <a:pt x="336" y="187"/>
                  </a:lnTo>
                  <a:lnTo>
                    <a:pt x="376" y="158"/>
                  </a:lnTo>
                  <a:lnTo>
                    <a:pt x="421" y="69"/>
                  </a:lnTo>
                  <a:lnTo>
                    <a:pt x="618" y="0"/>
                  </a:lnTo>
                  <a:lnTo>
                    <a:pt x="652" y="119"/>
                  </a:lnTo>
                  <a:lnTo>
                    <a:pt x="747" y="143"/>
                  </a:lnTo>
                  <a:lnTo>
                    <a:pt x="699" y="199"/>
                  </a:lnTo>
                  <a:lnTo>
                    <a:pt x="731" y="268"/>
                  </a:lnTo>
                  <a:lnTo>
                    <a:pt x="0" y="26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2" name="Freeform 110"/>
            <p:cNvSpPr>
              <a:spLocks noChangeAspect="1"/>
            </p:cNvSpPr>
            <p:nvPr/>
          </p:nvSpPr>
          <p:spPr bwMode="auto">
            <a:xfrm>
              <a:off x="4596" y="3195"/>
              <a:ext cx="323" cy="175"/>
            </a:xfrm>
            <a:custGeom>
              <a:avLst/>
              <a:gdLst/>
              <a:ahLst/>
              <a:cxnLst>
                <a:cxn ang="0">
                  <a:pos x="0" y="350"/>
                </a:cxn>
                <a:cxn ang="0">
                  <a:pos x="36" y="257"/>
                </a:cxn>
                <a:cxn ang="0">
                  <a:pos x="122" y="201"/>
                </a:cxn>
                <a:cxn ang="0">
                  <a:pos x="299" y="164"/>
                </a:cxn>
                <a:cxn ang="0">
                  <a:pos x="405" y="23"/>
                </a:cxn>
                <a:cxn ang="0">
                  <a:pos x="405" y="0"/>
                </a:cxn>
                <a:cxn ang="0">
                  <a:pos x="525" y="96"/>
                </a:cxn>
                <a:cxn ang="0">
                  <a:pos x="574" y="80"/>
                </a:cxn>
                <a:cxn ang="0">
                  <a:pos x="602" y="109"/>
                </a:cxn>
                <a:cxn ang="0">
                  <a:pos x="645" y="222"/>
                </a:cxn>
                <a:cxn ang="0">
                  <a:pos x="479" y="300"/>
                </a:cxn>
                <a:cxn ang="0">
                  <a:pos x="455" y="326"/>
                </a:cxn>
                <a:cxn ang="0">
                  <a:pos x="135" y="326"/>
                </a:cxn>
                <a:cxn ang="0">
                  <a:pos x="135" y="350"/>
                </a:cxn>
                <a:cxn ang="0">
                  <a:pos x="0" y="350"/>
                </a:cxn>
              </a:cxnLst>
              <a:rect l="0" t="0" r="r" b="b"/>
              <a:pathLst>
                <a:path w="646" h="351">
                  <a:moveTo>
                    <a:pt x="0" y="350"/>
                  </a:moveTo>
                  <a:lnTo>
                    <a:pt x="36" y="257"/>
                  </a:lnTo>
                  <a:lnTo>
                    <a:pt x="122" y="201"/>
                  </a:lnTo>
                  <a:lnTo>
                    <a:pt x="299" y="164"/>
                  </a:lnTo>
                  <a:lnTo>
                    <a:pt x="405" y="23"/>
                  </a:lnTo>
                  <a:lnTo>
                    <a:pt x="405" y="0"/>
                  </a:lnTo>
                  <a:lnTo>
                    <a:pt x="525" y="96"/>
                  </a:lnTo>
                  <a:lnTo>
                    <a:pt x="574" y="80"/>
                  </a:lnTo>
                  <a:lnTo>
                    <a:pt x="602" y="109"/>
                  </a:lnTo>
                  <a:lnTo>
                    <a:pt x="645" y="222"/>
                  </a:lnTo>
                  <a:lnTo>
                    <a:pt x="479" y="300"/>
                  </a:lnTo>
                  <a:lnTo>
                    <a:pt x="455" y="326"/>
                  </a:lnTo>
                  <a:lnTo>
                    <a:pt x="135" y="326"/>
                  </a:lnTo>
                  <a:lnTo>
                    <a:pt x="135" y="350"/>
                  </a:lnTo>
                  <a:lnTo>
                    <a:pt x="0" y="35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3" name="Freeform 111"/>
            <p:cNvSpPr>
              <a:spLocks noChangeAspect="1"/>
            </p:cNvSpPr>
            <p:nvPr/>
          </p:nvSpPr>
          <p:spPr bwMode="auto">
            <a:xfrm>
              <a:off x="4370" y="3359"/>
              <a:ext cx="222" cy="199"/>
            </a:xfrm>
            <a:custGeom>
              <a:avLst/>
              <a:gdLst/>
              <a:ahLst/>
              <a:cxnLst>
                <a:cxn ang="0">
                  <a:pos x="0" y="0"/>
                </a:cxn>
                <a:cxn ang="0">
                  <a:pos x="399" y="0"/>
                </a:cxn>
                <a:cxn ang="0">
                  <a:pos x="384" y="51"/>
                </a:cxn>
                <a:cxn ang="0">
                  <a:pos x="443" y="53"/>
                </a:cxn>
                <a:cxn ang="0">
                  <a:pos x="386" y="191"/>
                </a:cxn>
                <a:cxn ang="0">
                  <a:pos x="328" y="265"/>
                </a:cxn>
                <a:cxn ang="0">
                  <a:pos x="289" y="397"/>
                </a:cxn>
                <a:cxn ang="0">
                  <a:pos x="58" y="397"/>
                </a:cxn>
                <a:cxn ang="0">
                  <a:pos x="58" y="336"/>
                </a:cxn>
                <a:cxn ang="0">
                  <a:pos x="15" y="326"/>
                </a:cxn>
                <a:cxn ang="0">
                  <a:pos x="15" y="80"/>
                </a:cxn>
                <a:cxn ang="0">
                  <a:pos x="0" y="0"/>
                </a:cxn>
              </a:cxnLst>
              <a:rect l="0" t="0" r="r" b="b"/>
              <a:pathLst>
                <a:path w="444" h="398">
                  <a:moveTo>
                    <a:pt x="0" y="0"/>
                  </a:moveTo>
                  <a:lnTo>
                    <a:pt x="399" y="0"/>
                  </a:lnTo>
                  <a:lnTo>
                    <a:pt x="384" y="51"/>
                  </a:lnTo>
                  <a:lnTo>
                    <a:pt x="443" y="53"/>
                  </a:lnTo>
                  <a:lnTo>
                    <a:pt x="386" y="191"/>
                  </a:lnTo>
                  <a:lnTo>
                    <a:pt x="328" y="265"/>
                  </a:lnTo>
                  <a:lnTo>
                    <a:pt x="289" y="397"/>
                  </a:lnTo>
                  <a:lnTo>
                    <a:pt x="58" y="397"/>
                  </a:lnTo>
                  <a:lnTo>
                    <a:pt x="58" y="336"/>
                  </a:lnTo>
                  <a:lnTo>
                    <a:pt x="15" y="326"/>
                  </a:lnTo>
                  <a:lnTo>
                    <a:pt x="15" y="8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4" name="Freeform 112"/>
            <p:cNvSpPr>
              <a:spLocks noChangeAspect="1"/>
            </p:cNvSpPr>
            <p:nvPr/>
          </p:nvSpPr>
          <p:spPr bwMode="auto">
            <a:xfrm>
              <a:off x="4564" y="3357"/>
              <a:ext cx="378" cy="97"/>
            </a:xfrm>
            <a:custGeom>
              <a:avLst/>
              <a:gdLst/>
              <a:ahLst/>
              <a:cxnLst>
                <a:cxn ang="0">
                  <a:pos x="66" y="21"/>
                </a:cxn>
                <a:cxn ang="0">
                  <a:pos x="198" y="21"/>
                </a:cxn>
                <a:cxn ang="0">
                  <a:pos x="198" y="0"/>
                </a:cxn>
                <a:cxn ang="0">
                  <a:pos x="754" y="0"/>
                </a:cxn>
                <a:cxn ang="0">
                  <a:pos x="743" y="40"/>
                </a:cxn>
                <a:cxn ang="0">
                  <a:pos x="520" y="136"/>
                </a:cxn>
                <a:cxn ang="0">
                  <a:pos x="499" y="192"/>
                </a:cxn>
                <a:cxn ang="0">
                  <a:pos x="0" y="192"/>
                </a:cxn>
                <a:cxn ang="0">
                  <a:pos x="66" y="21"/>
                </a:cxn>
              </a:cxnLst>
              <a:rect l="0" t="0" r="r" b="b"/>
              <a:pathLst>
                <a:path w="755" h="193">
                  <a:moveTo>
                    <a:pt x="66" y="21"/>
                  </a:moveTo>
                  <a:lnTo>
                    <a:pt x="198" y="21"/>
                  </a:lnTo>
                  <a:lnTo>
                    <a:pt x="198" y="0"/>
                  </a:lnTo>
                  <a:lnTo>
                    <a:pt x="754" y="0"/>
                  </a:lnTo>
                  <a:lnTo>
                    <a:pt x="743" y="40"/>
                  </a:lnTo>
                  <a:lnTo>
                    <a:pt x="520" y="136"/>
                  </a:lnTo>
                  <a:lnTo>
                    <a:pt x="499" y="192"/>
                  </a:lnTo>
                  <a:lnTo>
                    <a:pt x="0" y="192"/>
                  </a:lnTo>
                  <a:lnTo>
                    <a:pt x="66"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5" name="Freeform 113"/>
            <p:cNvSpPr>
              <a:spLocks noChangeAspect="1"/>
            </p:cNvSpPr>
            <p:nvPr/>
          </p:nvSpPr>
          <p:spPr bwMode="auto">
            <a:xfrm>
              <a:off x="4814" y="3358"/>
              <a:ext cx="394" cy="153"/>
            </a:xfrm>
            <a:custGeom>
              <a:avLst/>
              <a:gdLst/>
              <a:ahLst/>
              <a:cxnLst>
                <a:cxn ang="0">
                  <a:pos x="254" y="0"/>
                </a:cxn>
                <a:cxn ang="0">
                  <a:pos x="753" y="0"/>
                </a:cxn>
                <a:cxn ang="0">
                  <a:pos x="788" y="93"/>
                </a:cxn>
                <a:cxn ang="0">
                  <a:pos x="701" y="186"/>
                </a:cxn>
                <a:cxn ang="0">
                  <a:pos x="577" y="225"/>
                </a:cxn>
                <a:cxn ang="0">
                  <a:pos x="527" y="306"/>
                </a:cxn>
                <a:cxn ang="0">
                  <a:pos x="405" y="173"/>
                </a:cxn>
                <a:cxn ang="0">
                  <a:pos x="308" y="173"/>
                </a:cxn>
                <a:cxn ang="0">
                  <a:pos x="291" y="147"/>
                </a:cxn>
                <a:cxn ang="0">
                  <a:pos x="160" y="147"/>
                </a:cxn>
                <a:cxn ang="0">
                  <a:pos x="111" y="191"/>
                </a:cxn>
                <a:cxn ang="0">
                  <a:pos x="0" y="191"/>
                </a:cxn>
                <a:cxn ang="0">
                  <a:pos x="21" y="135"/>
                </a:cxn>
                <a:cxn ang="0">
                  <a:pos x="244" y="43"/>
                </a:cxn>
                <a:cxn ang="0">
                  <a:pos x="254" y="0"/>
                </a:cxn>
              </a:cxnLst>
              <a:rect l="0" t="0" r="r" b="b"/>
              <a:pathLst>
                <a:path w="789" h="307">
                  <a:moveTo>
                    <a:pt x="254" y="0"/>
                  </a:moveTo>
                  <a:lnTo>
                    <a:pt x="753" y="0"/>
                  </a:lnTo>
                  <a:lnTo>
                    <a:pt x="788" y="93"/>
                  </a:lnTo>
                  <a:lnTo>
                    <a:pt x="701" y="186"/>
                  </a:lnTo>
                  <a:lnTo>
                    <a:pt x="577" y="225"/>
                  </a:lnTo>
                  <a:lnTo>
                    <a:pt x="527" y="306"/>
                  </a:lnTo>
                  <a:lnTo>
                    <a:pt x="405" y="173"/>
                  </a:lnTo>
                  <a:lnTo>
                    <a:pt x="308" y="173"/>
                  </a:lnTo>
                  <a:lnTo>
                    <a:pt x="291" y="147"/>
                  </a:lnTo>
                  <a:lnTo>
                    <a:pt x="160" y="147"/>
                  </a:lnTo>
                  <a:lnTo>
                    <a:pt x="111" y="191"/>
                  </a:lnTo>
                  <a:lnTo>
                    <a:pt x="0" y="191"/>
                  </a:lnTo>
                  <a:lnTo>
                    <a:pt x="21" y="135"/>
                  </a:lnTo>
                  <a:lnTo>
                    <a:pt x="244" y="43"/>
                  </a:lnTo>
                  <a:lnTo>
                    <a:pt x="254"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6" name="Freeform 114"/>
            <p:cNvSpPr>
              <a:spLocks noChangeAspect="1"/>
            </p:cNvSpPr>
            <p:nvPr/>
          </p:nvSpPr>
          <p:spPr bwMode="auto">
            <a:xfrm>
              <a:off x="4863" y="3432"/>
              <a:ext cx="215" cy="185"/>
            </a:xfrm>
            <a:custGeom>
              <a:avLst/>
              <a:gdLst/>
              <a:ahLst/>
              <a:cxnLst>
                <a:cxn ang="0">
                  <a:pos x="17" y="44"/>
                </a:cxn>
                <a:cxn ang="0">
                  <a:pos x="61" y="0"/>
                </a:cxn>
                <a:cxn ang="0">
                  <a:pos x="192" y="0"/>
                </a:cxn>
                <a:cxn ang="0">
                  <a:pos x="207" y="26"/>
                </a:cxn>
                <a:cxn ang="0">
                  <a:pos x="306" y="26"/>
                </a:cxn>
                <a:cxn ang="0">
                  <a:pos x="429" y="158"/>
                </a:cxn>
                <a:cxn ang="0">
                  <a:pos x="317" y="275"/>
                </a:cxn>
                <a:cxn ang="0">
                  <a:pos x="233" y="304"/>
                </a:cxn>
                <a:cxn ang="0">
                  <a:pos x="223" y="370"/>
                </a:cxn>
                <a:cxn ang="0">
                  <a:pos x="179" y="293"/>
                </a:cxn>
                <a:cxn ang="0">
                  <a:pos x="0" y="81"/>
                </a:cxn>
                <a:cxn ang="0">
                  <a:pos x="17" y="44"/>
                </a:cxn>
              </a:cxnLst>
              <a:rect l="0" t="0" r="r" b="b"/>
              <a:pathLst>
                <a:path w="430" h="371">
                  <a:moveTo>
                    <a:pt x="17" y="44"/>
                  </a:moveTo>
                  <a:lnTo>
                    <a:pt x="61" y="0"/>
                  </a:lnTo>
                  <a:lnTo>
                    <a:pt x="192" y="0"/>
                  </a:lnTo>
                  <a:lnTo>
                    <a:pt x="207" y="26"/>
                  </a:lnTo>
                  <a:lnTo>
                    <a:pt x="306" y="26"/>
                  </a:lnTo>
                  <a:lnTo>
                    <a:pt x="429" y="158"/>
                  </a:lnTo>
                  <a:lnTo>
                    <a:pt x="317" y="275"/>
                  </a:lnTo>
                  <a:lnTo>
                    <a:pt x="233" y="304"/>
                  </a:lnTo>
                  <a:lnTo>
                    <a:pt x="223" y="370"/>
                  </a:lnTo>
                  <a:lnTo>
                    <a:pt x="179" y="293"/>
                  </a:lnTo>
                  <a:lnTo>
                    <a:pt x="0" y="81"/>
                  </a:lnTo>
                  <a:lnTo>
                    <a:pt x="17" y="44"/>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7" name="Freeform 115"/>
            <p:cNvSpPr>
              <a:spLocks noChangeAspect="1"/>
            </p:cNvSpPr>
            <p:nvPr/>
          </p:nvSpPr>
          <p:spPr bwMode="auto">
            <a:xfrm>
              <a:off x="4768" y="3454"/>
              <a:ext cx="207" cy="232"/>
            </a:xfrm>
            <a:custGeom>
              <a:avLst/>
              <a:gdLst/>
              <a:ahLst/>
              <a:cxnLst>
                <a:cxn ang="0">
                  <a:pos x="0" y="0"/>
                </a:cxn>
                <a:cxn ang="0">
                  <a:pos x="206" y="0"/>
                </a:cxn>
                <a:cxn ang="0">
                  <a:pos x="189" y="36"/>
                </a:cxn>
                <a:cxn ang="0">
                  <a:pos x="368" y="249"/>
                </a:cxn>
                <a:cxn ang="0">
                  <a:pos x="412" y="325"/>
                </a:cxn>
                <a:cxn ang="0">
                  <a:pos x="358" y="464"/>
                </a:cxn>
                <a:cxn ang="0">
                  <a:pos x="73" y="464"/>
                </a:cxn>
                <a:cxn ang="0">
                  <a:pos x="44" y="406"/>
                </a:cxn>
                <a:cxn ang="0">
                  <a:pos x="30" y="332"/>
                </a:cxn>
                <a:cxn ang="0">
                  <a:pos x="57" y="292"/>
                </a:cxn>
                <a:cxn ang="0">
                  <a:pos x="0" y="0"/>
                </a:cxn>
              </a:cxnLst>
              <a:rect l="0" t="0" r="r" b="b"/>
              <a:pathLst>
                <a:path w="413" h="465">
                  <a:moveTo>
                    <a:pt x="0" y="0"/>
                  </a:moveTo>
                  <a:lnTo>
                    <a:pt x="206" y="0"/>
                  </a:lnTo>
                  <a:lnTo>
                    <a:pt x="189" y="36"/>
                  </a:lnTo>
                  <a:lnTo>
                    <a:pt x="368" y="249"/>
                  </a:lnTo>
                  <a:lnTo>
                    <a:pt x="412" y="325"/>
                  </a:lnTo>
                  <a:lnTo>
                    <a:pt x="358" y="464"/>
                  </a:lnTo>
                  <a:lnTo>
                    <a:pt x="73" y="464"/>
                  </a:lnTo>
                  <a:lnTo>
                    <a:pt x="44" y="406"/>
                  </a:lnTo>
                  <a:lnTo>
                    <a:pt x="30" y="332"/>
                  </a:lnTo>
                  <a:lnTo>
                    <a:pt x="57" y="292"/>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8" name="Freeform 116"/>
            <p:cNvSpPr>
              <a:spLocks noChangeAspect="1"/>
            </p:cNvSpPr>
            <p:nvPr/>
          </p:nvSpPr>
          <p:spPr bwMode="auto">
            <a:xfrm>
              <a:off x="4630" y="3453"/>
              <a:ext cx="168" cy="244"/>
            </a:xfrm>
            <a:custGeom>
              <a:avLst/>
              <a:gdLst/>
              <a:ahLst/>
              <a:cxnLst>
                <a:cxn ang="0">
                  <a:pos x="68" y="0"/>
                </a:cxn>
                <a:cxn ang="0">
                  <a:pos x="278" y="0"/>
                </a:cxn>
                <a:cxn ang="0">
                  <a:pos x="334" y="296"/>
                </a:cxn>
                <a:cxn ang="0">
                  <a:pos x="306" y="336"/>
                </a:cxn>
                <a:cxn ang="0">
                  <a:pos x="319" y="405"/>
                </a:cxn>
                <a:cxn ang="0">
                  <a:pos x="86" y="405"/>
                </a:cxn>
                <a:cxn ang="0">
                  <a:pos x="82" y="474"/>
                </a:cxn>
                <a:cxn ang="0">
                  <a:pos x="0" y="486"/>
                </a:cxn>
                <a:cxn ang="0">
                  <a:pos x="2" y="349"/>
                </a:cxn>
                <a:cxn ang="0">
                  <a:pos x="68" y="0"/>
                </a:cxn>
              </a:cxnLst>
              <a:rect l="0" t="0" r="r" b="b"/>
              <a:pathLst>
                <a:path w="335" h="487">
                  <a:moveTo>
                    <a:pt x="68" y="0"/>
                  </a:moveTo>
                  <a:lnTo>
                    <a:pt x="278" y="0"/>
                  </a:lnTo>
                  <a:lnTo>
                    <a:pt x="334" y="296"/>
                  </a:lnTo>
                  <a:lnTo>
                    <a:pt x="306" y="336"/>
                  </a:lnTo>
                  <a:lnTo>
                    <a:pt x="319" y="405"/>
                  </a:lnTo>
                  <a:lnTo>
                    <a:pt x="86" y="405"/>
                  </a:lnTo>
                  <a:lnTo>
                    <a:pt x="82" y="474"/>
                  </a:lnTo>
                  <a:lnTo>
                    <a:pt x="0" y="486"/>
                  </a:lnTo>
                  <a:lnTo>
                    <a:pt x="2" y="349"/>
                  </a:lnTo>
                  <a:lnTo>
                    <a:pt x="68"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29" name="Freeform 117"/>
            <p:cNvSpPr>
              <a:spLocks noChangeAspect="1"/>
            </p:cNvSpPr>
            <p:nvPr/>
          </p:nvSpPr>
          <p:spPr bwMode="auto">
            <a:xfrm>
              <a:off x="4515" y="3453"/>
              <a:ext cx="149" cy="263"/>
            </a:xfrm>
            <a:custGeom>
              <a:avLst/>
              <a:gdLst/>
              <a:ahLst/>
              <a:cxnLst>
                <a:cxn ang="0">
                  <a:pos x="99" y="0"/>
                </a:cxn>
                <a:cxn ang="0">
                  <a:pos x="298" y="0"/>
                </a:cxn>
                <a:cxn ang="0">
                  <a:pos x="233" y="349"/>
                </a:cxn>
                <a:cxn ang="0">
                  <a:pos x="231" y="485"/>
                </a:cxn>
                <a:cxn ang="0">
                  <a:pos x="169" y="525"/>
                </a:cxn>
                <a:cxn ang="0">
                  <a:pos x="137" y="434"/>
                </a:cxn>
                <a:cxn ang="0">
                  <a:pos x="0" y="434"/>
                </a:cxn>
                <a:cxn ang="0">
                  <a:pos x="43" y="283"/>
                </a:cxn>
                <a:cxn ang="0">
                  <a:pos x="1" y="206"/>
                </a:cxn>
                <a:cxn ang="0">
                  <a:pos x="40" y="78"/>
                </a:cxn>
                <a:cxn ang="0">
                  <a:pos x="99" y="0"/>
                </a:cxn>
              </a:cxnLst>
              <a:rect l="0" t="0" r="r" b="b"/>
              <a:pathLst>
                <a:path w="299" h="526">
                  <a:moveTo>
                    <a:pt x="99" y="0"/>
                  </a:moveTo>
                  <a:lnTo>
                    <a:pt x="298" y="0"/>
                  </a:lnTo>
                  <a:lnTo>
                    <a:pt x="233" y="349"/>
                  </a:lnTo>
                  <a:lnTo>
                    <a:pt x="231" y="485"/>
                  </a:lnTo>
                  <a:lnTo>
                    <a:pt x="169" y="525"/>
                  </a:lnTo>
                  <a:lnTo>
                    <a:pt x="137" y="434"/>
                  </a:lnTo>
                  <a:lnTo>
                    <a:pt x="0" y="434"/>
                  </a:lnTo>
                  <a:lnTo>
                    <a:pt x="43" y="283"/>
                  </a:lnTo>
                  <a:lnTo>
                    <a:pt x="1" y="206"/>
                  </a:lnTo>
                  <a:lnTo>
                    <a:pt x="40" y="78"/>
                  </a:lnTo>
                  <a:lnTo>
                    <a:pt x="99"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0" name="Freeform 118"/>
            <p:cNvSpPr>
              <a:spLocks noChangeAspect="1"/>
            </p:cNvSpPr>
            <p:nvPr/>
          </p:nvSpPr>
          <p:spPr bwMode="auto">
            <a:xfrm>
              <a:off x="4672" y="3656"/>
              <a:ext cx="358" cy="314"/>
            </a:xfrm>
            <a:custGeom>
              <a:avLst/>
              <a:gdLst/>
              <a:ahLst/>
              <a:cxnLst>
                <a:cxn ang="0">
                  <a:pos x="2" y="0"/>
                </a:cxn>
                <a:cxn ang="0">
                  <a:pos x="237" y="0"/>
                </a:cxn>
                <a:cxn ang="0">
                  <a:pos x="268" y="62"/>
                </a:cxn>
                <a:cxn ang="0">
                  <a:pos x="554" y="62"/>
                </a:cxn>
                <a:cxn ang="0">
                  <a:pos x="562" y="118"/>
                </a:cxn>
                <a:cxn ang="0">
                  <a:pos x="663" y="299"/>
                </a:cxn>
                <a:cxn ang="0">
                  <a:pos x="702" y="431"/>
                </a:cxn>
                <a:cxn ang="0">
                  <a:pos x="716" y="523"/>
                </a:cxn>
                <a:cxn ang="0">
                  <a:pos x="616" y="618"/>
                </a:cxn>
                <a:cxn ang="0">
                  <a:pos x="533" y="626"/>
                </a:cxn>
                <a:cxn ang="0">
                  <a:pos x="510" y="434"/>
                </a:cxn>
                <a:cxn ang="0">
                  <a:pos x="483" y="437"/>
                </a:cxn>
                <a:cxn ang="0">
                  <a:pos x="402" y="321"/>
                </a:cxn>
                <a:cxn ang="0">
                  <a:pos x="420" y="227"/>
                </a:cxn>
                <a:cxn ang="0">
                  <a:pos x="329" y="123"/>
                </a:cxn>
                <a:cxn ang="0">
                  <a:pos x="209" y="153"/>
                </a:cxn>
                <a:cxn ang="0">
                  <a:pos x="116" y="70"/>
                </a:cxn>
                <a:cxn ang="0">
                  <a:pos x="0" y="68"/>
                </a:cxn>
                <a:cxn ang="0">
                  <a:pos x="2" y="0"/>
                </a:cxn>
              </a:cxnLst>
              <a:rect l="0" t="0" r="r" b="b"/>
              <a:pathLst>
                <a:path w="717" h="627">
                  <a:moveTo>
                    <a:pt x="2" y="0"/>
                  </a:moveTo>
                  <a:lnTo>
                    <a:pt x="237" y="0"/>
                  </a:lnTo>
                  <a:lnTo>
                    <a:pt x="268" y="62"/>
                  </a:lnTo>
                  <a:lnTo>
                    <a:pt x="554" y="62"/>
                  </a:lnTo>
                  <a:lnTo>
                    <a:pt x="562" y="118"/>
                  </a:lnTo>
                  <a:lnTo>
                    <a:pt x="663" y="299"/>
                  </a:lnTo>
                  <a:lnTo>
                    <a:pt x="702" y="431"/>
                  </a:lnTo>
                  <a:lnTo>
                    <a:pt x="716" y="523"/>
                  </a:lnTo>
                  <a:lnTo>
                    <a:pt x="616" y="618"/>
                  </a:lnTo>
                  <a:lnTo>
                    <a:pt x="533" y="626"/>
                  </a:lnTo>
                  <a:lnTo>
                    <a:pt x="510" y="434"/>
                  </a:lnTo>
                  <a:lnTo>
                    <a:pt x="483" y="437"/>
                  </a:lnTo>
                  <a:lnTo>
                    <a:pt x="402" y="321"/>
                  </a:lnTo>
                  <a:lnTo>
                    <a:pt x="420" y="227"/>
                  </a:lnTo>
                  <a:lnTo>
                    <a:pt x="329" y="123"/>
                  </a:lnTo>
                  <a:lnTo>
                    <a:pt x="209" y="153"/>
                  </a:lnTo>
                  <a:lnTo>
                    <a:pt x="116" y="70"/>
                  </a:lnTo>
                  <a:lnTo>
                    <a:pt x="0" y="68"/>
                  </a:lnTo>
                  <a:lnTo>
                    <a:pt x="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1" name="Freeform 119"/>
            <p:cNvSpPr>
              <a:spLocks noChangeAspect="1"/>
            </p:cNvSpPr>
            <p:nvPr/>
          </p:nvSpPr>
          <p:spPr bwMode="auto">
            <a:xfrm>
              <a:off x="4397" y="3551"/>
              <a:ext cx="219" cy="212"/>
            </a:xfrm>
            <a:custGeom>
              <a:avLst/>
              <a:gdLst/>
              <a:ahLst/>
              <a:cxnLst>
                <a:cxn ang="0">
                  <a:pos x="3" y="0"/>
                </a:cxn>
                <a:cxn ang="0">
                  <a:pos x="237" y="0"/>
                </a:cxn>
                <a:cxn ang="0">
                  <a:pos x="278" y="80"/>
                </a:cxn>
                <a:cxn ang="0">
                  <a:pos x="234" y="232"/>
                </a:cxn>
                <a:cxn ang="0">
                  <a:pos x="372" y="232"/>
                </a:cxn>
                <a:cxn ang="0">
                  <a:pos x="404" y="326"/>
                </a:cxn>
                <a:cxn ang="0">
                  <a:pos x="437" y="422"/>
                </a:cxn>
                <a:cxn ang="0">
                  <a:pos x="251" y="411"/>
                </a:cxn>
                <a:cxn ang="0">
                  <a:pos x="30" y="327"/>
                </a:cxn>
                <a:cxn ang="0">
                  <a:pos x="56" y="261"/>
                </a:cxn>
                <a:cxn ang="0">
                  <a:pos x="0" y="128"/>
                </a:cxn>
                <a:cxn ang="0">
                  <a:pos x="3" y="0"/>
                </a:cxn>
              </a:cxnLst>
              <a:rect l="0" t="0" r="r" b="b"/>
              <a:pathLst>
                <a:path w="438" h="423">
                  <a:moveTo>
                    <a:pt x="3" y="0"/>
                  </a:moveTo>
                  <a:lnTo>
                    <a:pt x="237" y="0"/>
                  </a:lnTo>
                  <a:lnTo>
                    <a:pt x="278" y="80"/>
                  </a:lnTo>
                  <a:lnTo>
                    <a:pt x="234" y="232"/>
                  </a:lnTo>
                  <a:lnTo>
                    <a:pt x="372" y="232"/>
                  </a:lnTo>
                  <a:lnTo>
                    <a:pt x="404" y="326"/>
                  </a:lnTo>
                  <a:lnTo>
                    <a:pt x="437" y="422"/>
                  </a:lnTo>
                  <a:lnTo>
                    <a:pt x="251" y="411"/>
                  </a:lnTo>
                  <a:lnTo>
                    <a:pt x="30" y="327"/>
                  </a:lnTo>
                  <a:lnTo>
                    <a:pt x="56" y="261"/>
                  </a:lnTo>
                  <a:lnTo>
                    <a:pt x="0" y="128"/>
                  </a:lnTo>
                  <a:lnTo>
                    <a:pt x="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2" name="Freeform 120"/>
            <p:cNvSpPr>
              <a:spLocks noChangeAspect="1"/>
            </p:cNvSpPr>
            <p:nvPr/>
          </p:nvSpPr>
          <p:spPr bwMode="auto">
            <a:xfrm>
              <a:off x="3999" y="3328"/>
              <a:ext cx="378" cy="195"/>
            </a:xfrm>
            <a:custGeom>
              <a:avLst/>
              <a:gdLst/>
              <a:ahLst/>
              <a:cxnLst>
                <a:cxn ang="0">
                  <a:pos x="0" y="0"/>
                </a:cxn>
                <a:cxn ang="0">
                  <a:pos x="723" y="0"/>
                </a:cxn>
                <a:cxn ang="0">
                  <a:pos x="743" y="70"/>
                </a:cxn>
                <a:cxn ang="0">
                  <a:pos x="754" y="149"/>
                </a:cxn>
                <a:cxn ang="0">
                  <a:pos x="754" y="389"/>
                </a:cxn>
                <a:cxn ang="0">
                  <a:pos x="629" y="357"/>
                </a:cxn>
                <a:cxn ang="0">
                  <a:pos x="574" y="367"/>
                </a:cxn>
                <a:cxn ang="0">
                  <a:pos x="258" y="302"/>
                </a:cxn>
                <a:cxn ang="0">
                  <a:pos x="258" y="114"/>
                </a:cxn>
                <a:cxn ang="0">
                  <a:pos x="0" y="111"/>
                </a:cxn>
                <a:cxn ang="0">
                  <a:pos x="0" y="0"/>
                </a:cxn>
              </a:cxnLst>
              <a:rect l="0" t="0" r="r" b="b"/>
              <a:pathLst>
                <a:path w="755" h="390">
                  <a:moveTo>
                    <a:pt x="0" y="0"/>
                  </a:moveTo>
                  <a:lnTo>
                    <a:pt x="723" y="0"/>
                  </a:lnTo>
                  <a:lnTo>
                    <a:pt x="743" y="70"/>
                  </a:lnTo>
                  <a:lnTo>
                    <a:pt x="754" y="149"/>
                  </a:lnTo>
                  <a:lnTo>
                    <a:pt x="754" y="389"/>
                  </a:lnTo>
                  <a:lnTo>
                    <a:pt x="629" y="357"/>
                  </a:lnTo>
                  <a:lnTo>
                    <a:pt x="574" y="367"/>
                  </a:lnTo>
                  <a:lnTo>
                    <a:pt x="258" y="302"/>
                  </a:lnTo>
                  <a:lnTo>
                    <a:pt x="258" y="114"/>
                  </a:lnTo>
                  <a:lnTo>
                    <a:pt x="0" y="111"/>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3" name="Freeform 121"/>
            <p:cNvSpPr>
              <a:spLocks noChangeAspect="1"/>
            </p:cNvSpPr>
            <p:nvPr/>
          </p:nvSpPr>
          <p:spPr bwMode="auto">
            <a:xfrm>
              <a:off x="3833" y="3385"/>
              <a:ext cx="594" cy="525"/>
            </a:xfrm>
            <a:custGeom>
              <a:avLst/>
              <a:gdLst/>
              <a:ahLst/>
              <a:cxnLst>
                <a:cxn ang="0">
                  <a:pos x="330" y="0"/>
                </a:cxn>
                <a:cxn ang="0">
                  <a:pos x="589" y="0"/>
                </a:cxn>
                <a:cxn ang="0">
                  <a:pos x="589" y="187"/>
                </a:cxn>
                <a:cxn ang="0">
                  <a:pos x="906" y="254"/>
                </a:cxn>
                <a:cxn ang="0">
                  <a:pos x="958" y="246"/>
                </a:cxn>
                <a:cxn ang="0">
                  <a:pos x="1086" y="276"/>
                </a:cxn>
                <a:cxn ang="0">
                  <a:pos x="1130" y="284"/>
                </a:cxn>
                <a:cxn ang="0">
                  <a:pos x="1128" y="471"/>
                </a:cxn>
                <a:cxn ang="0">
                  <a:pos x="1186" y="602"/>
                </a:cxn>
                <a:cxn ang="0">
                  <a:pos x="1151" y="666"/>
                </a:cxn>
                <a:cxn ang="0">
                  <a:pos x="1045" y="693"/>
                </a:cxn>
                <a:cxn ang="0">
                  <a:pos x="879" y="828"/>
                </a:cxn>
                <a:cxn ang="0">
                  <a:pos x="839" y="934"/>
                </a:cxn>
                <a:cxn ang="0">
                  <a:pos x="860" y="1050"/>
                </a:cxn>
                <a:cxn ang="0">
                  <a:pos x="647" y="972"/>
                </a:cxn>
                <a:cxn ang="0">
                  <a:pos x="510" y="742"/>
                </a:cxn>
                <a:cxn ang="0">
                  <a:pos x="401" y="708"/>
                </a:cxn>
                <a:cxn ang="0">
                  <a:pos x="341" y="771"/>
                </a:cxn>
                <a:cxn ang="0">
                  <a:pos x="256" y="721"/>
                </a:cxn>
                <a:cxn ang="0">
                  <a:pos x="177" y="578"/>
                </a:cxn>
                <a:cxn ang="0">
                  <a:pos x="0" y="430"/>
                </a:cxn>
                <a:cxn ang="0">
                  <a:pos x="330" y="430"/>
                </a:cxn>
                <a:cxn ang="0">
                  <a:pos x="330" y="0"/>
                </a:cxn>
              </a:cxnLst>
              <a:rect l="0" t="0" r="r" b="b"/>
              <a:pathLst>
                <a:path w="1187" h="1051">
                  <a:moveTo>
                    <a:pt x="330" y="0"/>
                  </a:moveTo>
                  <a:lnTo>
                    <a:pt x="589" y="0"/>
                  </a:lnTo>
                  <a:lnTo>
                    <a:pt x="589" y="187"/>
                  </a:lnTo>
                  <a:lnTo>
                    <a:pt x="906" y="254"/>
                  </a:lnTo>
                  <a:lnTo>
                    <a:pt x="958" y="246"/>
                  </a:lnTo>
                  <a:lnTo>
                    <a:pt x="1086" y="276"/>
                  </a:lnTo>
                  <a:lnTo>
                    <a:pt x="1130" y="284"/>
                  </a:lnTo>
                  <a:lnTo>
                    <a:pt x="1128" y="471"/>
                  </a:lnTo>
                  <a:lnTo>
                    <a:pt x="1186" y="602"/>
                  </a:lnTo>
                  <a:lnTo>
                    <a:pt x="1151" y="666"/>
                  </a:lnTo>
                  <a:lnTo>
                    <a:pt x="1045" y="693"/>
                  </a:lnTo>
                  <a:lnTo>
                    <a:pt x="879" y="828"/>
                  </a:lnTo>
                  <a:lnTo>
                    <a:pt x="839" y="934"/>
                  </a:lnTo>
                  <a:lnTo>
                    <a:pt x="860" y="1050"/>
                  </a:lnTo>
                  <a:lnTo>
                    <a:pt x="647" y="972"/>
                  </a:lnTo>
                  <a:lnTo>
                    <a:pt x="510" y="742"/>
                  </a:lnTo>
                  <a:lnTo>
                    <a:pt x="401" y="708"/>
                  </a:lnTo>
                  <a:lnTo>
                    <a:pt x="341" y="771"/>
                  </a:lnTo>
                  <a:lnTo>
                    <a:pt x="256" y="721"/>
                  </a:lnTo>
                  <a:lnTo>
                    <a:pt x="177" y="578"/>
                  </a:lnTo>
                  <a:lnTo>
                    <a:pt x="0" y="430"/>
                  </a:lnTo>
                  <a:lnTo>
                    <a:pt x="330" y="430"/>
                  </a:lnTo>
                  <a:lnTo>
                    <a:pt x="33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4" name="Freeform 122"/>
            <p:cNvSpPr>
              <a:spLocks noChangeAspect="1"/>
            </p:cNvSpPr>
            <p:nvPr/>
          </p:nvSpPr>
          <p:spPr bwMode="auto">
            <a:xfrm>
              <a:off x="3526" y="3052"/>
              <a:ext cx="218" cy="279"/>
            </a:xfrm>
            <a:custGeom>
              <a:avLst/>
              <a:gdLst/>
              <a:ahLst/>
              <a:cxnLst>
                <a:cxn ang="0">
                  <a:pos x="256" y="106"/>
                </a:cxn>
                <a:cxn ang="0">
                  <a:pos x="436" y="106"/>
                </a:cxn>
                <a:cxn ang="0">
                  <a:pos x="436" y="558"/>
                </a:cxn>
                <a:cxn ang="0">
                  <a:pos x="0" y="558"/>
                </a:cxn>
                <a:cxn ang="0">
                  <a:pos x="0" y="0"/>
                </a:cxn>
                <a:cxn ang="0">
                  <a:pos x="256" y="0"/>
                </a:cxn>
                <a:cxn ang="0">
                  <a:pos x="256" y="106"/>
                </a:cxn>
              </a:cxnLst>
              <a:rect l="0" t="0" r="r" b="b"/>
              <a:pathLst>
                <a:path w="437" h="559">
                  <a:moveTo>
                    <a:pt x="256" y="106"/>
                  </a:moveTo>
                  <a:lnTo>
                    <a:pt x="436" y="106"/>
                  </a:lnTo>
                  <a:lnTo>
                    <a:pt x="436" y="558"/>
                  </a:lnTo>
                  <a:lnTo>
                    <a:pt x="0" y="558"/>
                  </a:lnTo>
                  <a:lnTo>
                    <a:pt x="0" y="0"/>
                  </a:lnTo>
                  <a:lnTo>
                    <a:pt x="256" y="0"/>
                  </a:lnTo>
                  <a:lnTo>
                    <a:pt x="256" y="10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7835" name="Freeform 123"/>
            <p:cNvSpPr>
              <a:spLocks noChangeAspect="1"/>
            </p:cNvSpPr>
            <p:nvPr/>
          </p:nvSpPr>
          <p:spPr bwMode="auto">
            <a:xfrm>
              <a:off x="3080" y="2802"/>
              <a:ext cx="329" cy="249"/>
            </a:xfrm>
            <a:custGeom>
              <a:avLst/>
              <a:gdLst/>
              <a:ahLst/>
              <a:cxnLst>
                <a:cxn ang="0">
                  <a:pos x="41" y="0"/>
                </a:cxn>
                <a:cxn ang="0">
                  <a:pos x="115" y="2"/>
                </a:cxn>
                <a:cxn ang="0">
                  <a:pos x="132" y="66"/>
                </a:cxn>
                <a:cxn ang="0">
                  <a:pos x="410" y="10"/>
                </a:cxn>
                <a:cxn ang="0">
                  <a:pos x="624" y="10"/>
                </a:cxn>
                <a:cxn ang="0">
                  <a:pos x="656" y="61"/>
                </a:cxn>
                <a:cxn ang="0">
                  <a:pos x="611" y="249"/>
                </a:cxn>
                <a:cxn ang="0">
                  <a:pos x="640" y="256"/>
                </a:cxn>
                <a:cxn ang="0">
                  <a:pos x="640" y="498"/>
                </a:cxn>
                <a:cxn ang="0">
                  <a:pos x="18" y="498"/>
                </a:cxn>
                <a:cxn ang="0">
                  <a:pos x="0" y="390"/>
                </a:cxn>
                <a:cxn ang="0">
                  <a:pos x="41" y="0"/>
                </a:cxn>
              </a:cxnLst>
              <a:rect l="0" t="0" r="r" b="b"/>
              <a:pathLst>
                <a:path w="657" h="499">
                  <a:moveTo>
                    <a:pt x="41" y="0"/>
                  </a:moveTo>
                  <a:lnTo>
                    <a:pt x="115" y="2"/>
                  </a:lnTo>
                  <a:lnTo>
                    <a:pt x="132" y="66"/>
                  </a:lnTo>
                  <a:lnTo>
                    <a:pt x="410" y="10"/>
                  </a:lnTo>
                  <a:lnTo>
                    <a:pt x="624" y="10"/>
                  </a:lnTo>
                  <a:lnTo>
                    <a:pt x="656" y="61"/>
                  </a:lnTo>
                  <a:lnTo>
                    <a:pt x="611" y="249"/>
                  </a:lnTo>
                  <a:lnTo>
                    <a:pt x="640" y="256"/>
                  </a:lnTo>
                  <a:lnTo>
                    <a:pt x="640" y="498"/>
                  </a:lnTo>
                  <a:lnTo>
                    <a:pt x="18" y="498"/>
                  </a:lnTo>
                  <a:lnTo>
                    <a:pt x="0" y="390"/>
                  </a:lnTo>
                  <a:lnTo>
                    <a:pt x="41"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6" name="Freeform 124"/>
            <p:cNvSpPr>
              <a:spLocks noChangeAspect="1"/>
            </p:cNvSpPr>
            <p:nvPr/>
          </p:nvSpPr>
          <p:spPr bwMode="auto">
            <a:xfrm>
              <a:off x="3385" y="2640"/>
              <a:ext cx="269" cy="411"/>
            </a:xfrm>
            <a:custGeom>
              <a:avLst/>
              <a:gdLst/>
              <a:ahLst/>
              <a:cxnLst>
                <a:cxn ang="0">
                  <a:pos x="15" y="0"/>
                </a:cxn>
                <a:cxn ang="0">
                  <a:pos x="110" y="0"/>
                </a:cxn>
                <a:cxn ang="0">
                  <a:pos x="110" y="136"/>
                </a:cxn>
                <a:cxn ang="0">
                  <a:pos x="267" y="304"/>
                </a:cxn>
                <a:cxn ang="0">
                  <a:pos x="235" y="379"/>
                </a:cxn>
                <a:cxn ang="0">
                  <a:pos x="248" y="413"/>
                </a:cxn>
                <a:cxn ang="0">
                  <a:pos x="307" y="392"/>
                </a:cxn>
                <a:cxn ang="0">
                  <a:pos x="391" y="540"/>
                </a:cxn>
                <a:cxn ang="0">
                  <a:pos x="537" y="497"/>
                </a:cxn>
                <a:cxn ang="0">
                  <a:pos x="537" y="821"/>
                </a:cxn>
                <a:cxn ang="0">
                  <a:pos x="275" y="821"/>
                </a:cxn>
                <a:cxn ang="0">
                  <a:pos x="31" y="821"/>
                </a:cxn>
                <a:cxn ang="0">
                  <a:pos x="31" y="579"/>
                </a:cxn>
                <a:cxn ang="0">
                  <a:pos x="0" y="574"/>
                </a:cxn>
                <a:cxn ang="0">
                  <a:pos x="47" y="386"/>
                </a:cxn>
                <a:cxn ang="0">
                  <a:pos x="15" y="330"/>
                </a:cxn>
                <a:cxn ang="0">
                  <a:pos x="15" y="0"/>
                </a:cxn>
              </a:cxnLst>
              <a:rect l="0" t="0" r="r" b="b"/>
              <a:pathLst>
                <a:path w="538" h="822">
                  <a:moveTo>
                    <a:pt x="15" y="0"/>
                  </a:moveTo>
                  <a:lnTo>
                    <a:pt x="110" y="0"/>
                  </a:lnTo>
                  <a:lnTo>
                    <a:pt x="110" y="136"/>
                  </a:lnTo>
                  <a:lnTo>
                    <a:pt x="267" y="304"/>
                  </a:lnTo>
                  <a:lnTo>
                    <a:pt x="235" y="379"/>
                  </a:lnTo>
                  <a:lnTo>
                    <a:pt x="248" y="413"/>
                  </a:lnTo>
                  <a:lnTo>
                    <a:pt x="307" y="392"/>
                  </a:lnTo>
                  <a:lnTo>
                    <a:pt x="391" y="540"/>
                  </a:lnTo>
                  <a:lnTo>
                    <a:pt x="537" y="497"/>
                  </a:lnTo>
                  <a:lnTo>
                    <a:pt x="537" y="821"/>
                  </a:lnTo>
                  <a:lnTo>
                    <a:pt x="275" y="821"/>
                  </a:lnTo>
                  <a:lnTo>
                    <a:pt x="31" y="821"/>
                  </a:lnTo>
                  <a:lnTo>
                    <a:pt x="31" y="579"/>
                  </a:lnTo>
                  <a:lnTo>
                    <a:pt x="0" y="574"/>
                  </a:lnTo>
                  <a:lnTo>
                    <a:pt x="47" y="386"/>
                  </a:lnTo>
                  <a:lnTo>
                    <a:pt x="15" y="330"/>
                  </a:lnTo>
                  <a:lnTo>
                    <a:pt x="1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7" name="Freeform 125"/>
            <p:cNvSpPr>
              <a:spLocks noChangeAspect="1"/>
            </p:cNvSpPr>
            <p:nvPr/>
          </p:nvSpPr>
          <p:spPr bwMode="auto">
            <a:xfrm>
              <a:off x="3272" y="3052"/>
              <a:ext cx="254" cy="408"/>
            </a:xfrm>
            <a:custGeom>
              <a:avLst/>
              <a:gdLst/>
              <a:ahLst/>
              <a:cxnLst>
                <a:cxn ang="0">
                  <a:pos x="0" y="0"/>
                </a:cxn>
                <a:cxn ang="0">
                  <a:pos x="506" y="0"/>
                </a:cxn>
                <a:cxn ang="0">
                  <a:pos x="506" y="555"/>
                </a:cxn>
                <a:cxn ang="0">
                  <a:pos x="506" y="678"/>
                </a:cxn>
                <a:cxn ang="0">
                  <a:pos x="449" y="665"/>
                </a:cxn>
                <a:cxn ang="0">
                  <a:pos x="475" y="815"/>
                </a:cxn>
                <a:cxn ang="0">
                  <a:pos x="0" y="343"/>
                </a:cxn>
                <a:cxn ang="0">
                  <a:pos x="0" y="0"/>
                </a:cxn>
              </a:cxnLst>
              <a:rect l="0" t="0" r="r" b="b"/>
              <a:pathLst>
                <a:path w="507" h="816">
                  <a:moveTo>
                    <a:pt x="0" y="0"/>
                  </a:moveTo>
                  <a:lnTo>
                    <a:pt x="506" y="0"/>
                  </a:lnTo>
                  <a:lnTo>
                    <a:pt x="506" y="555"/>
                  </a:lnTo>
                  <a:lnTo>
                    <a:pt x="506" y="678"/>
                  </a:lnTo>
                  <a:lnTo>
                    <a:pt x="449" y="665"/>
                  </a:lnTo>
                  <a:lnTo>
                    <a:pt x="475" y="815"/>
                  </a:lnTo>
                  <a:lnTo>
                    <a:pt x="0" y="343"/>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8" name="Freeform 126"/>
            <p:cNvSpPr>
              <a:spLocks noChangeAspect="1"/>
            </p:cNvSpPr>
            <p:nvPr/>
          </p:nvSpPr>
          <p:spPr bwMode="auto">
            <a:xfrm>
              <a:off x="3498" y="3331"/>
              <a:ext cx="248" cy="316"/>
            </a:xfrm>
            <a:custGeom>
              <a:avLst/>
              <a:gdLst/>
              <a:ahLst/>
              <a:cxnLst>
                <a:cxn ang="0">
                  <a:pos x="53" y="0"/>
                </a:cxn>
                <a:cxn ang="0">
                  <a:pos x="495" y="0"/>
                </a:cxn>
                <a:cxn ang="0">
                  <a:pos x="495" y="631"/>
                </a:cxn>
                <a:cxn ang="0">
                  <a:pos x="341" y="631"/>
                </a:cxn>
                <a:cxn ang="0">
                  <a:pos x="48" y="491"/>
                </a:cxn>
                <a:cxn ang="0">
                  <a:pos x="48" y="447"/>
                </a:cxn>
                <a:cxn ang="0">
                  <a:pos x="66" y="312"/>
                </a:cxn>
                <a:cxn ang="0">
                  <a:pos x="21" y="249"/>
                </a:cxn>
                <a:cxn ang="0">
                  <a:pos x="0" y="107"/>
                </a:cxn>
                <a:cxn ang="0">
                  <a:pos x="53" y="120"/>
                </a:cxn>
                <a:cxn ang="0">
                  <a:pos x="53" y="0"/>
                </a:cxn>
              </a:cxnLst>
              <a:rect l="0" t="0" r="r" b="b"/>
              <a:pathLst>
                <a:path w="496" h="632">
                  <a:moveTo>
                    <a:pt x="53" y="0"/>
                  </a:moveTo>
                  <a:lnTo>
                    <a:pt x="495" y="0"/>
                  </a:lnTo>
                  <a:lnTo>
                    <a:pt x="495" y="631"/>
                  </a:lnTo>
                  <a:lnTo>
                    <a:pt x="341" y="631"/>
                  </a:lnTo>
                  <a:lnTo>
                    <a:pt x="48" y="491"/>
                  </a:lnTo>
                  <a:lnTo>
                    <a:pt x="48" y="447"/>
                  </a:lnTo>
                  <a:lnTo>
                    <a:pt x="66" y="312"/>
                  </a:lnTo>
                  <a:lnTo>
                    <a:pt x="21" y="249"/>
                  </a:lnTo>
                  <a:lnTo>
                    <a:pt x="0" y="107"/>
                  </a:lnTo>
                  <a:lnTo>
                    <a:pt x="53" y="120"/>
                  </a:lnTo>
                  <a:lnTo>
                    <a:pt x="5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7839" name="Freeform 127"/>
            <p:cNvSpPr>
              <a:spLocks noChangeAspect="1"/>
            </p:cNvSpPr>
            <p:nvPr/>
          </p:nvSpPr>
          <p:spPr bwMode="auto">
            <a:xfrm>
              <a:off x="3078" y="3050"/>
              <a:ext cx="454" cy="506"/>
            </a:xfrm>
            <a:custGeom>
              <a:avLst/>
              <a:gdLst/>
              <a:ahLst/>
              <a:cxnLst>
                <a:cxn ang="0">
                  <a:pos x="21" y="0"/>
                </a:cxn>
                <a:cxn ang="0">
                  <a:pos x="389" y="0"/>
                </a:cxn>
                <a:cxn ang="0">
                  <a:pos x="389" y="344"/>
                </a:cxn>
                <a:cxn ang="0">
                  <a:pos x="864" y="817"/>
                </a:cxn>
                <a:cxn ang="0">
                  <a:pos x="907" y="873"/>
                </a:cxn>
                <a:cxn ang="0">
                  <a:pos x="885" y="1011"/>
                </a:cxn>
                <a:cxn ang="0">
                  <a:pos x="648" y="1011"/>
                </a:cxn>
                <a:cxn ang="0">
                  <a:pos x="437" y="840"/>
                </a:cxn>
                <a:cxn ang="0">
                  <a:pos x="362" y="840"/>
                </a:cxn>
                <a:cxn ang="0">
                  <a:pos x="183" y="523"/>
                </a:cxn>
                <a:cxn ang="0">
                  <a:pos x="57" y="328"/>
                </a:cxn>
                <a:cxn ang="0">
                  <a:pos x="73" y="253"/>
                </a:cxn>
                <a:cxn ang="0">
                  <a:pos x="0" y="154"/>
                </a:cxn>
                <a:cxn ang="0">
                  <a:pos x="21" y="0"/>
                </a:cxn>
              </a:cxnLst>
              <a:rect l="0" t="0" r="r" b="b"/>
              <a:pathLst>
                <a:path w="908" h="1012">
                  <a:moveTo>
                    <a:pt x="21" y="0"/>
                  </a:moveTo>
                  <a:lnTo>
                    <a:pt x="389" y="0"/>
                  </a:lnTo>
                  <a:lnTo>
                    <a:pt x="389" y="344"/>
                  </a:lnTo>
                  <a:lnTo>
                    <a:pt x="864" y="817"/>
                  </a:lnTo>
                  <a:lnTo>
                    <a:pt x="907" y="873"/>
                  </a:lnTo>
                  <a:lnTo>
                    <a:pt x="885" y="1011"/>
                  </a:lnTo>
                  <a:lnTo>
                    <a:pt x="648" y="1011"/>
                  </a:lnTo>
                  <a:lnTo>
                    <a:pt x="437" y="840"/>
                  </a:lnTo>
                  <a:lnTo>
                    <a:pt x="362" y="840"/>
                  </a:lnTo>
                  <a:lnTo>
                    <a:pt x="183" y="523"/>
                  </a:lnTo>
                  <a:lnTo>
                    <a:pt x="57" y="328"/>
                  </a:lnTo>
                  <a:lnTo>
                    <a:pt x="73" y="253"/>
                  </a:lnTo>
                  <a:lnTo>
                    <a:pt x="0" y="154"/>
                  </a:lnTo>
                  <a:lnTo>
                    <a:pt x="21" y="0"/>
                  </a:lnTo>
                </a:path>
              </a:pathLst>
            </a:custGeom>
            <a:solidFill>
              <a:schemeClr val="bg1"/>
            </a:solidFill>
            <a:ln w="12700" cap="rnd" cmpd="sng">
              <a:solidFill>
                <a:srgbClr val="000000"/>
              </a:solidFill>
              <a:prstDash val="solid"/>
              <a:round/>
              <a:headEnd/>
              <a:tailEnd/>
            </a:ln>
            <a:effectLst/>
          </p:spPr>
          <p:txBody>
            <a:bodyPr/>
            <a:lstStyle/>
            <a:p>
              <a:endParaRPr lang="en-US"/>
            </a:p>
          </p:txBody>
        </p:sp>
      </p:grpSp>
      <p:sp>
        <p:nvSpPr>
          <p:cNvPr id="136" name="Rectangle 12"/>
          <p:cNvSpPr>
            <a:spLocks noChangeArrowheads="1"/>
          </p:cNvSpPr>
          <p:nvPr/>
        </p:nvSpPr>
        <p:spPr bwMode="auto">
          <a:xfrm>
            <a:off x="457200" y="1519238"/>
            <a:ext cx="2667000" cy="4576762"/>
          </a:xfrm>
          <a:prstGeom prst="rect">
            <a:avLst/>
          </a:prstGeom>
          <a:noFill/>
          <a:ln w="9525">
            <a:noFill/>
            <a:miter lim="800000"/>
            <a:headEnd/>
            <a:tailEnd/>
          </a:ln>
          <a:effectLst/>
        </p:spPr>
        <p:txBody>
          <a:bodyPr/>
          <a:lstStyle/>
          <a:p>
            <a:pPr marL="342900" indent="-342900" algn="l">
              <a:spcBef>
                <a:spcPct val="20000"/>
              </a:spcBef>
              <a:buClr>
                <a:schemeClr val="tx2"/>
              </a:buClr>
              <a:buFont typeface="Monotype Sorts" pitchFamily="2" charset="2"/>
              <a:buNone/>
            </a:pPr>
            <a:r>
              <a:rPr lang="en-US" sz="1600" dirty="0" smtClean="0"/>
              <a:t>Michigan</a:t>
            </a:r>
            <a:endParaRPr lang="en-US" sz="1600" dirty="0"/>
          </a:p>
          <a:p>
            <a:pPr marL="342900" indent="-342900" algn="l">
              <a:spcBef>
                <a:spcPct val="20000"/>
              </a:spcBef>
              <a:buClr>
                <a:schemeClr val="tx2"/>
              </a:buClr>
              <a:buFont typeface="Monotype Sorts" pitchFamily="2" charset="2"/>
              <a:buChar char="n"/>
            </a:pPr>
            <a:r>
              <a:rPr lang="en-US" sz="1600" b="1" dirty="0" smtClean="0"/>
              <a:t>Credit Union Plus</a:t>
            </a:r>
            <a:br>
              <a:rPr lang="en-US" sz="1600" b="1" dirty="0" smtClean="0"/>
            </a:br>
            <a:r>
              <a:rPr lang="en-US" sz="1600" dirty="0" smtClean="0"/>
              <a:t>Bay City, MI</a:t>
            </a:r>
          </a:p>
          <a:p>
            <a:pPr marL="342900" indent="-342900" algn="l">
              <a:spcBef>
                <a:spcPct val="20000"/>
              </a:spcBef>
              <a:buClr>
                <a:schemeClr val="tx2"/>
              </a:buClr>
              <a:buFont typeface="Monotype Sorts" pitchFamily="2" charset="2"/>
              <a:buChar char="n"/>
            </a:pPr>
            <a:r>
              <a:rPr lang="en-US" sz="1600" b="1" dirty="0" smtClean="0"/>
              <a:t>Grand Valley Co-op CU</a:t>
            </a:r>
            <a:br>
              <a:rPr lang="en-US" sz="1600" b="1" dirty="0" smtClean="0"/>
            </a:br>
            <a:r>
              <a:rPr lang="en-US" sz="1600" b="0" dirty="0" smtClean="0"/>
              <a:t>Grand Rapids, MI</a:t>
            </a:r>
          </a:p>
          <a:p>
            <a:pPr marL="342900" indent="-342900" algn="l">
              <a:spcBef>
                <a:spcPct val="20000"/>
              </a:spcBef>
              <a:buClr>
                <a:schemeClr val="tx2"/>
              </a:buClr>
              <a:buFont typeface="Monotype Sorts" pitchFamily="2" charset="2"/>
              <a:buChar char="n"/>
            </a:pPr>
            <a:r>
              <a:rPr lang="en-US" sz="1600" b="1" dirty="0" smtClean="0"/>
              <a:t>Amalgamated CU</a:t>
            </a:r>
            <a:br>
              <a:rPr lang="en-US" sz="1600" b="1" dirty="0" smtClean="0"/>
            </a:br>
            <a:r>
              <a:rPr lang="en-US" sz="1600" dirty="0" smtClean="0"/>
              <a:t>Saginaw, MI</a:t>
            </a:r>
            <a:endParaRPr lang="en-US" sz="1600" b="0" dirty="0" smtClean="0"/>
          </a:p>
          <a:p>
            <a:pPr marL="342900" indent="-342900" algn="l">
              <a:spcBef>
                <a:spcPct val="40000"/>
              </a:spcBef>
              <a:buClr>
                <a:schemeClr val="tx2"/>
              </a:buClr>
              <a:buFont typeface="Monotype Sorts" pitchFamily="2" charset="2"/>
              <a:buNone/>
            </a:pPr>
            <a:r>
              <a:rPr lang="en-US" sz="1600" dirty="0" smtClean="0">
                <a:solidFill>
                  <a:schemeClr val="bg1"/>
                </a:solidFill>
              </a:rPr>
              <a:t>Utah</a:t>
            </a:r>
          </a:p>
          <a:p>
            <a:pPr marL="342900" indent="-342900" algn="l">
              <a:spcBef>
                <a:spcPct val="20000"/>
              </a:spcBef>
              <a:buClr>
                <a:schemeClr val="tx2"/>
              </a:buClr>
              <a:buFont typeface="Monotype Sorts" pitchFamily="2" charset="2"/>
              <a:buChar char="n"/>
            </a:pPr>
            <a:r>
              <a:rPr lang="en-US" sz="1600" b="1" dirty="0" smtClean="0"/>
              <a:t>Horizon Utah FCU</a:t>
            </a:r>
            <a:br>
              <a:rPr lang="en-US" sz="1600" b="1" dirty="0" smtClean="0"/>
            </a:br>
            <a:r>
              <a:rPr lang="en-US" sz="1600" b="0" dirty="0" smtClean="0"/>
              <a:t>Farmington, UT</a:t>
            </a:r>
            <a:br>
              <a:rPr lang="en-US" sz="1600" b="0" dirty="0" smtClean="0"/>
            </a:br>
            <a:r>
              <a:rPr lang="en-US" sz="1600" b="0" i="1" dirty="0" smtClean="0"/>
              <a:t>(self processor)</a:t>
            </a:r>
          </a:p>
          <a:p>
            <a:pPr marL="342900" indent="-342900" algn="l">
              <a:spcBef>
                <a:spcPct val="40000"/>
              </a:spcBef>
              <a:buClr>
                <a:schemeClr val="tx2"/>
              </a:buClr>
              <a:buFont typeface="Monotype Sorts" pitchFamily="2" charset="2"/>
              <a:buNone/>
            </a:pPr>
            <a:r>
              <a:rPr lang="en-US" sz="1600" dirty="0" smtClean="0"/>
              <a:t>Missouri</a:t>
            </a:r>
          </a:p>
          <a:p>
            <a:pPr marL="342900" indent="-342900" algn="l">
              <a:spcBef>
                <a:spcPct val="20000"/>
              </a:spcBef>
              <a:buClr>
                <a:schemeClr val="tx2"/>
              </a:buClr>
              <a:buFont typeface="Monotype Sorts" pitchFamily="2" charset="2"/>
              <a:buChar char="n"/>
            </a:pPr>
            <a:r>
              <a:rPr lang="en-US" sz="1600" b="1" dirty="0" smtClean="0"/>
              <a:t>Table Rock FCU</a:t>
            </a:r>
            <a:br>
              <a:rPr lang="en-US" sz="1600" b="1" dirty="0" smtClean="0"/>
            </a:br>
            <a:r>
              <a:rPr lang="en-US" sz="1600" dirty="0" smtClean="0"/>
              <a:t>Shell Knob, MO</a:t>
            </a:r>
            <a:endParaRPr lang="en-US" sz="1600" b="0" dirty="0"/>
          </a:p>
          <a:p>
            <a:pPr marL="342900" indent="-342900" algn="l">
              <a:spcBef>
                <a:spcPct val="20000"/>
              </a:spcBef>
              <a:buClr>
                <a:schemeClr val="tx2"/>
              </a:buClr>
              <a:buFont typeface="Monotype Sorts" pitchFamily="2" charset="2"/>
              <a:buChar char="n"/>
            </a:pPr>
            <a:endParaRPr lang="en-US" sz="1600" b="0" dirty="0"/>
          </a:p>
        </p:txBody>
      </p:sp>
      <p:sp>
        <p:nvSpPr>
          <p:cNvPr id="137" name="TextBox 136"/>
          <p:cNvSpPr txBox="1"/>
          <p:nvPr/>
        </p:nvSpPr>
        <p:spPr>
          <a:xfrm>
            <a:off x="3124200" y="6324600"/>
            <a:ext cx="3429000" cy="461665"/>
          </a:xfrm>
          <a:prstGeom prst="rect">
            <a:avLst/>
          </a:prstGeom>
          <a:noFill/>
        </p:spPr>
        <p:txBody>
          <a:bodyPr wrap="square" rtlCol="0">
            <a:spAutoFit/>
          </a:bodyPr>
          <a:lstStyle/>
          <a:p>
            <a:pPr algn="r"/>
            <a:r>
              <a:rPr lang="en-US" sz="1200" dirty="0" smtClean="0"/>
              <a:t>Includes all clients that will be converted by the end of the 2010 business year (Sept 30)</a:t>
            </a:r>
            <a:endParaRPr lang="en-US" sz="1200" dirty="0"/>
          </a:p>
        </p:txBody>
      </p:sp>
      <p:pic>
        <p:nvPicPr>
          <p:cNvPr id="254" name="Picture 154" descr="cuasterisk"/>
          <p:cNvPicPr>
            <a:picLocks noChangeAspect="1" noChangeArrowheads="1"/>
          </p:cNvPicPr>
          <p:nvPr/>
        </p:nvPicPr>
        <p:blipFill>
          <a:blip r:embed="rId3" cstate="print"/>
          <a:srcRect/>
          <a:stretch>
            <a:fillRect/>
          </a:stretch>
        </p:blipFill>
        <p:spPr bwMode="auto">
          <a:xfrm>
            <a:off x="166352" y="152400"/>
            <a:ext cx="824248" cy="609600"/>
          </a:xfrm>
          <a:prstGeom prst="rect">
            <a:avLst/>
          </a:prstGeom>
          <a:noFill/>
        </p:spPr>
      </p:pic>
      <p:sp>
        <p:nvSpPr>
          <p:cNvPr id="131" name="Slide Number Placeholder 130"/>
          <p:cNvSpPr>
            <a:spLocks noGrp="1"/>
          </p:cNvSpPr>
          <p:nvPr>
            <p:ph type="sldNum" sz="quarter" idx="12"/>
          </p:nvPr>
        </p:nvSpPr>
        <p:spPr/>
        <p:txBody>
          <a:bodyPr/>
          <a:lstStyle/>
          <a:p>
            <a:fld id="{1A7AA609-E11C-4C33-A49A-BA59D0955339}" type="slidenum">
              <a:rPr lang="en-US" smtClean="0"/>
              <a:pPr/>
              <a:t>177</a:t>
            </a:fld>
            <a:endParaRPr lang="en-US"/>
          </a:p>
        </p:txBody>
      </p:sp>
      <p:sp>
        <p:nvSpPr>
          <p:cNvPr id="132" name="Rectangle 131"/>
          <p:cNvSpPr/>
          <p:nvPr/>
        </p:nvSpPr>
        <p:spPr>
          <a:xfrm>
            <a:off x="457200" y="1143000"/>
            <a:ext cx="4076565" cy="369332"/>
          </a:xfrm>
          <a:prstGeom prst="rect">
            <a:avLst/>
          </a:prstGeom>
        </p:spPr>
        <p:txBody>
          <a:bodyPr wrap="none">
            <a:spAutoFit/>
          </a:bodyPr>
          <a:lstStyle/>
          <a:p>
            <a:r>
              <a:rPr lang="en-US" dirty="0" smtClean="0"/>
              <a:t>New CU*Answers Clients Since Last Time:</a:t>
            </a:r>
            <a:endParaRPr lang="en-US" dirty="0"/>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1" name="Rectangle 3"/>
          <p:cNvSpPr>
            <a:spLocks noGrp="1" noChangeArrowheads="1"/>
          </p:cNvSpPr>
          <p:nvPr>
            <p:ph type="title"/>
          </p:nvPr>
        </p:nvSpPr>
        <p:spPr/>
        <p:txBody>
          <a:bodyPr/>
          <a:lstStyle/>
          <a:p>
            <a:r>
              <a:rPr lang="en-US" dirty="0"/>
              <a:t>The Power of the Network </a:t>
            </a:r>
            <a:br>
              <a:rPr lang="en-US" dirty="0"/>
            </a:br>
            <a:r>
              <a:rPr lang="en-US" sz="2000" dirty="0" smtClean="0"/>
              <a:t>CU</a:t>
            </a:r>
            <a:r>
              <a:rPr lang="en-US" sz="2000" dirty="0" smtClean="0">
                <a:latin typeface="Calibri"/>
              </a:rPr>
              <a:t>*</a:t>
            </a:r>
            <a:r>
              <a:rPr lang="en-US" sz="2000" dirty="0" smtClean="0"/>
              <a:t>BASE </a:t>
            </a:r>
            <a:r>
              <a:rPr lang="en-US" sz="2000" dirty="0"/>
              <a:t>As the Common Factor</a:t>
            </a:r>
          </a:p>
        </p:txBody>
      </p:sp>
      <p:sp>
        <p:nvSpPr>
          <p:cNvPr id="621570" name="Rectangle 2"/>
          <p:cNvSpPr>
            <a:spLocks noChangeArrowheads="1"/>
          </p:cNvSpPr>
          <p:nvPr/>
        </p:nvSpPr>
        <p:spPr bwMode="auto">
          <a:xfrm>
            <a:off x="76200" y="5265738"/>
            <a:ext cx="2336800" cy="1479550"/>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 name="Group 4"/>
          <p:cNvGrpSpPr>
            <a:grpSpLocks/>
          </p:cNvGrpSpPr>
          <p:nvPr/>
        </p:nvGrpSpPr>
        <p:grpSpPr bwMode="auto">
          <a:xfrm>
            <a:off x="533400" y="1676400"/>
            <a:ext cx="7951788" cy="4543425"/>
            <a:chOff x="336" y="1056"/>
            <a:chExt cx="5009" cy="2862"/>
          </a:xfrm>
        </p:grpSpPr>
        <p:sp>
          <p:nvSpPr>
            <p:cNvPr id="621573" name="Freeform 5"/>
            <p:cNvSpPr>
              <a:spLocks/>
            </p:cNvSpPr>
            <p:nvPr/>
          </p:nvSpPr>
          <p:spPr bwMode="auto">
            <a:xfrm>
              <a:off x="2100" y="1056"/>
              <a:ext cx="653" cy="347"/>
            </a:xfrm>
            <a:custGeom>
              <a:avLst/>
              <a:gdLst/>
              <a:ahLst/>
              <a:cxnLst>
                <a:cxn ang="0">
                  <a:pos x="0" y="0"/>
                </a:cxn>
                <a:cxn ang="0">
                  <a:pos x="586" y="0"/>
                </a:cxn>
                <a:cxn ang="0">
                  <a:pos x="641" y="259"/>
                </a:cxn>
                <a:cxn ang="0">
                  <a:pos x="652" y="346"/>
                </a:cxn>
                <a:cxn ang="0">
                  <a:pos x="2" y="346"/>
                </a:cxn>
                <a:cxn ang="0">
                  <a:pos x="0" y="0"/>
                </a:cxn>
              </a:cxnLst>
              <a:rect l="0" t="0" r="r" b="b"/>
              <a:pathLst>
                <a:path w="653" h="347">
                  <a:moveTo>
                    <a:pt x="0" y="0"/>
                  </a:moveTo>
                  <a:lnTo>
                    <a:pt x="586" y="0"/>
                  </a:lnTo>
                  <a:lnTo>
                    <a:pt x="641" y="259"/>
                  </a:lnTo>
                  <a:lnTo>
                    <a:pt x="652" y="346"/>
                  </a:lnTo>
                  <a:lnTo>
                    <a:pt x="2" y="34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574" name="Freeform 6"/>
            <p:cNvSpPr>
              <a:spLocks/>
            </p:cNvSpPr>
            <p:nvPr/>
          </p:nvSpPr>
          <p:spPr bwMode="auto">
            <a:xfrm>
              <a:off x="337" y="1056"/>
              <a:ext cx="629" cy="391"/>
            </a:xfrm>
            <a:custGeom>
              <a:avLst/>
              <a:gdLst/>
              <a:ahLst/>
              <a:cxnLst>
                <a:cxn ang="0">
                  <a:pos x="140" y="0"/>
                </a:cxn>
                <a:cxn ang="0">
                  <a:pos x="164" y="115"/>
                </a:cxn>
                <a:cxn ang="0">
                  <a:pos x="151" y="141"/>
                </a:cxn>
                <a:cxn ang="0">
                  <a:pos x="0" y="118"/>
                </a:cxn>
                <a:cxn ang="0">
                  <a:pos x="47" y="323"/>
                </a:cxn>
                <a:cxn ang="0">
                  <a:pos x="118" y="328"/>
                </a:cxn>
                <a:cxn ang="0">
                  <a:pos x="132" y="390"/>
                </a:cxn>
                <a:cxn ang="0">
                  <a:pos x="419" y="333"/>
                </a:cxn>
                <a:cxn ang="0">
                  <a:pos x="628" y="333"/>
                </a:cxn>
                <a:cxn ang="0">
                  <a:pos x="628" y="2"/>
                </a:cxn>
                <a:cxn ang="0">
                  <a:pos x="140" y="0"/>
                </a:cxn>
              </a:cxnLst>
              <a:rect l="0" t="0" r="r" b="b"/>
              <a:pathLst>
                <a:path w="629" h="391">
                  <a:moveTo>
                    <a:pt x="140" y="0"/>
                  </a:moveTo>
                  <a:lnTo>
                    <a:pt x="164" y="115"/>
                  </a:lnTo>
                  <a:lnTo>
                    <a:pt x="151" y="141"/>
                  </a:lnTo>
                  <a:lnTo>
                    <a:pt x="0" y="118"/>
                  </a:lnTo>
                  <a:lnTo>
                    <a:pt x="47" y="323"/>
                  </a:lnTo>
                  <a:lnTo>
                    <a:pt x="118" y="328"/>
                  </a:lnTo>
                  <a:lnTo>
                    <a:pt x="132" y="390"/>
                  </a:lnTo>
                  <a:lnTo>
                    <a:pt x="419" y="333"/>
                  </a:lnTo>
                  <a:lnTo>
                    <a:pt x="628" y="333"/>
                  </a:lnTo>
                  <a:lnTo>
                    <a:pt x="628" y="2"/>
                  </a:lnTo>
                  <a:lnTo>
                    <a:pt x="14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575" name="Freeform 7"/>
            <p:cNvSpPr>
              <a:spLocks/>
            </p:cNvSpPr>
            <p:nvPr/>
          </p:nvSpPr>
          <p:spPr bwMode="auto">
            <a:xfrm>
              <a:off x="2687" y="1056"/>
              <a:ext cx="591" cy="648"/>
            </a:xfrm>
            <a:custGeom>
              <a:avLst/>
              <a:gdLst/>
              <a:ahLst/>
              <a:cxnLst>
                <a:cxn ang="0">
                  <a:pos x="0" y="0"/>
                </a:cxn>
                <a:cxn ang="0">
                  <a:pos x="197" y="0"/>
                </a:cxn>
                <a:cxn ang="0">
                  <a:pos x="590" y="78"/>
                </a:cxn>
                <a:cxn ang="0">
                  <a:pos x="454" y="204"/>
                </a:cxn>
                <a:cxn ang="0">
                  <a:pos x="398" y="397"/>
                </a:cxn>
                <a:cxn ang="0">
                  <a:pos x="398" y="500"/>
                </a:cxn>
                <a:cxn ang="0">
                  <a:pos x="532" y="598"/>
                </a:cxn>
                <a:cxn ang="0">
                  <a:pos x="540" y="647"/>
                </a:cxn>
                <a:cxn ang="0">
                  <a:pos x="78" y="647"/>
                </a:cxn>
                <a:cxn ang="0">
                  <a:pos x="78" y="460"/>
                </a:cxn>
                <a:cxn ang="0">
                  <a:pos x="39" y="413"/>
                </a:cxn>
                <a:cxn ang="0">
                  <a:pos x="65" y="384"/>
                </a:cxn>
                <a:cxn ang="0">
                  <a:pos x="65" y="343"/>
                </a:cxn>
                <a:cxn ang="0">
                  <a:pos x="49" y="230"/>
                </a:cxn>
                <a:cxn ang="0">
                  <a:pos x="0" y="0"/>
                </a:cxn>
              </a:cxnLst>
              <a:rect l="0" t="0" r="r" b="b"/>
              <a:pathLst>
                <a:path w="591" h="648">
                  <a:moveTo>
                    <a:pt x="0" y="0"/>
                  </a:moveTo>
                  <a:lnTo>
                    <a:pt x="197" y="0"/>
                  </a:lnTo>
                  <a:lnTo>
                    <a:pt x="590" y="78"/>
                  </a:lnTo>
                  <a:lnTo>
                    <a:pt x="454" y="204"/>
                  </a:lnTo>
                  <a:lnTo>
                    <a:pt x="398" y="397"/>
                  </a:lnTo>
                  <a:lnTo>
                    <a:pt x="398" y="500"/>
                  </a:lnTo>
                  <a:lnTo>
                    <a:pt x="532" y="598"/>
                  </a:lnTo>
                  <a:lnTo>
                    <a:pt x="540" y="647"/>
                  </a:lnTo>
                  <a:lnTo>
                    <a:pt x="78" y="647"/>
                  </a:lnTo>
                  <a:lnTo>
                    <a:pt x="78" y="460"/>
                  </a:lnTo>
                  <a:lnTo>
                    <a:pt x="39" y="413"/>
                  </a:lnTo>
                  <a:lnTo>
                    <a:pt x="65" y="384"/>
                  </a:lnTo>
                  <a:lnTo>
                    <a:pt x="65" y="343"/>
                  </a:lnTo>
                  <a:lnTo>
                    <a:pt x="49" y="230"/>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576" name="Freeform 8"/>
            <p:cNvSpPr>
              <a:spLocks/>
            </p:cNvSpPr>
            <p:nvPr/>
          </p:nvSpPr>
          <p:spPr bwMode="auto">
            <a:xfrm>
              <a:off x="1671" y="2429"/>
              <a:ext cx="508" cy="637"/>
            </a:xfrm>
            <a:custGeom>
              <a:avLst/>
              <a:gdLst/>
              <a:ahLst/>
              <a:cxnLst>
                <a:cxn ang="0">
                  <a:pos x="0" y="0"/>
                </a:cxn>
                <a:cxn ang="0">
                  <a:pos x="507" y="0"/>
                </a:cxn>
                <a:cxn ang="0">
                  <a:pos x="507" y="548"/>
                </a:cxn>
                <a:cxn ang="0">
                  <a:pos x="176" y="548"/>
                </a:cxn>
                <a:cxn ang="0">
                  <a:pos x="84" y="548"/>
                </a:cxn>
                <a:cxn ang="0">
                  <a:pos x="84" y="636"/>
                </a:cxn>
                <a:cxn ang="0">
                  <a:pos x="0" y="636"/>
                </a:cxn>
                <a:cxn ang="0">
                  <a:pos x="0" y="0"/>
                </a:cxn>
              </a:cxnLst>
              <a:rect l="0" t="0" r="r" b="b"/>
              <a:pathLst>
                <a:path w="508" h="637">
                  <a:moveTo>
                    <a:pt x="0" y="0"/>
                  </a:moveTo>
                  <a:lnTo>
                    <a:pt x="507" y="0"/>
                  </a:lnTo>
                  <a:lnTo>
                    <a:pt x="507" y="548"/>
                  </a:lnTo>
                  <a:lnTo>
                    <a:pt x="176" y="548"/>
                  </a:lnTo>
                  <a:lnTo>
                    <a:pt x="84" y="548"/>
                  </a:lnTo>
                  <a:lnTo>
                    <a:pt x="84" y="636"/>
                  </a:lnTo>
                  <a:lnTo>
                    <a:pt x="0" y="63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577" name="Freeform 9"/>
            <p:cNvSpPr>
              <a:spLocks/>
            </p:cNvSpPr>
            <p:nvPr/>
          </p:nvSpPr>
          <p:spPr bwMode="auto">
            <a:xfrm>
              <a:off x="4170" y="1827"/>
              <a:ext cx="487" cy="298"/>
            </a:xfrm>
            <a:custGeom>
              <a:avLst/>
              <a:gdLst/>
              <a:ahLst/>
              <a:cxnLst>
                <a:cxn ang="0">
                  <a:pos x="0" y="56"/>
                </a:cxn>
                <a:cxn ang="0">
                  <a:pos x="69" y="0"/>
                </a:cxn>
                <a:cxn ang="0">
                  <a:pos x="69" y="53"/>
                </a:cxn>
                <a:cxn ang="0">
                  <a:pos x="430" y="53"/>
                </a:cxn>
                <a:cxn ang="0">
                  <a:pos x="486" y="141"/>
                </a:cxn>
                <a:cxn ang="0">
                  <a:pos x="453" y="168"/>
                </a:cxn>
                <a:cxn ang="0">
                  <a:pos x="483" y="243"/>
                </a:cxn>
                <a:cxn ang="0">
                  <a:pos x="454" y="274"/>
                </a:cxn>
                <a:cxn ang="0">
                  <a:pos x="369" y="274"/>
                </a:cxn>
                <a:cxn ang="0">
                  <a:pos x="369" y="297"/>
                </a:cxn>
                <a:cxn ang="0">
                  <a:pos x="0" y="297"/>
                </a:cxn>
                <a:cxn ang="0">
                  <a:pos x="0" y="56"/>
                </a:cxn>
              </a:cxnLst>
              <a:rect l="0" t="0" r="r" b="b"/>
              <a:pathLst>
                <a:path w="487" h="298">
                  <a:moveTo>
                    <a:pt x="0" y="56"/>
                  </a:moveTo>
                  <a:lnTo>
                    <a:pt x="69" y="0"/>
                  </a:lnTo>
                  <a:lnTo>
                    <a:pt x="69" y="53"/>
                  </a:lnTo>
                  <a:lnTo>
                    <a:pt x="430" y="53"/>
                  </a:lnTo>
                  <a:lnTo>
                    <a:pt x="486" y="141"/>
                  </a:lnTo>
                  <a:lnTo>
                    <a:pt x="453" y="168"/>
                  </a:lnTo>
                  <a:lnTo>
                    <a:pt x="483" y="243"/>
                  </a:lnTo>
                  <a:lnTo>
                    <a:pt x="454" y="274"/>
                  </a:lnTo>
                  <a:lnTo>
                    <a:pt x="369" y="274"/>
                  </a:lnTo>
                  <a:lnTo>
                    <a:pt x="369" y="297"/>
                  </a:lnTo>
                  <a:lnTo>
                    <a:pt x="0" y="297"/>
                  </a:lnTo>
                  <a:lnTo>
                    <a:pt x="0" y="56"/>
                  </a:lnTo>
                </a:path>
              </a:pathLst>
            </a:custGeom>
            <a:solidFill>
              <a:schemeClr val="bg1"/>
            </a:solidFill>
            <a:ln w="12700" cap="rnd" cmpd="sng">
              <a:solidFill>
                <a:srgbClr val="000000"/>
              </a:solidFill>
              <a:prstDash val="solid"/>
              <a:round/>
              <a:headEnd/>
              <a:tailEnd/>
            </a:ln>
            <a:effectLst/>
          </p:spPr>
          <p:txBody>
            <a:bodyPr/>
            <a:lstStyle/>
            <a:p>
              <a:endParaRPr lang="en-US"/>
            </a:p>
          </p:txBody>
        </p:sp>
        <p:grpSp>
          <p:nvGrpSpPr>
            <p:cNvPr id="3" name="Group 10"/>
            <p:cNvGrpSpPr>
              <a:grpSpLocks/>
            </p:cNvGrpSpPr>
            <p:nvPr/>
          </p:nvGrpSpPr>
          <p:grpSpPr bwMode="auto">
            <a:xfrm>
              <a:off x="336" y="1135"/>
              <a:ext cx="5008" cy="2783"/>
              <a:chOff x="336" y="1039"/>
              <a:chExt cx="5008" cy="2783"/>
            </a:xfrm>
          </p:grpSpPr>
          <p:grpSp>
            <p:nvGrpSpPr>
              <p:cNvPr id="4" name="Group 11"/>
              <p:cNvGrpSpPr>
                <a:grpSpLocks/>
              </p:cNvGrpSpPr>
              <p:nvPr/>
            </p:nvGrpSpPr>
            <p:grpSpPr bwMode="auto">
              <a:xfrm>
                <a:off x="5004" y="1380"/>
                <a:ext cx="340" cy="472"/>
                <a:chOff x="5004" y="1380"/>
                <a:chExt cx="340" cy="472"/>
              </a:xfrm>
            </p:grpSpPr>
            <p:sp>
              <p:nvSpPr>
                <p:cNvPr id="621580" name="Freeform 12"/>
                <p:cNvSpPr>
                  <a:spLocks/>
                </p:cNvSpPr>
                <p:nvPr/>
              </p:nvSpPr>
              <p:spPr bwMode="auto">
                <a:xfrm>
                  <a:off x="5108" y="1380"/>
                  <a:ext cx="236" cy="385"/>
                </a:xfrm>
                <a:custGeom>
                  <a:avLst/>
                  <a:gdLst/>
                  <a:ahLst/>
                  <a:cxnLst>
                    <a:cxn ang="0">
                      <a:pos x="235" y="0"/>
                    </a:cxn>
                    <a:cxn ang="0">
                      <a:pos x="0" y="182"/>
                    </a:cxn>
                    <a:cxn ang="0">
                      <a:pos x="0" y="384"/>
                    </a:cxn>
                    <a:cxn ang="0">
                      <a:pos x="235" y="204"/>
                    </a:cxn>
                    <a:cxn ang="0">
                      <a:pos x="235" y="0"/>
                    </a:cxn>
                  </a:cxnLst>
                  <a:rect l="0" t="0" r="r" b="b"/>
                  <a:pathLst>
                    <a:path w="236" h="385">
                      <a:moveTo>
                        <a:pt x="235" y="0"/>
                      </a:moveTo>
                      <a:lnTo>
                        <a:pt x="0" y="182"/>
                      </a:lnTo>
                      <a:lnTo>
                        <a:pt x="0" y="384"/>
                      </a:lnTo>
                      <a:lnTo>
                        <a:pt x="235" y="204"/>
                      </a:lnTo>
                      <a:lnTo>
                        <a:pt x="23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1" name="Freeform 13"/>
                <p:cNvSpPr>
                  <a:spLocks/>
                </p:cNvSpPr>
                <p:nvPr/>
              </p:nvSpPr>
              <p:spPr bwMode="auto">
                <a:xfrm>
                  <a:off x="5022" y="1562"/>
                  <a:ext cx="87" cy="290"/>
                </a:xfrm>
                <a:custGeom>
                  <a:avLst/>
                  <a:gdLst/>
                  <a:ahLst/>
                  <a:cxnLst>
                    <a:cxn ang="0">
                      <a:pos x="0" y="81"/>
                    </a:cxn>
                    <a:cxn ang="0">
                      <a:pos x="75" y="35"/>
                    </a:cxn>
                    <a:cxn ang="0">
                      <a:pos x="86" y="0"/>
                    </a:cxn>
                    <a:cxn ang="0">
                      <a:pos x="86" y="199"/>
                    </a:cxn>
                    <a:cxn ang="0">
                      <a:pos x="75" y="249"/>
                    </a:cxn>
                    <a:cxn ang="0">
                      <a:pos x="0" y="289"/>
                    </a:cxn>
                    <a:cxn ang="0">
                      <a:pos x="0" y="81"/>
                    </a:cxn>
                  </a:cxnLst>
                  <a:rect l="0" t="0" r="r" b="b"/>
                  <a:pathLst>
                    <a:path w="87" h="290">
                      <a:moveTo>
                        <a:pt x="0" y="81"/>
                      </a:moveTo>
                      <a:lnTo>
                        <a:pt x="75" y="35"/>
                      </a:lnTo>
                      <a:lnTo>
                        <a:pt x="86" y="0"/>
                      </a:lnTo>
                      <a:lnTo>
                        <a:pt x="86" y="199"/>
                      </a:lnTo>
                      <a:lnTo>
                        <a:pt x="75" y="249"/>
                      </a:lnTo>
                      <a:lnTo>
                        <a:pt x="0" y="289"/>
                      </a:lnTo>
                      <a:lnTo>
                        <a:pt x="0" y="8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2" name="Freeform 14"/>
                <p:cNvSpPr>
                  <a:spLocks/>
                </p:cNvSpPr>
                <p:nvPr/>
              </p:nvSpPr>
              <p:spPr bwMode="auto">
                <a:xfrm>
                  <a:off x="5004" y="1702"/>
                  <a:ext cx="30" cy="76"/>
                </a:xfrm>
                <a:custGeom>
                  <a:avLst/>
                  <a:gdLst/>
                  <a:ahLst/>
                  <a:cxnLst>
                    <a:cxn ang="0">
                      <a:pos x="29" y="0"/>
                    </a:cxn>
                    <a:cxn ang="0">
                      <a:pos x="0" y="28"/>
                    </a:cxn>
                    <a:cxn ang="0">
                      <a:pos x="29" y="75"/>
                    </a:cxn>
                    <a:cxn ang="0">
                      <a:pos x="29" y="0"/>
                    </a:cxn>
                  </a:cxnLst>
                  <a:rect l="0" t="0" r="r" b="b"/>
                  <a:pathLst>
                    <a:path w="30" h="76">
                      <a:moveTo>
                        <a:pt x="29" y="0"/>
                      </a:moveTo>
                      <a:lnTo>
                        <a:pt x="0" y="28"/>
                      </a:lnTo>
                      <a:lnTo>
                        <a:pt x="29" y="75"/>
                      </a:lnTo>
                      <a:lnTo>
                        <a:pt x="2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3" name="Freeform 15"/>
                <p:cNvSpPr>
                  <a:spLocks/>
                </p:cNvSpPr>
                <p:nvPr/>
              </p:nvSpPr>
              <p:spPr bwMode="auto">
                <a:xfrm>
                  <a:off x="5099" y="1562"/>
                  <a:ext cx="22" cy="248"/>
                </a:xfrm>
                <a:custGeom>
                  <a:avLst/>
                  <a:gdLst/>
                  <a:ahLst/>
                  <a:cxnLst>
                    <a:cxn ang="0">
                      <a:pos x="18" y="0"/>
                    </a:cxn>
                    <a:cxn ang="0">
                      <a:pos x="0" y="38"/>
                    </a:cxn>
                    <a:cxn ang="0">
                      <a:pos x="0" y="247"/>
                    </a:cxn>
                    <a:cxn ang="0">
                      <a:pos x="21" y="204"/>
                    </a:cxn>
                    <a:cxn ang="0">
                      <a:pos x="18" y="0"/>
                    </a:cxn>
                  </a:cxnLst>
                  <a:rect l="0" t="0" r="r" b="b"/>
                  <a:pathLst>
                    <a:path w="22" h="248">
                      <a:moveTo>
                        <a:pt x="18" y="0"/>
                      </a:moveTo>
                      <a:lnTo>
                        <a:pt x="0" y="38"/>
                      </a:lnTo>
                      <a:lnTo>
                        <a:pt x="0" y="247"/>
                      </a:lnTo>
                      <a:lnTo>
                        <a:pt x="21" y="204"/>
                      </a:lnTo>
                      <a:lnTo>
                        <a:pt x="18"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5" name="Group 16"/>
              <p:cNvGrpSpPr>
                <a:grpSpLocks/>
              </p:cNvGrpSpPr>
              <p:nvPr/>
            </p:nvGrpSpPr>
            <p:grpSpPr bwMode="auto">
              <a:xfrm>
                <a:off x="2687" y="3062"/>
                <a:ext cx="1553" cy="760"/>
                <a:chOff x="2687" y="3062"/>
                <a:chExt cx="1553" cy="760"/>
              </a:xfrm>
            </p:grpSpPr>
            <p:sp>
              <p:nvSpPr>
                <p:cNvPr id="621585" name="Freeform 17"/>
                <p:cNvSpPr>
                  <a:spLocks/>
                </p:cNvSpPr>
                <p:nvPr/>
              </p:nvSpPr>
              <p:spPr bwMode="auto">
                <a:xfrm>
                  <a:off x="3378" y="3071"/>
                  <a:ext cx="63" cy="224"/>
                </a:xfrm>
                <a:custGeom>
                  <a:avLst/>
                  <a:gdLst/>
                  <a:ahLst/>
                  <a:cxnLst>
                    <a:cxn ang="0">
                      <a:pos x="0" y="39"/>
                    </a:cxn>
                    <a:cxn ang="0">
                      <a:pos x="28" y="127"/>
                    </a:cxn>
                    <a:cxn ang="0">
                      <a:pos x="28" y="223"/>
                    </a:cxn>
                    <a:cxn ang="0">
                      <a:pos x="62" y="200"/>
                    </a:cxn>
                    <a:cxn ang="0">
                      <a:pos x="62" y="0"/>
                    </a:cxn>
                    <a:cxn ang="0">
                      <a:pos x="0" y="39"/>
                    </a:cxn>
                  </a:cxnLst>
                  <a:rect l="0" t="0" r="r" b="b"/>
                  <a:pathLst>
                    <a:path w="63" h="224">
                      <a:moveTo>
                        <a:pt x="0" y="39"/>
                      </a:moveTo>
                      <a:lnTo>
                        <a:pt x="28" y="127"/>
                      </a:lnTo>
                      <a:lnTo>
                        <a:pt x="28" y="223"/>
                      </a:lnTo>
                      <a:lnTo>
                        <a:pt x="62" y="200"/>
                      </a:lnTo>
                      <a:lnTo>
                        <a:pt x="62" y="0"/>
                      </a:lnTo>
                      <a:lnTo>
                        <a:pt x="0" y="39"/>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6" name="Freeform 18"/>
                <p:cNvSpPr>
                  <a:spLocks/>
                </p:cNvSpPr>
                <p:nvPr/>
              </p:nvSpPr>
              <p:spPr bwMode="auto">
                <a:xfrm>
                  <a:off x="3440" y="3062"/>
                  <a:ext cx="200" cy="210"/>
                </a:xfrm>
                <a:custGeom>
                  <a:avLst/>
                  <a:gdLst/>
                  <a:ahLst/>
                  <a:cxnLst>
                    <a:cxn ang="0">
                      <a:pos x="0" y="7"/>
                    </a:cxn>
                    <a:cxn ang="0">
                      <a:pos x="84" y="0"/>
                    </a:cxn>
                    <a:cxn ang="0">
                      <a:pos x="199" y="0"/>
                    </a:cxn>
                    <a:cxn ang="0">
                      <a:pos x="199" y="203"/>
                    </a:cxn>
                    <a:cxn ang="0">
                      <a:pos x="84" y="203"/>
                    </a:cxn>
                    <a:cxn ang="0">
                      <a:pos x="0" y="209"/>
                    </a:cxn>
                    <a:cxn ang="0">
                      <a:pos x="0" y="7"/>
                    </a:cxn>
                  </a:cxnLst>
                  <a:rect l="0" t="0" r="r" b="b"/>
                  <a:pathLst>
                    <a:path w="200" h="210">
                      <a:moveTo>
                        <a:pt x="0" y="7"/>
                      </a:moveTo>
                      <a:lnTo>
                        <a:pt x="84" y="0"/>
                      </a:lnTo>
                      <a:lnTo>
                        <a:pt x="199" y="0"/>
                      </a:lnTo>
                      <a:lnTo>
                        <a:pt x="199" y="203"/>
                      </a:lnTo>
                      <a:lnTo>
                        <a:pt x="84" y="203"/>
                      </a:lnTo>
                      <a:lnTo>
                        <a:pt x="0" y="209"/>
                      </a:lnTo>
                      <a:lnTo>
                        <a:pt x="0" y="7"/>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7" name="Freeform 19"/>
                <p:cNvSpPr>
                  <a:spLocks/>
                </p:cNvSpPr>
                <p:nvPr/>
              </p:nvSpPr>
              <p:spPr bwMode="auto">
                <a:xfrm>
                  <a:off x="3642" y="3065"/>
                  <a:ext cx="94" cy="284"/>
                </a:xfrm>
                <a:custGeom>
                  <a:avLst/>
                  <a:gdLst/>
                  <a:ahLst/>
                  <a:cxnLst>
                    <a:cxn ang="0">
                      <a:pos x="0" y="0"/>
                    </a:cxn>
                    <a:cxn ang="0">
                      <a:pos x="0" y="200"/>
                    </a:cxn>
                    <a:cxn ang="0">
                      <a:pos x="93" y="283"/>
                    </a:cxn>
                    <a:cxn ang="0">
                      <a:pos x="93" y="78"/>
                    </a:cxn>
                    <a:cxn ang="0">
                      <a:pos x="0" y="0"/>
                    </a:cxn>
                  </a:cxnLst>
                  <a:rect l="0" t="0" r="r" b="b"/>
                  <a:pathLst>
                    <a:path w="94" h="284">
                      <a:moveTo>
                        <a:pt x="0" y="0"/>
                      </a:moveTo>
                      <a:lnTo>
                        <a:pt x="0" y="200"/>
                      </a:lnTo>
                      <a:lnTo>
                        <a:pt x="93" y="283"/>
                      </a:lnTo>
                      <a:lnTo>
                        <a:pt x="93" y="7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8" name="Freeform 20"/>
                <p:cNvSpPr>
                  <a:spLocks/>
                </p:cNvSpPr>
                <p:nvPr/>
              </p:nvSpPr>
              <p:spPr bwMode="auto">
                <a:xfrm>
                  <a:off x="3735" y="3117"/>
                  <a:ext cx="115" cy="230"/>
                </a:xfrm>
                <a:custGeom>
                  <a:avLst/>
                  <a:gdLst/>
                  <a:ahLst/>
                  <a:cxnLst>
                    <a:cxn ang="0">
                      <a:pos x="0" y="28"/>
                    </a:cxn>
                    <a:cxn ang="0">
                      <a:pos x="114" y="0"/>
                    </a:cxn>
                    <a:cxn ang="0">
                      <a:pos x="114" y="202"/>
                    </a:cxn>
                    <a:cxn ang="0">
                      <a:pos x="0" y="229"/>
                    </a:cxn>
                    <a:cxn ang="0">
                      <a:pos x="0" y="28"/>
                    </a:cxn>
                  </a:cxnLst>
                  <a:rect l="0" t="0" r="r" b="b"/>
                  <a:pathLst>
                    <a:path w="115" h="230">
                      <a:moveTo>
                        <a:pt x="0" y="28"/>
                      </a:moveTo>
                      <a:lnTo>
                        <a:pt x="114" y="0"/>
                      </a:lnTo>
                      <a:lnTo>
                        <a:pt x="114" y="202"/>
                      </a:lnTo>
                      <a:lnTo>
                        <a:pt x="0" y="229"/>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89" name="Freeform 21"/>
                <p:cNvSpPr>
                  <a:spLocks/>
                </p:cNvSpPr>
                <p:nvPr/>
              </p:nvSpPr>
              <p:spPr bwMode="auto">
                <a:xfrm>
                  <a:off x="3928" y="3314"/>
                  <a:ext cx="76" cy="319"/>
                </a:xfrm>
                <a:custGeom>
                  <a:avLst/>
                  <a:gdLst/>
                  <a:ahLst/>
                  <a:cxnLst>
                    <a:cxn ang="0">
                      <a:pos x="0" y="0"/>
                    </a:cxn>
                    <a:cxn ang="0">
                      <a:pos x="75" y="113"/>
                    </a:cxn>
                    <a:cxn ang="0">
                      <a:pos x="75" y="318"/>
                    </a:cxn>
                    <a:cxn ang="0">
                      <a:pos x="0" y="202"/>
                    </a:cxn>
                    <a:cxn ang="0">
                      <a:pos x="0" y="0"/>
                    </a:cxn>
                  </a:cxnLst>
                  <a:rect l="0" t="0" r="r" b="b"/>
                  <a:pathLst>
                    <a:path w="76" h="319">
                      <a:moveTo>
                        <a:pt x="0" y="0"/>
                      </a:moveTo>
                      <a:lnTo>
                        <a:pt x="75" y="113"/>
                      </a:lnTo>
                      <a:lnTo>
                        <a:pt x="75" y="318"/>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0" name="Freeform 22"/>
                <p:cNvSpPr>
                  <a:spLocks/>
                </p:cNvSpPr>
                <p:nvPr/>
              </p:nvSpPr>
              <p:spPr bwMode="auto">
                <a:xfrm>
                  <a:off x="3849" y="3117"/>
                  <a:ext cx="98" cy="289"/>
                </a:xfrm>
                <a:custGeom>
                  <a:avLst/>
                  <a:gdLst/>
                  <a:ahLst/>
                  <a:cxnLst>
                    <a:cxn ang="0">
                      <a:pos x="0" y="0"/>
                    </a:cxn>
                    <a:cxn ang="0">
                      <a:pos x="97" y="103"/>
                    </a:cxn>
                    <a:cxn ang="0">
                      <a:pos x="76" y="197"/>
                    </a:cxn>
                    <a:cxn ang="0">
                      <a:pos x="76" y="288"/>
                    </a:cxn>
                    <a:cxn ang="0">
                      <a:pos x="0" y="199"/>
                    </a:cxn>
                    <a:cxn ang="0">
                      <a:pos x="0" y="0"/>
                    </a:cxn>
                  </a:cxnLst>
                  <a:rect l="0" t="0" r="r" b="b"/>
                  <a:pathLst>
                    <a:path w="98" h="289">
                      <a:moveTo>
                        <a:pt x="0" y="0"/>
                      </a:moveTo>
                      <a:lnTo>
                        <a:pt x="97" y="103"/>
                      </a:lnTo>
                      <a:lnTo>
                        <a:pt x="76" y="197"/>
                      </a:lnTo>
                      <a:lnTo>
                        <a:pt x="76" y="288"/>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1" name="Freeform 23"/>
                <p:cNvSpPr>
                  <a:spLocks/>
                </p:cNvSpPr>
                <p:nvPr/>
              </p:nvSpPr>
              <p:spPr bwMode="auto">
                <a:xfrm>
                  <a:off x="2687" y="3145"/>
                  <a:ext cx="204" cy="359"/>
                </a:xfrm>
                <a:custGeom>
                  <a:avLst/>
                  <a:gdLst/>
                  <a:ahLst/>
                  <a:cxnLst>
                    <a:cxn ang="0">
                      <a:pos x="18" y="358"/>
                    </a:cxn>
                    <a:cxn ang="0">
                      <a:pos x="0" y="244"/>
                    </a:cxn>
                    <a:cxn ang="0">
                      <a:pos x="41" y="130"/>
                    </a:cxn>
                    <a:cxn ang="0">
                      <a:pos x="203" y="0"/>
                    </a:cxn>
                    <a:cxn ang="0">
                      <a:pos x="203" y="200"/>
                    </a:cxn>
                    <a:cxn ang="0">
                      <a:pos x="44" y="327"/>
                    </a:cxn>
                    <a:cxn ang="0">
                      <a:pos x="18" y="358"/>
                    </a:cxn>
                  </a:cxnLst>
                  <a:rect l="0" t="0" r="r" b="b"/>
                  <a:pathLst>
                    <a:path w="204" h="359">
                      <a:moveTo>
                        <a:pt x="18" y="358"/>
                      </a:moveTo>
                      <a:lnTo>
                        <a:pt x="0" y="244"/>
                      </a:lnTo>
                      <a:lnTo>
                        <a:pt x="41" y="130"/>
                      </a:lnTo>
                      <a:lnTo>
                        <a:pt x="203" y="0"/>
                      </a:lnTo>
                      <a:lnTo>
                        <a:pt x="203" y="200"/>
                      </a:lnTo>
                      <a:lnTo>
                        <a:pt x="44" y="327"/>
                      </a:lnTo>
                      <a:lnTo>
                        <a:pt x="18" y="35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2" name="Freeform 24"/>
                <p:cNvSpPr>
                  <a:spLocks/>
                </p:cNvSpPr>
                <p:nvPr/>
              </p:nvSpPr>
              <p:spPr bwMode="auto">
                <a:xfrm>
                  <a:off x="2890" y="3114"/>
                  <a:ext cx="115" cy="229"/>
                </a:xfrm>
                <a:custGeom>
                  <a:avLst/>
                  <a:gdLst/>
                  <a:ahLst/>
                  <a:cxnLst>
                    <a:cxn ang="0">
                      <a:pos x="0" y="31"/>
                    </a:cxn>
                    <a:cxn ang="0">
                      <a:pos x="0" y="228"/>
                    </a:cxn>
                    <a:cxn ang="0">
                      <a:pos x="114" y="199"/>
                    </a:cxn>
                    <a:cxn ang="0">
                      <a:pos x="114" y="0"/>
                    </a:cxn>
                    <a:cxn ang="0">
                      <a:pos x="0" y="31"/>
                    </a:cxn>
                  </a:cxnLst>
                  <a:rect l="0" t="0" r="r" b="b"/>
                  <a:pathLst>
                    <a:path w="115" h="229">
                      <a:moveTo>
                        <a:pt x="0" y="31"/>
                      </a:moveTo>
                      <a:lnTo>
                        <a:pt x="0" y="228"/>
                      </a:lnTo>
                      <a:lnTo>
                        <a:pt x="114" y="199"/>
                      </a:lnTo>
                      <a:lnTo>
                        <a:pt x="114" y="0"/>
                      </a:lnTo>
                      <a:lnTo>
                        <a:pt x="0" y="3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3" name="Freeform 25"/>
                <p:cNvSpPr>
                  <a:spLocks/>
                </p:cNvSpPr>
                <p:nvPr/>
              </p:nvSpPr>
              <p:spPr bwMode="auto">
                <a:xfrm>
                  <a:off x="3004" y="3114"/>
                  <a:ext cx="229" cy="282"/>
                </a:xfrm>
                <a:custGeom>
                  <a:avLst/>
                  <a:gdLst/>
                  <a:ahLst/>
                  <a:cxnLst>
                    <a:cxn ang="0">
                      <a:pos x="0" y="0"/>
                    </a:cxn>
                    <a:cxn ang="0">
                      <a:pos x="228" y="81"/>
                    </a:cxn>
                    <a:cxn ang="0">
                      <a:pos x="228" y="281"/>
                    </a:cxn>
                    <a:cxn ang="0">
                      <a:pos x="0" y="199"/>
                    </a:cxn>
                    <a:cxn ang="0">
                      <a:pos x="0" y="0"/>
                    </a:cxn>
                  </a:cxnLst>
                  <a:rect l="0" t="0" r="r" b="b"/>
                  <a:pathLst>
                    <a:path w="229" h="282">
                      <a:moveTo>
                        <a:pt x="0" y="0"/>
                      </a:moveTo>
                      <a:lnTo>
                        <a:pt x="228" y="81"/>
                      </a:lnTo>
                      <a:lnTo>
                        <a:pt x="228" y="281"/>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4" name="Freeform 26"/>
                <p:cNvSpPr>
                  <a:spLocks/>
                </p:cNvSpPr>
                <p:nvPr/>
              </p:nvSpPr>
              <p:spPr bwMode="auto">
                <a:xfrm>
                  <a:off x="3232" y="3195"/>
                  <a:ext cx="179" cy="208"/>
                </a:xfrm>
                <a:custGeom>
                  <a:avLst/>
                  <a:gdLst/>
                  <a:ahLst/>
                  <a:cxnLst>
                    <a:cxn ang="0">
                      <a:pos x="0" y="0"/>
                    </a:cxn>
                    <a:cxn ang="0">
                      <a:pos x="0" y="199"/>
                    </a:cxn>
                    <a:cxn ang="0">
                      <a:pos x="178" y="207"/>
                    </a:cxn>
                    <a:cxn ang="0">
                      <a:pos x="178" y="5"/>
                    </a:cxn>
                    <a:cxn ang="0">
                      <a:pos x="0" y="0"/>
                    </a:cxn>
                  </a:cxnLst>
                  <a:rect l="0" t="0" r="r" b="b"/>
                  <a:pathLst>
                    <a:path w="179" h="208">
                      <a:moveTo>
                        <a:pt x="0" y="0"/>
                      </a:moveTo>
                      <a:lnTo>
                        <a:pt x="0" y="199"/>
                      </a:lnTo>
                      <a:lnTo>
                        <a:pt x="178" y="207"/>
                      </a:lnTo>
                      <a:lnTo>
                        <a:pt x="178" y="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5" name="Freeform 27"/>
                <p:cNvSpPr>
                  <a:spLocks/>
                </p:cNvSpPr>
                <p:nvPr/>
              </p:nvSpPr>
              <p:spPr bwMode="auto">
                <a:xfrm>
                  <a:off x="4139" y="3520"/>
                  <a:ext cx="101" cy="294"/>
                </a:xfrm>
                <a:custGeom>
                  <a:avLst/>
                  <a:gdLst/>
                  <a:ahLst/>
                  <a:cxnLst>
                    <a:cxn ang="0">
                      <a:pos x="0" y="95"/>
                    </a:cxn>
                    <a:cxn ang="0">
                      <a:pos x="100" y="0"/>
                    </a:cxn>
                    <a:cxn ang="0">
                      <a:pos x="100" y="196"/>
                    </a:cxn>
                    <a:cxn ang="0">
                      <a:pos x="0" y="293"/>
                    </a:cxn>
                    <a:cxn ang="0">
                      <a:pos x="0" y="95"/>
                    </a:cxn>
                  </a:cxnLst>
                  <a:rect l="0" t="0" r="r" b="b"/>
                  <a:pathLst>
                    <a:path w="101" h="294">
                      <a:moveTo>
                        <a:pt x="0" y="95"/>
                      </a:moveTo>
                      <a:lnTo>
                        <a:pt x="100" y="0"/>
                      </a:lnTo>
                      <a:lnTo>
                        <a:pt x="100" y="196"/>
                      </a:lnTo>
                      <a:lnTo>
                        <a:pt x="0" y="293"/>
                      </a:lnTo>
                      <a:lnTo>
                        <a:pt x="0" y="9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6" name="Freeform 28"/>
                <p:cNvSpPr>
                  <a:spLocks/>
                </p:cNvSpPr>
                <p:nvPr/>
              </p:nvSpPr>
              <p:spPr bwMode="auto">
                <a:xfrm>
                  <a:off x="4001" y="3429"/>
                  <a:ext cx="33" cy="204"/>
                </a:xfrm>
                <a:custGeom>
                  <a:avLst/>
                  <a:gdLst/>
                  <a:ahLst/>
                  <a:cxnLst>
                    <a:cxn ang="0">
                      <a:pos x="0" y="0"/>
                    </a:cxn>
                    <a:cxn ang="0">
                      <a:pos x="0" y="203"/>
                    </a:cxn>
                    <a:cxn ang="0">
                      <a:pos x="32" y="203"/>
                    </a:cxn>
                    <a:cxn ang="0">
                      <a:pos x="32" y="2"/>
                    </a:cxn>
                    <a:cxn ang="0">
                      <a:pos x="0" y="0"/>
                    </a:cxn>
                  </a:cxnLst>
                  <a:rect l="0" t="0" r="r" b="b"/>
                  <a:pathLst>
                    <a:path w="33" h="204">
                      <a:moveTo>
                        <a:pt x="0" y="0"/>
                      </a:moveTo>
                      <a:lnTo>
                        <a:pt x="0" y="203"/>
                      </a:lnTo>
                      <a:lnTo>
                        <a:pt x="32" y="203"/>
                      </a:lnTo>
                      <a:lnTo>
                        <a:pt x="32" y="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7" name="Freeform 29"/>
                <p:cNvSpPr>
                  <a:spLocks/>
                </p:cNvSpPr>
                <p:nvPr/>
              </p:nvSpPr>
              <p:spPr bwMode="auto">
                <a:xfrm>
                  <a:off x="4059" y="3615"/>
                  <a:ext cx="81" cy="206"/>
                </a:xfrm>
                <a:custGeom>
                  <a:avLst/>
                  <a:gdLst/>
                  <a:ahLst/>
                  <a:cxnLst>
                    <a:cxn ang="0">
                      <a:pos x="0" y="5"/>
                    </a:cxn>
                    <a:cxn ang="0">
                      <a:pos x="80" y="0"/>
                    </a:cxn>
                    <a:cxn ang="0">
                      <a:pos x="80" y="197"/>
                    </a:cxn>
                    <a:cxn ang="0">
                      <a:pos x="0" y="205"/>
                    </a:cxn>
                    <a:cxn ang="0">
                      <a:pos x="0" y="5"/>
                    </a:cxn>
                  </a:cxnLst>
                  <a:rect l="0" t="0" r="r" b="b"/>
                  <a:pathLst>
                    <a:path w="81" h="206">
                      <a:moveTo>
                        <a:pt x="0" y="5"/>
                      </a:moveTo>
                      <a:lnTo>
                        <a:pt x="80" y="0"/>
                      </a:lnTo>
                      <a:lnTo>
                        <a:pt x="80" y="197"/>
                      </a:lnTo>
                      <a:lnTo>
                        <a:pt x="0" y="205"/>
                      </a:lnTo>
                      <a:lnTo>
                        <a:pt x="0" y="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598" name="Freeform 30"/>
                <p:cNvSpPr>
                  <a:spLocks/>
                </p:cNvSpPr>
                <p:nvPr/>
              </p:nvSpPr>
              <p:spPr bwMode="auto">
                <a:xfrm>
                  <a:off x="4032" y="3430"/>
                  <a:ext cx="28" cy="392"/>
                </a:xfrm>
                <a:custGeom>
                  <a:avLst/>
                  <a:gdLst/>
                  <a:ahLst/>
                  <a:cxnLst>
                    <a:cxn ang="0">
                      <a:pos x="0" y="0"/>
                    </a:cxn>
                    <a:cxn ang="0">
                      <a:pos x="27" y="195"/>
                    </a:cxn>
                    <a:cxn ang="0">
                      <a:pos x="27" y="391"/>
                    </a:cxn>
                    <a:cxn ang="0">
                      <a:pos x="0" y="202"/>
                    </a:cxn>
                    <a:cxn ang="0">
                      <a:pos x="0" y="0"/>
                    </a:cxn>
                  </a:cxnLst>
                  <a:rect l="0" t="0" r="r" b="b"/>
                  <a:pathLst>
                    <a:path w="28" h="392">
                      <a:moveTo>
                        <a:pt x="0" y="0"/>
                      </a:moveTo>
                      <a:lnTo>
                        <a:pt x="27" y="195"/>
                      </a:lnTo>
                      <a:lnTo>
                        <a:pt x="27" y="391"/>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 name="Group 31"/>
              <p:cNvGrpSpPr>
                <a:grpSpLocks/>
              </p:cNvGrpSpPr>
              <p:nvPr/>
            </p:nvGrpSpPr>
            <p:grpSpPr bwMode="auto">
              <a:xfrm>
                <a:off x="4075" y="2493"/>
                <a:ext cx="521" cy="661"/>
                <a:chOff x="4075" y="2493"/>
                <a:chExt cx="521" cy="661"/>
              </a:xfrm>
            </p:grpSpPr>
            <p:sp>
              <p:nvSpPr>
                <p:cNvPr id="621600" name="Freeform 32"/>
                <p:cNvSpPr>
                  <a:spLocks/>
                </p:cNvSpPr>
                <p:nvPr/>
              </p:nvSpPr>
              <p:spPr bwMode="auto">
                <a:xfrm>
                  <a:off x="4139" y="2819"/>
                  <a:ext cx="85" cy="231"/>
                </a:xfrm>
                <a:custGeom>
                  <a:avLst/>
                  <a:gdLst/>
                  <a:ahLst/>
                  <a:cxnLst>
                    <a:cxn ang="0">
                      <a:pos x="0" y="28"/>
                    </a:cxn>
                    <a:cxn ang="0">
                      <a:pos x="84" y="0"/>
                    </a:cxn>
                    <a:cxn ang="0">
                      <a:pos x="84" y="201"/>
                    </a:cxn>
                    <a:cxn ang="0">
                      <a:pos x="0" y="230"/>
                    </a:cxn>
                    <a:cxn ang="0">
                      <a:pos x="0" y="28"/>
                    </a:cxn>
                  </a:cxnLst>
                  <a:rect l="0" t="0" r="r" b="b"/>
                  <a:pathLst>
                    <a:path w="85" h="231">
                      <a:moveTo>
                        <a:pt x="0" y="28"/>
                      </a:moveTo>
                      <a:lnTo>
                        <a:pt x="84" y="0"/>
                      </a:lnTo>
                      <a:lnTo>
                        <a:pt x="84" y="201"/>
                      </a:lnTo>
                      <a:lnTo>
                        <a:pt x="0" y="230"/>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1" name="Freeform 33"/>
                <p:cNvSpPr>
                  <a:spLocks/>
                </p:cNvSpPr>
                <p:nvPr/>
              </p:nvSpPr>
              <p:spPr bwMode="auto">
                <a:xfrm>
                  <a:off x="4223" y="2701"/>
                  <a:ext cx="112" cy="322"/>
                </a:xfrm>
                <a:custGeom>
                  <a:avLst/>
                  <a:gdLst/>
                  <a:ahLst/>
                  <a:cxnLst>
                    <a:cxn ang="0">
                      <a:pos x="0" y="116"/>
                    </a:cxn>
                    <a:cxn ang="0">
                      <a:pos x="111" y="0"/>
                    </a:cxn>
                    <a:cxn ang="0">
                      <a:pos x="111" y="203"/>
                    </a:cxn>
                    <a:cxn ang="0">
                      <a:pos x="0" y="321"/>
                    </a:cxn>
                    <a:cxn ang="0">
                      <a:pos x="0" y="116"/>
                    </a:cxn>
                  </a:cxnLst>
                  <a:rect l="0" t="0" r="r" b="b"/>
                  <a:pathLst>
                    <a:path w="112" h="322">
                      <a:moveTo>
                        <a:pt x="0" y="116"/>
                      </a:moveTo>
                      <a:lnTo>
                        <a:pt x="111" y="0"/>
                      </a:lnTo>
                      <a:lnTo>
                        <a:pt x="111" y="203"/>
                      </a:lnTo>
                      <a:lnTo>
                        <a:pt x="0" y="321"/>
                      </a:lnTo>
                      <a:lnTo>
                        <a:pt x="0" y="11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2" name="Freeform 34"/>
                <p:cNvSpPr>
                  <a:spLocks/>
                </p:cNvSpPr>
                <p:nvPr/>
              </p:nvSpPr>
              <p:spPr bwMode="auto">
                <a:xfrm>
                  <a:off x="4334" y="2625"/>
                  <a:ext cx="52" cy="282"/>
                </a:xfrm>
                <a:custGeom>
                  <a:avLst/>
                  <a:gdLst/>
                  <a:ahLst/>
                  <a:cxnLst>
                    <a:cxn ang="0">
                      <a:pos x="0" y="82"/>
                    </a:cxn>
                    <a:cxn ang="0">
                      <a:pos x="0" y="281"/>
                    </a:cxn>
                    <a:cxn ang="0">
                      <a:pos x="51" y="199"/>
                    </a:cxn>
                    <a:cxn ang="0">
                      <a:pos x="51" y="0"/>
                    </a:cxn>
                    <a:cxn ang="0">
                      <a:pos x="0" y="82"/>
                    </a:cxn>
                  </a:cxnLst>
                  <a:rect l="0" t="0" r="r" b="b"/>
                  <a:pathLst>
                    <a:path w="52" h="282">
                      <a:moveTo>
                        <a:pt x="0" y="82"/>
                      </a:moveTo>
                      <a:lnTo>
                        <a:pt x="0" y="281"/>
                      </a:lnTo>
                      <a:lnTo>
                        <a:pt x="51" y="199"/>
                      </a:lnTo>
                      <a:lnTo>
                        <a:pt x="51" y="0"/>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3" name="Freeform 35"/>
                <p:cNvSpPr>
                  <a:spLocks/>
                </p:cNvSpPr>
                <p:nvPr/>
              </p:nvSpPr>
              <p:spPr bwMode="auto">
                <a:xfrm>
                  <a:off x="4075" y="2850"/>
                  <a:ext cx="65" cy="304"/>
                </a:xfrm>
                <a:custGeom>
                  <a:avLst/>
                  <a:gdLst/>
                  <a:ahLst/>
                  <a:cxnLst>
                    <a:cxn ang="0">
                      <a:pos x="64" y="0"/>
                    </a:cxn>
                    <a:cxn ang="0">
                      <a:pos x="64" y="207"/>
                    </a:cxn>
                    <a:cxn ang="0">
                      <a:pos x="53" y="263"/>
                    </a:cxn>
                    <a:cxn ang="0">
                      <a:pos x="37" y="303"/>
                    </a:cxn>
                    <a:cxn ang="0">
                      <a:pos x="13" y="266"/>
                    </a:cxn>
                    <a:cxn ang="0">
                      <a:pos x="0" y="194"/>
                    </a:cxn>
                    <a:cxn ang="0">
                      <a:pos x="50" y="65"/>
                    </a:cxn>
                    <a:cxn ang="0">
                      <a:pos x="64" y="0"/>
                    </a:cxn>
                  </a:cxnLst>
                  <a:rect l="0" t="0" r="r" b="b"/>
                  <a:pathLst>
                    <a:path w="65" h="304">
                      <a:moveTo>
                        <a:pt x="64" y="0"/>
                      </a:moveTo>
                      <a:lnTo>
                        <a:pt x="64" y="207"/>
                      </a:lnTo>
                      <a:lnTo>
                        <a:pt x="53" y="263"/>
                      </a:lnTo>
                      <a:lnTo>
                        <a:pt x="37" y="303"/>
                      </a:lnTo>
                      <a:lnTo>
                        <a:pt x="13" y="266"/>
                      </a:lnTo>
                      <a:lnTo>
                        <a:pt x="0" y="194"/>
                      </a:lnTo>
                      <a:lnTo>
                        <a:pt x="50" y="65"/>
                      </a:lnTo>
                      <a:lnTo>
                        <a:pt x="6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4" name="Freeform 36"/>
                <p:cNvSpPr>
                  <a:spLocks/>
                </p:cNvSpPr>
                <p:nvPr/>
              </p:nvSpPr>
              <p:spPr bwMode="auto">
                <a:xfrm>
                  <a:off x="4385" y="2585"/>
                  <a:ext cx="124" cy="242"/>
                </a:xfrm>
                <a:custGeom>
                  <a:avLst/>
                  <a:gdLst/>
                  <a:ahLst/>
                  <a:cxnLst>
                    <a:cxn ang="0">
                      <a:pos x="0" y="36"/>
                    </a:cxn>
                    <a:cxn ang="0">
                      <a:pos x="123" y="0"/>
                    </a:cxn>
                    <a:cxn ang="0">
                      <a:pos x="123" y="201"/>
                    </a:cxn>
                    <a:cxn ang="0">
                      <a:pos x="0" y="241"/>
                    </a:cxn>
                    <a:cxn ang="0">
                      <a:pos x="0" y="36"/>
                    </a:cxn>
                  </a:cxnLst>
                  <a:rect l="0" t="0" r="r" b="b"/>
                  <a:pathLst>
                    <a:path w="124" h="242">
                      <a:moveTo>
                        <a:pt x="0" y="36"/>
                      </a:moveTo>
                      <a:lnTo>
                        <a:pt x="123" y="0"/>
                      </a:lnTo>
                      <a:lnTo>
                        <a:pt x="123" y="201"/>
                      </a:lnTo>
                      <a:lnTo>
                        <a:pt x="0" y="241"/>
                      </a:lnTo>
                      <a:lnTo>
                        <a:pt x="0" y="3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5" name="Freeform 37"/>
                <p:cNvSpPr>
                  <a:spLocks/>
                </p:cNvSpPr>
                <p:nvPr/>
              </p:nvSpPr>
              <p:spPr bwMode="auto">
                <a:xfrm>
                  <a:off x="4508" y="2493"/>
                  <a:ext cx="88" cy="296"/>
                </a:xfrm>
                <a:custGeom>
                  <a:avLst/>
                  <a:gdLst/>
                  <a:ahLst/>
                  <a:cxnLst>
                    <a:cxn ang="0">
                      <a:pos x="0" y="91"/>
                    </a:cxn>
                    <a:cxn ang="0">
                      <a:pos x="0" y="295"/>
                    </a:cxn>
                    <a:cxn ang="0">
                      <a:pos x="87" y="201"/>
                    </a:cxn>
                    <a:cxn ang="0">
                      <a:pos x="87" y="0"/>
                    </a:cxn>
                    <a:cxn ang="0">
                      <a:pos x="0" y="91"/>
                    </a:cxn>
                  </a:cxnLst>
                  <a:rect l="0" t="0" r="r" b="b"/>
                  <a:pathLst>
                    <a:path w="88" h="296">
                      <a:moveTo>
                        <a:pt x="0" y="91"/>
                      </a:moveTo>
                      <a:lnTo>
                        <a:pt x="0" y="295"/>
                      </a:lnTo>
                      <a:lnTo>
                        <a:pt x="87" y="201"/>
                      </a:lnTo>
                      <a:lnTo>
                        <a:pt x="87" y="0"/>
                      </a:lnTo>
                      <a:lnTo>
                        <a:pt x="0" y="91"/>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7" name="Group 38"/>
              <p:cNvGrpSpPr>
                <a:grpSpLocks/>
              </p:cNvGrpSpPr>
              <p:nvPr/>
            </p:nvGrpSpPr>
            <p:grpSpPr bwMode="auto">
              <a:xfrm>
                <a:off x="4528" y="1798"/>
                <a:ext cx="568" cy="680"/>
                <a:chOff x="4528" y="1798"/>
                <a:chExt cx="568" cy="680"/>
              </a:xfrm>
            </p:grpSpPr>
            <p:sp>
              <p:nvSpPr>
                <p:cNvPr id="621607" name="Freeform 39"/>
                <p:cNvSpPr>
                  <a:spLocks/>
                </p:cNvSpPr>
                <p:nvPr/>
              </p:nvSpPr>
              <p:spPr bwMode="auto">
                <a:xfrm>
                  <a:off x="4653" y="2036"/>
                  <a:ext cx="65" cy="290"/>
                </a:xfrm>
                <a:custGeom>
                  <a:avLst/>
                  <a:gdLst/>
                  <a:ahLst/>
                  <a:cxnLst>
                    <a:cxn ang="0">
                      <a:pos x="0" y="82"/>
                    </a:cxn>
                    <a:cxn ang="0">
                      <a:pos x="64" y="0"/>
                    </a:cxn>
                    <a:cxn ang="0">
                      <a:pos x="64" y="203"/>
                    </a:cxn>
                    <a:cxn ang="0">
                      <a:pos x="0" y="289"/>
                    </a:cxn>
                    <a:cxn ang="0">
                      <a:pos x="0" y="82"/>
                    </a:cxn>
                  </a:cxnLst>
                  <a:rect l="0" t="0" r="r" b="b"/>
                  <a:pathLst>
                    <a:path w="65" h="290">
                      <a:moveTo>
                        <a:pt x="0" y="82"/>
                      </a:moveTo>
                      <a:lnTo>
                        <a:pt x="64" y="0"/>
                      </a:lnTo>
                      <a:lnTo>
                        <a:pt x="64" y="203"/>
                      </a:lnTo>
                      <a:lnTo>
                        <a:pt x="0" y="289"/>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8" name="Freeform 40"/>
                <p:cNvSpPr>
                  <a:spLocks/>
                </p:cNvSpPr>
                <p:nvPr/>
              </p:nvSpPr>
              <p:spPr bwMode="auto">
                <a:xfrm>
                  <a:off x="4599" y="2049"/>
                  <a:ext cx="55" cy="280"/>
                </a:xfrm>
                <a:custGeom>
                  <a:avLst/>
                  <a:gdLst/>
                  <a:ahLst/>
                  <a:cxnLst>
                    <a:cxn ang="0">
                      <a:pos x="0" y="0"/>
                    </a:cxn>
                    <a:cxn ang="0">
                      <a:pos x="54" y="72"/>
                    </a:cxn>
                    <a:cxn ang="0">
                      <a:pos x="54" y="279"/>
                    </a:cxn>
                    <a:cxn ang="0">
                      <a:pos x="0" y="205"/>
                    </a:cxn>
                    <a:cxn ang="0">
                      <a:pos x="0" y="0"/>
                    </a:cxn>
                  </a:cxnLst>
                  <a:rect l="0" t="0" r="r" b="b"/>
                  <a:pathLst>
                    <a:path w="55" h="280">
                      <a:moveTo>
                        <a:pt x="0" y="0"/>
                      </a:moveTo>
                      <a:lnTo>
                        <a:pt x="54" y="72"/>
                      </a:lnTo>
                      <a:lnTo>
                        <a:pt x="54" y="279"/>
                      </a:lnTo>
                      <a:lnTo>
                        <a:pt x="0" y="20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09" name="Freeform 41"/>
                <p:cNvSpPr>
                  <a:spLocks/>
                </p:cNvSpPr>
                <p:nvPr/>
              </p:nvSpPr>
              <p:spPr bwMode="auto">
                <a:xfrm>
                  <a:off x="4570" y="2151"/>
                  <a:ext cx="71" cy="327"/>
                </a:xfrm>
                <a:custGeom>
                  <a:avLst/>
                  <a:gdLst/>
                  <a:ahLst/>
                  <a:cxnLst>
                    <a:cxn ang="0">
                      <a:pos x="70" y="0"/>
                    </a:cxn>
                    <a:cxn ang="0">
                      <a:pos x="0" y="126"/>
                    </a:cxn>
                    <a:cxn ang="0">
                      <a:pos x="0" y="326"/>
                    </a:cxn>
                    <a:cxn ang="0">
                      <a:pos x="70" y="205"/>
                    </a:cxn>
                    <a:cxn ang="0">
                      <a:pos x="70" y="0"/>
                    </a:cxn>
                  </a:cxnLst>
                  <a:rect l="0" t="0" r="r" b="b"/>
                  <a:pathLst>
                    <a:path w="71" h="327">
                      <a:moveTo>
                        <a:pt x="70" y="0"/>
                      </a:moveTo>
                      <a:lnTo>
                        <a:pt x="0" y="126"/>
                      </a:lnTo>
                      <a:lnTo>
                        <a:pt x="0" y="326"/>
                      </a:lnTo>
                      <a:lnTo>
                        <a:pt x="70" y="205"/>
                      </a:lnTo>
                      <a:lnTo>
                        <a:pt x="7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0" name="Freeform 42"/>
                <p:cNvSpPr>
                  <a:spLocks/>
                </p:cNvSpPr>
                <p:nvPr/>
              </p:nvSpPr>
              <p:spPr bwMode="auto">
                <a:xfrm>
                  <a:off x="4528" y="2280"/>
                  <a:ext cx="43" cy="150"/>
                </a:xfrm>
                <a:custGeom>
                  <a:avLst/>
                  <a:gdLst/>
                  <a:ahLst/>
                  <a:cxnLst>
                    <a:cxn ang="0">
                      <a:pos x="42" y="0"/>
                    </a:cxn>
                    <a:cxn ang="0">
                      <a:pos x="0" y="44"/>
                    </a:cxn>
                    <a:cxn ang="0">
                      <a:pos x="42" y="149"/>
                    </a:cxn>
                    <a:cxn ang="0">
                      <a:pos x="42" y="0"/>
                    </a:cxn>
                  </a:cxnLst>
                  <a:rect l="0" t="0" r="r" b="b"/>
                  <a:pathLst>
                    <a:path w="43" h="150">
                      <a:moveTo>
                        <a:pt x="42" y="0"/>
                      </a:moveTo>
                      <a:lnTo>
                        <a:pt x="0" y="44"/>
                      </a:lnTo>
                      <a:lnTo>
                        <a:pt x="42" y="149"/>
                      </a:lnTo>
                      <a:lnTo>
                        <a:pt x="42"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1" name="Freeform 43"/>
                <p:cNvSpPr>
                  <a:spLocks/>
                </p:cNvSpPr>
                <p:nvPr/>
              </p:nvSpPr>
              <p:spPr bwMode="auto">
                <a:xfrm>
                  <a:off x="5026" y="1806"/>
                  <a:ext cx="70" cy="227"/>
                </a:xfrm>
                <a:custGeom>
                  <a:avLst/>
                  <a:gdLst/>
                  <a:ahLst/>
                  <a:cxnLst>
                    <a:cxn ang="0">
                      <a:pos x="0" y="26"/>
                    </a:cxn>
                    <a:cxn ang="0">
                      <a:pos x="69" y="0"/>
                    </a:cxn>
                    <a:cxn ang="0">
                      <a:pos x="69" y="201"/>
                    </a:cxn>
                    <a:cxn ang="0">
                      <a:pos x="0" y="226"/>
                    </a:cxn>
                    <a:cxn ang="0">
                      <a:pos x="0" y="26"/>
                    </a:cxn>
                  </a:cxnLst>
                  <a:rect l="0" t="0" r="r" b="b"/>
                  <a:pathLst>
                    <a:path w="70" h="227">
                      <a:moveTo>
                        <a:pt x="0" y="26"/>
                      </a:moveTo>
                      <a:lnTo>
                        <a:pt x="69" y="0"/>
                      </a:lnTo>
                      <a:lnTo>
                        <a:pt x="69" y="201"/>
                      </a:lnTo>
                      <a:lnTo>
                        <a:pt x="0" y="226"/>
                      </a:lnTo>
                      <a:lnTo>
                        <a:pt x="0" y="2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2" name="Freeform 44"/>
                <p:cNvSpPr>
                  <a:spLocks/>
                </p:cNvSpPr>
                <p:nvPr/>
              </p:nvSpPr>
              <p:spPr bwMode="auto">
                <a:xfrm>
                  <a:off x="4985" y="1798"/>
                  <a:ext cx="42" cy="232"/>
                </a:xfrm>
                <a:custGeom>
                  <a:avLst/>
                  <a:gdLst/>
                  <a:ahLst/>
                  <a:cxnLst>
                    <a:cxn ang="0">
                      <a:pos x="0" y="0"/>
                    </a:cxn>
                    <a:cxn ang="0">
                      <a:pos x="41" y="36"/>
                    </a:cxn>
                    <a:cxn ang="0">
                      <a:pos x="41" y="231"/>
                    </a:cxn>
                    <a:cxn ang="0">
                      <a:pos x="0" y="198"/>
                    </a:cxn>
                    <a:cxn ang="0">
                      <a:pos x="0" y="0"/>
                    </a:cxn>
                  </a:cxnLst>
                  <a:rect l="0" t="0" r="r" b="b"/>
                  <a:pathLst>
                    <a:path w="42" h="232">
                      <a:moveTo>
                        <a:pt x="0" y="0"/>
                      </a:moveTo>
                      <a:lnTo>
                        <a:pt x="41" y="36"/>
                      </a:lnTo>
                      <a:lnTo>
                        <a:pt x="41" y="23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3" name="Freeform 45"/>
                <p:cNvSpPr>
                  <a:spLocks/>
                </p:cNvSpPr>
                <p:nvPr/>
              </p:nvSpPr>
              <p:spPr bwMode="auto">
                <a:xfrm>
                  <a:off x="4960" y="1805"/>
                  <a:ext cx="26" cy="244"/>
                </a:xfrm>
                <a:custGeom>
                  <a:avLst/>
                  <a:gdLst/>
                  <a:ahLst/>
                  <a:cxnLst>
                    <a:cxn ang="0">
                      <a:pos x="25" y="0"/>
                    </a:cxn>
                    <a:cxn ang="0">
                      <a:pos x="25" y="189"/>
                    </a:cxn>
                    <a:cxn ang="0">
                      <a:pos x="0" y="243"/>
                    </a:cxn>
                    <a:cxn ang="0">
                      <a:pos x="0" y="39"/>
                    </a:cxn>
                    <a:cxn ang="0">
                      <a:pos x="25" y="0"/>
                    </a:cxn>
                  </a:cxnLst>
                  <a:rect l="0" t="0" r="r" b="b"/>
                  <a:pathLst>
                    <a:path w="26" h="244">
                      <a:moveTo>
                        <a:pt x="25" y="0"/>
                      </a:moveTo>
                      <a:lnTo>
                        <a:pt x="25" y="189"/>
                      </a:lnTo>
                      <a:lnTo>
                        <a:pt x="0" y="243"/>
                      </a:lnTo>
                      <a:lnTo>
                        <a:pt x="0" y="39"/>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4" name="Freeform 46"/>
                <p:cNvSpPr>
                  <a:spLocks/>
                </p:cNvSpPr>
                <p:nvPr/>
              </p:nvSpPr>
              <p:spPr bwMode="auto">
                <a:xfrm>
                  <a:off x="4773" y="1846"/>
                  <a:ext cx="188" cy="227"/>
                </a:xfrm>
                <a:custGeom>
                  <a:avLst/>
                  <a:gdLst/>
                  <a:ahLst/>
                  <a:cxnLst>
                    <a:cxn ang="0">
                      <a:pos x="187" y="0"/>
                    </a:cxn>
                    <a:cxn ang="0">
                      <a:pos x="147" y="5"/>
                    </a:cxn>
                    <a:cxn ang="0">
                      <a:pos x="0" y="26"/>
                    </a:cxn>
                    <a:cxn ang="0">
                      <a:pos x="0" y="226"/>
                    </a:cxn>
                    <a:cxn ang="0">
                      <a:pos x="150" y="207"/>
                    </a:cxn>
                    <a:cxn ang="0">
                      <a:pos x="187" y="202"/>
                    </a:cxn>
                    <a:cxn ang="0">
                      <a:pos x="187" y="0"/>
                    </a:cxn>
                  </a:cxnLst>
                  <a:rect l="0" t="0" r="r" b="b"/>
                  <a:pathLst>
                    <a:path w="188" h="227">
                      <a:moveTo>
                        <a:pt x="187" y="0"/>
                      </a:moveTo>
                      <a:lnTo>
                        <a:pt x="147" y="5"/>
                      </a:lnTo>
                      <a:lnTo>
                        <a:pt x="0" y="26"/>
                      </a:lnTo>
                      <a:lnTo>
                        <a:pt x="0" y="226"/>
                      </a:lnTo>
                      <a:lnTo>
                        <a:pt x="150" y="207"/>
                      </a:lnTo>
                      <a:lnTo>
                        <a:pt x="187" y="202"/>
                      </a:lnTo>
                      <a:lnTo>
                        <a:pt x="1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5" name="Freeform 47"/>
                <p:cNvSpPr>
                  <a:spLocks/>
                </p:cNvSpPr>
                <p:nvPr/>
              </p:nvSpPr>
              <p:spPr bwMode="auto">
                <a:xfrm>
                  <a:off x="4708" y="1878"/>
                  <a:ext cx="66" cy="262"/>
                </a:xfrm>
                <a:custGeom>
                  <a:avLst/>
                  <a:gdLst/>
                  <a:ahLst/>
                  <a:cxnLst>
                    <a:cxn ang="0">
                      <a:pos x="65" y="0"/>
                    </a:cxn>
                    <a:cxn ang="0">
                      <a:pos x="65" y="196"/>
                    </a:cxn>
                    <a:cxn ang="0">
                      <a:pos x="23" y="222"/>
                    </a:cxn>
                    <a:cxn ang="0">
                      <a:pos x="7" y="261"/>
                    </a:cxn>
                    <a:cxn ang="0">
                      <a:pos x="7" y="160"/>
                    </a:cxn>
                    <a:cxn ang="0">
                      <a:pos x="18" y="82"/>
                    </a:cxn>
                    <a:cxn ang="0">
                      <a:pos x="0" y="76"/>
                    </a:cxn>
                    <a:cxn ang="0">
                      <a:pos x="20" y="28"/>
                    </a:cxn>
                    <a:cxn ang="0">
                      <a:pos x="65" y="0"/>
                    </a:cxn>
                  </a:cxnLst>
                  <a:rect l="0" t="0" r="r" b="b"/>
                  <a:pathLst>
                    <a:path w="66" h="262">
                      <a:moveTo>
                        <a:pt x="65" y="0"/>
                      </a:moveTo>
                      <a:lnTo>
                        <a:pt x="65" y="196"/>
                      </a:lnTo>
                      <a:lnTo>
                        <a:pt x="23" y="222"/>
                      </a:lnTo>
                      <a:lnTo>
                        <a:pt x="7" y="261"/>
                      </a:lnTo>
                      <a:lnTo>
                        <a:pt x="7" y="160"/>
                      </a:lnTo>
                      <a:lnTo>
                        <a:pt x="18" y="82"/>
                      </a:lnTo>
                      <a:lnTo>
                        <a:pt x="0" y="76"/>
                      </a:lnTo>
                      <a:lnTo>
                        <a:pt x="20" y="28"/>
                      </a:lnTo>
                      <a:lnTo>
                        <a:pt x="65"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8" name="Group 48"/>
              <p:cNvGrpSpPr>
                <a:grpSpLocks/>
              </p:cNvGrpSpPr>
              <p:nvPr/>
            </p:nvGrpSpPr>
            <p:grpSpPr bwMode="auto">
              <a:xfrm>
                <a:off x="336" y="1079"/>
                <a:ext cx="2372" cy="2623"/>
                <a:chOff x="336" y="1079"/>
                <a:chExt cx="2372" cy="2623"/>
              </a:xfrm>
            </p:grpSpPr>
            <p:sp>
              <p:nvSpPr>
                <p:cNvPr id="621617" name="Freeform 49"/>
                <p:cNvSpPr>
                  <a:spLocks/>
                </p:cNvSpPr>
                <p:nvPr/>
              </p:nvSpPr>
              <p:spPr bwMode="auto">
                <a:xfrm>
                  <a:off x="394" y="2109"/>
                  <a:ext cx="302" cy="712"/>
                </a:xfrm>
                <a:custGeom>
                  <a:avLst/>
                  <a:gdLst/>
                  <a:ahLst/>
                  <a:cxnLst>
                    <a:cxn ang="0">
                      <a:pos x="0" y="0"/>
                    </a:cxn>
                    <a:cxn ang="0">
                      <a:pos x="0" y="202"/>
                    </a:cxn>
                    <a:cxn ang="0">
                      <a:pos x="107" y="365"/>
                    </a:cxn>
                    <a:cxn ang="0">
                      <a:pos x="301" y="711"/>
                    </a:cxn>
                    <a:cxn ang="0">
                      <a:pos x="301" y="511"/>
                    </a:cxn>
                    <a:cxn ang="0">
                      <a:pos x="120" y="190"/>
                    </a:cxn>
                    <a:cxn ang="0">
                      <a:pos x="0" y="0"/>
                    </a:cxn>
                  </a:cxnLst>
                  <a:rect l="0" t="0" r="r" b="b"/>
                  <a:pathLst>
                    <a:path w="302" h="712">
                      <a:moveTo>
                        <a:pt x="0" y="0"/>
                      </a:moveTo>
                      <a:lnTo>
                        <a:pt x="0" y="202"/>
                      </a:lnTo>
                      <a:lnTo>
                        <a:pt x="107" y="365"/>
                      </a:lnTo>
                      <a:lnTo>
                        <a:pt x="301" y="711"/>
                      </a:lnTo>
                      <a:lnTo>
                        <a:pt x="301" y="511"/>
                      </a:lnTo>
                      <a:lnTo>
                        <a:pt x="120" y="19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8" name="Freeform 50"/>
                <p:cNvSpPr>
                  <a:spLocks/>
                </p:cNvSpPr>
                <p:nvPr/>
              </p:nvSpPr>
              <p:spPr bwMode="auto">
                <a:xfrm>
                  <a:off x="695" y="2623"/>
                  <a:ext cx="74" cy="201"/>
                </a:xfrm>
                <a:custGeom>
                  <a:avLst/>
                  <a:gdLst/>
                  <a:ahLst/>
                  <a:cxnLst>
                    <a:cxn ang="0">
                      <a:pos x="0" y="0"/>
                    </a:cxn>
                    <a:cxn ang="0">
                      <a:pos x="73" y="0"/>
                    </a:cxn>
                    <a:cxn ang="0">
                      <a:pos x="73" y="200"/>
                    </a:cxn>
                    <a:cxn ang="0">
                      <a:pos x="0" y="200"/>
                    </a:cxn>
                    <a:cxn ang="0">
                      <a:pos x="0" y="0"/>
                    </a:cxn>
                  </a:cxnLst>
                  <a:rect l="0" t="0" r="r" b="b"/>
                  <a:pathLst>
                    <a:path w="74" h="201">
                      <a:moveTo>
                        <a:pt x="0" y="0"/>
                      </a:moveTo>
                      <a:lnTo>
                        <a:pt x="73" y="0"/>
                      </a:lnTo>
                      <a:lnTo>
                        <a:pt x="73" y="200"/>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19" name="Freeform 51"/>
                <p:cNvSpPr>
                  <a:spLocks/>
                </p:cNvSpPr>
                <p:nvPr/>
              </p:nvSpPr>
              <p:spPr bwMode="auto">
                <a:xfrm>
                  <a:off x="770" y="2623"/>
                  <a:ext cx="216" cy="368"/>
                </a:xfrm>
                <a:custGeom>
                  <a:avLst/>
                  <a:gdLst/>
                  <a:ahLst/>
                  <a:cxnLst>
                    <a:cxn ang="0">
                      <a:pos x="0" y="0"/>
                    </a:cxn>
                    <a:cxn ang="0">
                      <a:pos x="0" y="196"/>
                    </a:cxn>
                    <a:cxn ang="0">
                      <a:pos x="215" y="367"/>
                    </a:cxn>
                    <a:cxn ang="0">
                      <a:pos x="215" y="167"/>
                    </a:cxn>
                    <a:cxn ang="0">
                      <a:pos x="0" y="0"/>
                    </a:cxn>
                  </a:cxnLst>
                  <a:rect l="0" t="0" r="r" b="b"/>
                  <a:pathLst>
                    <a:path w="216" h="368">
                      <a:moveTo>
                        <a:pt x="0" y="0"/>
                      </a:moveTo>
                      <a:lnTo>
                        <a:pt x="0" y="196"/>
                      </a:lnTo>
                      <a:lnTo>
                        <a:pt x="215" y="367"/>
                      </a:lnTo>
                      <a:lnTo>
                        <a:pt x="215" y="167"/>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0" name="Freeform 52"/>
                <p:cNvSpPr>
                  <a:spLocks/>
                </p:cNvSpPr>
                <p:nvPr/>
              </p:nvSpPr>
              <p:spPr bwMode="auto">
                <a:xfrm>
                  <a:off x="985" y="2788"/>
                  <a:ext cx="243" cy="205"/>
                </a:xfrm>
                <a:custGeom>
                  <a:avLst/>
                  <a:gdLst/>
                  <a:ahLst/>
                  <a:cxnLst>
                    <a:cxn ang="0">
                      <a:pos x="0" y="2"/>
                    </a:cxn>
                    <a:cxn ang="0">
                      <a:pos x="0" y="204"/>
                    </a:cxn>
                    <a:cxn ang="0">
                      <a:pos x="242" y="204"/>
                    </a:cxn>
                    <a:cxn ang="0">
                      <a:pos x="242" y="0"/>
                    </a:cxn>
                    <a:cxn ang="0">
                      <a:pos x="0" y="2"/>
                    </a:cxn>
                  </a:cxnLst>
                  <a:rect l="0" t="0" r="r" b="b"/>
                  <a:pathLst>
                    <a:path w="243" h="205">
                      <a:moveTo>
                        <a:pt x="0" y="2"/>
                      </a:moveTo>
                      <a:lnTo>
                        <a:pt x="0" y="204"/>
                      </a:lnTo>
                      <a:lnTo>
                        <a:pt x="242" y="204"/>
                      </a:lnTo>
                      <a:lnTo>
                        <a:pt x="242"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1" name="Freeform 53"/>
                <p:cNvSpPr>
                  <a:spLocks/>
                </p:cNvSpPr>
                <p:nvPr/>
              </p:nvSpPr>
              <p:spPr bwMode="auto">
                <a:xfrm>
                  <a:off x="1225" y="2833"/>
                  <a:ext cx="294" cy="340"/>
                </a:xfrm>
                <a:custGeom>
                  <a:avLst/>
                  <a:gdLst/>
                  <a:ahLst/>
                  <a:cxnLst>
                    <a:cxn ang="0">
                      <a:pos x="0" y="0"/>
                    </a:cxn>
                    <a:cxn ang="0">
                      <a:pos x="293" y="138"/>
                    </a:cxn>
                    <a:cxn ang="0">
                      <a:pos x="293" y="339"/>
                    </a:cxn>
                    <a:cxn ang="0">
                      <a:pos x="0" y="200"/>
                    </a:cxn>
                    <a:cxn ang="0">
                      <a:pos x="0" y="0"/>
                    </a:cxn>
                  </a:cxnLst>
                  <a:rect l="0" t="0" r="r" b="b"/>
                  <a:pathLst>
                    <a:path w="294" h="340">
                      <a:moveTo>
                        <a:pt x="0" y="0"/>
                      </a:moveTo>
                      <a:lnTo>
                        <a:pt x="293" y="138"/>
                      </a:lnTo>
                      <a:lnTo>
                        <a:pt x="293" y="33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2" name="Freeform 54"/>
                <p:cNvSpPr>
                  <a:spLocks/>
                </p:cNvSpPr>
                <p:nvPr/>
              </p:nvSpPr>
              <p:spPr bwMode="auto">
                <a:xfrm>
                  <a:off x="1518" y="2975"/>
                  <a:ext cx="239" cy="193"/>
                </a:xfrm>
                <a:custGeom>
                  <a:avLst/>
                  <a:gdLst/>
                  <a:ahLst/>
                  <a:cxnLst>
                    <a:cxn ang="0">
                      <a:pos x="0" y="0"/>
                    </a:cxn>
                    <a:cxn ang="0">
                      <a:pos x="238" y="0"/>
                    </a:cxn>
                    <a:cxn ang="0">
                      <a:pos x="238" y="192"/>
                    </a:cxn>
                    <a:cxn ang="0">
                      <a:pos x="0" y="192"/>
                    </a:cxn>
                    <a:cxn ang="0">
                      <a:pos x="0" y="0"/>
                    </a:cxn>
                  </a:cxnLst>
                  <a:rect l="0" t="0" r="r" b="b"/>
                  <a:pathLst>
                    <a:path w="239" h="193">
                      <a:moveTo>
                        <a:pt x="0" y="0"/>
                      </a:moveTo>
                      <a:lnTo>
                        <a:pt x="238" y="0"/>
                      </a:lnTo>
                      <a:lnTo>
                        <a:pt x="238" y="192"/>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3" name="Freeform 55"/>
                <p:cNvSpPr>
                  <a:spLocks/>
                </p:cNvSpPr>
                <p:nvPr/>
              </p:nvSpPr>
              <p:spPr bwMode="auto">
                <a:xfrm>
                  <a:off x="1756" y="2882"/>
                  <a:ext cx="98" cy="199"/>
                </a:xfrm>
                <a:custGeom>
                  <a:avLst/>
                  <a:gdLst/>
                  <a:ahLst/>
                  <a:cxnLst>
                    <a:cxn ang="0">
                      <a:pos x="0" y="2"/>
                    </a:cxn>
                    <a:cxn ang="0">
                      <a:pos x="0" y="198"/>
                    </a:cxn>
                    <a:cxn ang="0">
                      <a:pos x="97" y="198"/>
                    </a:cxn>
                    <a:cxn ang="0">
                      <a:pos x="97" y="0"/>
                    </a:cxn>
                    <a:cxn ang="0">
                      <a:pos x="0" y="2"/>
                    </a:cxn>
                  </a:cxnLst>
                  <a:rect l="0" t="0" r="r" b="b"/>
                  <a:pathLst>
                    <a:path w="98" h="199">
                      <a:moveTo>
                        <a:pt x="0" y="2"/>
                      </a:moveTo>
                      <a:lnTo>
                        <a:pt x="0" y="198"/>
                      </a:lnTo>
                      <a:lnTo>
                        <a:pt x="97" y="198"/>
                      </a:lnTo>
                      <a:lnTo>
                        <a:pt x="97"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4" name="Freeform 56"/>
                <p:cNvSpPr>
                  <a:spLocks/>
                </p:cNvSpPr>
                <p:nvPr/>
              </p:nvSpPr>
              <p:spPr bwMode="auto">
                <a:xfrm>
                  <a:off x="1853" y="2888"/>
                  <a:ext cx="174" cy="344"/>
                </a:xfrm>
                <a:custGeom>
                  <a:avLst/>
                  <a:gdLst/>
                  <a:ahLst/>
                  <a:cxnLst>
                    <a:cxn ang="0">
                      <a:pos x="0" y="0"/>
                    </a:cxn>
                    <a:cxn ang="0">
                      <a:pos x="173" y="142"/>
                    </a:cxn>
                    <a:cxn ang="0">
                      <a:pos x="173" y="343"/>
                    </a:cxn>
                    <a:cxn ang="0">
                      <a:pos x="0" y="192"/>
                    </a:cxn>
                    <a:cxn ang="0">
                      <a:pos x="0" y="0"/>
                    </a:cxn>
                  </a:cxnLst>
                  <a:rect l="0" t="0" r="r" b="b"/>
                  <a:pathLst>
                    <a:path w="174" h="344">
                      <a:moveTo>
                        <a:pt x="0" y="0"/>
                      </a:moveTo>
                      <a:lnTo>
                        <a:pt x="173" y="142"/>
                      </a:lnTo>
                      <a:lnTo>
                        <a:pt x="173" y="343"/>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5" name="Freeform 57"/>
                <p:cNvSpPr>
                  <a:spLocks/>
                </p:cNvSpPr>
                <p:nvPr/>
              </p:nvSpPr>
              <p:spPr bwMode="auto">
                <a:xfrm>
                  <a:off x="2026" y="3031"/>
                  <a:ext cx="79" cy="343"/>
                </a:xfrm>
                <a:custGeom>
                  <a:avLst/>
                  <a:gdLst/>
                  <a:ahLst/>
                  <a:cxnLst>
                    <a:cxn ang="0">
                      <a:pos x="0" y="0"/>
                    </a:cxn>
                    <a:cxn ang="0">
                      <a:pos x="78" y="141"/>
                    </a:cxn>
                    <a:cxn ang="0">
                      <a:pos x="78" y="342"/>
                    </a:cxn>
                    <a:cxn ang="0">
                      <a:pos x="0" y="200"/>
                    </a:cxn>
                    <a:cxn ang="0">
                      <a:pos x="0" y="0"/>
                    </a:cxn>
                  </a:cxnLst>
                  <a:rect l="0" t="0" r="r" b="b"/>
                  <a:pathLst>
                    <a:path w="79" h="343">
                      <a:moveTo>
                        <a:pt x="0" y="0"/>
                      </a:moveTo>
                      <a:lnTo>
                        <a:pt x="78" y="141"/>
                      </a:lnTo>
                      <a:lnTo>
                        <a:pt x="78" y="342"/>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6" name="Freeform 58"/>
                <p:cNvSpPr>
                  <a:spLocks/>
                </p:cNvSpPr>
                <p:nvPr/>
              </p:nvSpPr>
              <p:spPr bwMode="auto">
                <a:xfrm>
                  <a:off x="2104" y="3172"/>
                  <a:ext cx="87" cy="252"/>
                </a:xfrm>
                <a:custGeom>
                  <a:avLst/>
                  <a:gdLst/>
                  <a:ahLst/>
                  <a:cxnLst>
                    <a:cxn ang="0">
                      <a:pos x="0" y="0"/>
                    </a:cxn>
                    <a:cxn ang="0">
                      <a:pos x="86" y="51"/>
                    </a:cxn>
                    <a:cxn ang="0">
                      <a:pos x="86" y="251"/>
                    </a:cxn>
                    <a:cxn ang="0">
                      <a:pos x="0" y="198"/>
                    </a:cxn>
                    <a:cxn ang="0">
                      <a:pos x="0" y="0"/>
                    </a:cxn>
                  </a:cxnLst>
                  <a:rect l="0" t="0" r="r" b="b"/>
                  <a:pathLst>
                    <a:path w="87" h="252">
                      <a:moveTo>
                        <a:pt x="0" y="0"/>
                      </a:moveTo>
                      <a:lnTo>
                        <a:pt x="86" y="51"/>
                      </a:lnTo>
                      <a:lnTo>
                        <a:pt x="86" y="25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7" name="Freeform 59"/>
                <p:cNvSpPr>
                  <a:spLocks/>
                </p:cNvSpPr>
                <p:nvPr/>
              </p:nvSpPr>
              <p:spPr bwMode="auto">
                <a:xfrm>
                  <a:off x="2190" y="3157"/>
                  <a:ext cx="60" cy="262"/>
                </a:xfrm>
                <a:custGeom>
                  <a:avLst/>
                  <a:gdLst/>
                  <a:ahLst/>
                  <a:cxnLst>
                    <a:cxn ang="0">
                      <a:pos x="59" y="0"/>
                    </a:cxn>
                    <a:cxn ang="0">
                      <a:pos x="0" y="66"/>
                    </a:cxn>
                    <a:cxn ang="0">
                      <a:pos x="0" y="261"/>
                    </a:cxn>
                    <a:cxn ang="0">
                      <a:pos x="59" y="196"/>
                    </a:cxn>
                    <a:cxn ang="0">
                      <a:pos x="59" y="0"/>
                    </a:cxn>
                  </a:cxnLst>
                  <a:rect l="0" t="0" r="r" b="b"/>
                  <a:pathLst>
                    <a:path w="60" h="262">
                      <a:moveTo>
                        <a:pt x="59" y="0"/>
                      </a:moveTo>
                      <a:lnTo>
                        <a:pt x="0" y="66"/>
                      </a:lnTo>
                      <a:lnTo>
                        <a:pt x="0" y="261"/>
                      </a:lnTo>
                      <a:lnTo>
                        <a:pt x="59" y="196"/>
                      </a:lnTo>
                      <a:lnTo>
                        <a:pt x="5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8" name="Freeform 60"/>
                <p:cNvSpPr>
                  <a:spLocks/>
                </p:cNvSpPr>
                <p:nvPr/>
              </p:nvSpPr>
              <p:spPr bwMode="auto">
                <a:xfrm>
                  <a:off x="2249" y="3157"/>
                  <a:ext cx="112" cy="236"/>
                </a:xfrm>
                <a:custGeom>
                  <a:avLst/>
                  <a:gdLst/>
                  <a:ahLst/>
                  <a:cxnLst>
                    <a:cxn ang="0">
                      <a:pos x="0" y="0"/>
                    </a:cxn>
                    <a:cxn ang="0">
                      <a:pos x="111" y="38"/>
                    </a:cxn>
                    <a:cxn ang="0">
                      <a:pos x="111" y="235"/>
                    </a:cxn>
                    <a:cxn ang="0">
                      <a:pos x="0" y="199"/>
                    </a:cxn>
                    <a:cxn ang="0">
                      <a:pos x="0" y="0"/>
                    </a:cxn>
                  </a:cxnLst>
                  <a:rect l="0" t="0" r="r" b="b"/>
                  <a:pathLst>
                    <a:path w="112" h="236">
                      <a:moveTo>
                        <a:pt x="0" y="0"/>
                      </a:moveTo>
                      <a:lnTo>
                        <a:pt x="111" y="38"/>
                      </a:lnTo>
                      <a:lnTo>
                        <a:pt x="111" y="235"/>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29" name="Freeform 61"/>
                <p:cNvSpPr>
                  <a:spLocks/>
                </p:cNvSpPr>
                <p:nvPr/>
              </p:nvSpPr>
              <p:spPr bwMode="auto">
                <a:xfrm>
                  <a:off x="2496" y="3424"/>
                  <a:ext cx="212" cy="278"/>
                </a:xfrm>
                <a:custGeom>
                  <a:avLst/>
                  <a:gdLst/>
                  <a:ahLst/>
                  <a:cxnLst>
                    <a:cxn ang="0">
                      <a:pos x="0" y="0"/>
                    </a:cxn>
                    <a:cxn ang="0">
                      <a:pos x="211" y="71"/>
                    </a:cxn>
                    <a:cxn ang="0">
                      <a:pos x="211" y="277"/>
                    </a:cxn>
                    <a:cxn ang="0">
                      <a:pos x="0" y="203"/>
                    </a:cxn>
                    <a:cxn ang="0">
                      <a:pos x="0" y="0"/>
                    </a:cxn>
                  </a:cxnLst>
                  <a:rect l="0" t="0" r="r" b="b"/>
                  <a:pathLst>
                    <a:path w="212" h="278">
                      <a:moveTo>
                        <a:pt x="0" y="0"/>
                      </a:moveTo>
                      <a:lnTo>
                        <a:pt x="211" y="71"/>
                      </a:lnTo>
                      <a:lnTo>
                        <a:pt x="211" y="277"/>
                      </a:lnTo>
                      <a:lnTo>
                        <a:pt x="0" y="203"/>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0" name="Freeform 62"/>
                <p:cNvSpPr>
                  <a:spLocks/>
                </p:cNvSpPr>
                <p:nvPr/>
              </p:nvSpPr>
              <p:spPr bwMode="auto">
                <a:xfrm>
                  <a:off x="2360" y="3193"/>
                  <a:ext cx="137" cy="438"/>
                </a:xfrm>
                <a:custGeom>
                  <a:avLst/>
                  <a:gdLst/>
                  <a:ahLst/>
                  <a:cxnLst>
                    <a:cxn ang="0">
                      <a:pos x="0" y="0"/>
                    </a:cxn>
                    <a:cxn ang="0">
                      <a:pos x="136" y="234"/>
                    </a:cxn>
                    <a:cxn ang="0">
                      <a:pos x="136" y="437"/>
                    </a:cxn>
                    <a:cxn ang="0">
                      <a:pos x="0" y="202"/>
                    </a:cxn>
                    <a:cxn ang="0">
                      <a:pos x="0" y="0"/>
                    </a:cxn>
                  </a:cxnLst>
                  <a:rect l="0" t="0" r="r" b="b"/>
                  <a:pathLst>
                    <a:path w="137" h="438">
                      <a:moveTo>
                        <a:pt x="0" y="0"/>
                      </a:moveTo>
                      <a:lnTo>
                        <a:pt x="136" y="234"/>
                      </a:lnTo>
                      <a:lnTo>
                        <a:pt x="136" y="437"/>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1" name="Freeform 63"/>
                <p:cNvSpPr>
                  <a:spLocks/>
                </p:cNvSpPr>
                <p:nvPr/>
              </p:nvSpPr>
              <p:spPr bwMode="auto">
                <a:xfrm>
                  <a:off x="339" y="1079"/>
                  <a:ext cx="47" cy="335"/>
                </a:xfrm>
                <a:custGeom>
                  <a:avLst/>
                  <a:gdLst/>
                  <a:ahLst/>
                  <a:cxnLst>
                    <a:cxn ang="0">
                      <a:pos x="0" y="0"/>
                    </a:cxn>
                    <a:cxn ang="0">
                      <a:pos x="46" y="204"/>
                    </a:cxn>
                    <a:cxn ang="0">
                      <a:pos x="30" y="334"/>
                    </a:cxn>
                    <a:cxn ang="0">
                      <a:pos x="0" y="201"/>
                    </a:cxn>
                    <a:cxn ang="0">
                      <a:pos x="0" y="0"/>
                    </a:cxn>
                  </a:cxnLst>
                  <a:rect l="0" t="0" r="r" b="b"/>
                  <a:pathLst>
                    <a:path w="47" h="335">
                      <a:moveTo>
                        <a:pt x="0" y="0"/>
                      </a:moveTo>
                      <a:lnTo>
                        <a:pt x="46" y="204"/>
                      </a:lnTo>
                      <a:lnTo>
                        <a:pt x="30" y="334"/>
                      </a:lnTo>
                      <a:lnTo>
                        <a:pt x="0" y="201"/>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2" name="Freeform 64"/>
                <p:cNvSpPr>
                  <a:spLocks/>
                </p:cNvSpPr>
                <p:nvPr/>
              </p:nvSpPr>
              <p:spPr bwMode="auto">
                <a:xfrm>
                  <a:off x="336" y="1935"/>
                  <a:ext cx="75" cy="280"/>
                </a:xfrm>
                <a:custGeom>
                  <a:avLst/>
                  <a:gdLst/>
                  <a:ahLst/>
                  <a:cxnLst>
                    <a:cxn ang="0">
                      <a:pos x="0" y="0"/>
                    </a:cxn>
                    <a:cxn ang="0">
                      <a:pos x="74" y="102"/>
                    </a:cxn>
                    <a:cxn ang="0">
                      <a:pos x="58" y="170"/>
                    </a:cxn>
                    <a:cxn ang="0">
                      <a:pos x="58" y="279"/>
                    </a:cxn>
                    <a:cxn ang="0">
                      <a:pos x="0" y="200"/>
                    </a:cxn>
                    <a:cxn ang="0">
                      <a:pos x="0" y="0"/>
                    </a:cxn>
                  </a:cxnLst>
                  <a:rect l="0" t="0" r="r" b="b"/>
                  <a:pathLst>
                    <a:path w="75" h="280">
                      <a:moveTo>
                        <a:pt x="0" y="0"/>
                      </a:moveTo>
                      <a:lnTo>
                        <a:pt x="74" y="102"/>
                      </a:lnTo>
                      <a:lnTo>
                        <a:pt x="58" y="170"/>
                      </a:lnTo>
                      <a:lnTo>
                        <a:pt x="58" y="27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9" name="Group 65"/>
              <p:cNvGrpSpPr>
                <a:grpSpLocks/>
              </p:cNvGrpSpPr>
              <p:nvPr/>
            </p:nvGrpSpPr>
            <p:grpSpPr bwMode="auto">
              <a:xfrm>
                <a:off x="3119" y="1039"/>
                <a:ext cx="878" cy="800"/>
                <a:chOff x="3119" y="1039"/>
                <a:chExt cx="878" cy="800"/>
              </a:xfrm>
            </p:grpSpPr>
            <p:sp>
              <p:nvSpPr>
                <p:cNvPr id="621634" name="Freeform 66"/>
                <p:cNvSpPr>
                  <a:spLocks/>
                </p:cNvSpPr>
                <p:nvPr/>
              </p:nvSpPr>
              <p:spPr bwMode="auto">
                <a:xfrm>
                  <a:off x="3595" y="1296"/>
                  <a:ext cx="274" cy="235"/>
                </a:xfrm>
                <a:custGeom>
                  <a:avLst/>
                  <a:gdLst/>
                  <a:ahLst/>
                  <a:cxnLst>
                    <a:cxn ang="0">
                      <a:pos x="0" y="33"/>
                    </a:cxn>
                    <a:cxn ang="0">
                      <a:pos x="273" y="0"/>
                    </a:cxn>
                    <a:cxn ang="0">
                      <a:pos x="273" y="194"/>
                    </a:cxn>
                    <a:cxn ang="0">
                      <a:pos x="0" y="234"/>
                    </a:cxn>
                    <a:cxn ang="0">
                      <a:pos x="0" y="33"/>
                    </a:cxn>
                  </a:cxnLst>
                  <a:rect l="0" t="0" r="r" b="b"/>
                  <a:pathLst>
                    <a:path w="274" h="235">
                      <a:moveTo>
                        <a:pt x="0" y="33"/>
                      </a:moveTo>
                      <a:lnTo>
                        <a:pt x="273" y="0"/>
                      </a:lnTo>
                      <a:lnTo>
                        <a:pt x="273" y="194"/>
                      </a:lnTo>
                      <a:lnTo>
                        <a:pt x="0" y="234"/>
                      </a:lnTo>
                      <a:lnTo>
                        <a:pt x="0" y="33"/>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5" name="Freeform 67"/>
                <p:cNvSpPr>
                  <a:spLocks/>
                </p:cNvSpPr>
                <p:nvPr/>
              </p:nvSpPr>
              <p:spPr bwMode="auto">
                <a:xfrm>
                  <a:off x="3500" y="1330"/>
                  <a:ext cx="107" cy="304"/>
                </a:xfrm>
                <a:custGeom>
                  <a:avLst/>
                  <a:gdLst/>
                  <a:ahLst/>
                  <a:cxnLst>
                    <a:cxn ang="0">
                      <a:pos x="106" y="0"/>
                    </a:cxn>
                    <a:cxn ang="0">
                      <a:pos x="106" y="198"/>
                    </a:cxn>
                    <a:cxn ang="0">
                      <a:pos x="0" y="303"/>
                    </a:cxn>
                    <a:cxn ang="0">
                      <a:pos x="0" y="103"/>
                    </a:cxn>
                    <a:cxn ang="0">
                      <a:pos x="106" y="0"/>
                    </a:cxn>
                  </a:cxnLst>
                  <a:rect l="0" t="0" r="r" b="b"/>
                  <a:pathLst>
                    <a:path w="107" h="304">
                      <a:moveTo>
                        <a:pt x="106" y="0"/>
                      </a:moveTo>
                      <a:lnTo>
                        <a:pt x="106" y="198"/>
                      </a:lnTo>
                      <a:lnTo>
                        <a:pt x="0" y="303"/>
                      </a:lnTo>
                      <a:lnTo>
                        <a:pt x="0" y="103"/>
                      </a:lnTo>
                      <a:lnTo>
                        <a:pt x="10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6" name="Freeform 68"/>
                <p:cNvSpPr>
                  <a:spLocks/>
                </p:cNvSpPr>
                <p:nvPr/>
              </p:nvSpPr>
              <p:spPr bwMode="auto">
                <a:xfrm>
                  <a:off x="3119" y="1039"/>
                  <a:ext cx="157" cy="209"/>
                </a:xfrm>
                <a:custGeom>
                  <a:avLst/>
                  <a:gdLst/>
                  <a:ahLst/>
                  <a:cxnLst>
                    <a:cxn ang="0">
                      <a:pos x="156" y="0"/>
                    </a:cxn>
                    <a:cxn ang="0">
                      <a:pos x="18" y="126"/>
                    </a:cxn>
                    <a:cxn ang="0">
                      <a:pos x="0" y="200"/>
                    </a:cxn>
                    <a:cxn ang="0">
                      <a:pos x="124" y="157"/>
                    </a:cxn>
                    <a:cxn ang="0">
                      <a:pos x="156" y="208"/>
                    </a:cxn>
                    <a:cxn ang="0">
                      <a:pos x="156" y="0"/>
                    </a:cxn>
                  </a:cxnLst>
                  <a:rect l="0" t="0" r="r" b="b"/>
                  <a:pathLst>
                    <a:path w="157" h="209">
                      <a:moveTo>
                        <a:pt x="156" y="0"/>
                      </a:moveTo>
                      <a:lnTo>
                        <a:pt x="18" y="126"/>
                      </a:lnTo>
                      <a:lnTo>
                        <a:pt x="0" y="200"/>
                      </a:lnTo>
                      <a:lnTo>
                        <a:pt x="124" y="157"/>
                      </a:lnTo>
                      <a:lnTo>
                        <a:pt x="156" y="208"/>
                      </a:lnTo>
                      <a:lnTo>
                        <a:pt x="15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7" name="Freeform 69"/>
                <p:cNvSpPr>
                  <a:spLocks/>
                </p:cNvSpPr>
                <p:nvPr/>
              </p:nvSpPr>
              <p:spPr bwMode="auto">
                <a:xfrm>
                  <a:off x="3451" y="1158"/>
                  <a:ext cx="88" cy="104"/>
                </a:xfrm>
                <a:custGeom>
                  <a:avLst/>
                  <a:gdLst/>
                  <a:ahLst/>
                  <a:cxnLst>
                    <a:cxn ang="0">
                      <a:pos x="87" y="0"/>
                    </a:cxn>
                    <a:cxn ang="0">
                      <a:pos x="0" y="70"/>
                    </a:cxn>
                    <a:cxn ang="0">
                      <a:pos x="87" y="103"/>
                    </a:cxn>
                    <a:cxn ang="0">
                      <a:pos x="87" y="0"/>
                    </a:cxn>
                  </a:cxnLst>
                  <a:rect l="0" t="0" r="r" b="b"/>
                  <a:pathLst>
                    <a:path w="88" h="104">
                      <a:moveTo>
                        <a:pt x="87" y="0"/>
                      </a:moveTo>
                      <a:lnTo>
                        <a:pt x="0" y="70"/>
                      </a:lnTo>
                      <a:lnTo>
                        <a:pt x="87" y="103"/>
                      </a:lnTo>
                      <a:lnTo>
                        <a:pt x="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8" name="Freeform 70"/>
                <p:cNvSpPr>
                  <a:spLocks/>
                </p:cNvSpPr>
                <p:nvPr/>
              </p:nvSpPr>
              <p:spPr bwMode="auto">
                <a:xfrm>
                  <a:off x="3539" y="1443"/>
                  <a:ext cx="62" cy="289"/>
                </a:xfrm>
                <a:custGeom>
                  <a:avLst/>
                  <a:gdLst/>
                  <a:ahLst/>
                  <a:cxnLst>
                    <a:cxn ang="0">
                      <a:pos x="61" y="0"/>
                    </a:cxn>
                    <a:cxn ang="0">
                      <a:pos x="0" y="79"/>
                    </a:cxn>
                    <a:cxn ang="0">
                      <a:pos x="0" y="288"/>
                    </a:cxn>
                    <a:cxn ang="0">
                      <a:pos x="61" y="202"/>
                    </a:cxn>
                    <a:cxn ang="0">
                      <a:pos x="61" y="0"/>
                    </a:cxn>
                  </a:cxnLst>
                  <a:rect l="0" t="0" r="r" b="b"/>
                  <a:pathLst>
                    <a:path w="62" h="289">
                      <a:moveTo>
                        <a:pt x="61" y="0"/>
                      </a:moveTo>
                      <a:lnTo>
                        <a:pt x="0" y="79"/>
                      </a:lnTo>
                      <a:lnTo>
                        <a:pt x="0" y="288"/>
                      </a:lnTo>
                      <a:lnTo>
                        <a:pt x="61" y="202"/>
                      </a:lnTo>
                      <a:lnTo>
                        <a:pt x="61"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39" name="Freeform 71"/>
                <p:cNvSpPr>
                  <a:spLocks/>
                </p:cNvSpPr>
                <p:nvPr/>
              </p:nvSpPr>
              <p:spPr bwMode="auto">
                <a:xfrm>
                  <a:off x="3513" y="1539"/>
                  <a:ext cx="26" cy="235"/>
                </a:xfrm>
                <a:custGeom>
                  <a:avLst/>
                  <a:gdLst/>
                  <a:ahLst/>
                  <a:cxnLst>
                    <a:cxn ang="0">
                      <a:pos x="25" y="0"/>
                    </a:cxn>
                    <a:cxn ang="0">
                      <a:pos x="25" y="189"/>
                    </a:cxn>
                    <a:cxn ang="0">
                      <a:pos x="19" y="234"/>
                    </a:cxn>
                    <a:cxn ang="0">
                      <a:pos x="0" y="184"/>
                    </a:cxn>
                    <a:cxn ang="0">
                      <a:pos x="25" y="0"/>
                    </a:cxn>
                  </a:cxnLst>
                  <a:rect l="0" t="0" r="r" b="b"/>
                  <a:pathLst>
                    <a:path w="26" h="235">
                      <a:moveTo>
                        <a:pt x="25" y="0"/>
                      </a:moveTo>
                      <a:lnTo>
                        <a:pt x="25" y="189"/>
                      </a:lnTo>
                      <a:lnTo>
                        <a:pt x="19" y="234"/>
                      </a:lnTo>
                      <a:lnTo>
                        <a:pt x="0" y="184"/>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40" name="Freeform 72"/>
                <p:cNvSpPr>
                  <a:spLocks/>
                </p:cNvSpPr>
                <p:nvPr/>
              </p:nvSpPr>
              <p:spPr bwMode="auto">
                <a:xfrm>
                  <a:off x="3869" y="1488"/>
                  <a:ext cx="75" cy="108"/>
                </a:xfrm>
                <a:custGeom>
                  <a:avLst/>
                  <a:gdLst/>
                  <a:ahLst/>
                  <a:cxnLst>
                    <a:cxn ang="0">
                      <a:pos x="74" y="0"/>
                    </a:cxn>
                    <a:cxn ang="0">
                      <a:pos x="0" y="76"/>
                    </a:cxn>
                    <a:cxn ang="0">
                      <a:pos x="20" y="107"/>
                    </a:cxn>
                    <a:cxn ang="0">
                      <a:pos x="74" y="76"/>
                    </a:cxn>
                    <a:cxn ang="0">
                      <a:pos x="74" y="0"/>
                    </a:cxn>
                  </a:cxnLst>
                  <a:rect l="0" t="0" r="r" b="b"/>
                  <a:pathLst>
                    <a:path w="75" h="108">
                      <a:moveTo>
                        <a:pt x="74" y="0"/>
                      </a:moveTo>
                      <a:lnTo>
                        <a:pt x="0" y="76"/>
                      </a:lnTo>
                      <a:lnTo>
                        <a:pt x="20" y="107"/>
                      </a:lnTo>
                      <a:lnTo>
                        <a:pt x="74" y="76"/>
                      </a:lnTo>
                      <a:lnTo>
                        <a:pt x="7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1641" name="Freeform 73"/>
                <p:cNvSpPr>
                  <a:spLocks/>
                </p:cNvSpPr>
                <p:nvPr/>
              </p:nvSpPr>
              <p:spPr bwMode="auto">
                <a:xfrm>
                  <a:off x="3917" y="1686"/>
                  <a:ext cx="80" cy="153"/>
                </a:xfrm>
                <a:custGeom>
                  <a:avLst/>
                  <a:gdLst/>
                  <a:ahLst/>
                  <a:cxnLst>
                    <a:cxn ang="0">
                      <a:pos x="79" y="0"/>
                    </a:cxn>
                    <a:cxn ang="0">
                      <a:pos x="0" y="100"/>
                    </a:cxn>
                    <a:cxn ang="0">
                      <a:pos x="0" y="120"/>
                    </a:cxn>
                    <a:cxn ang="0">
                      <a:pos x="58" y="152"/>
                    </a:cxn>
                    <a:cxn ang="0">
                      <a:pos x="79" y="152"/>
                    </a:cxn>
                    <a:cxn ang="0">
                      <a:pos x="79" y="0"/>
                    </a:cxn>
                  </a:cxnLst>
                  <a:rect l="0" t="0" r="r" b="b"/>
                  <a:pathLst>
                    <a:path w="80" h="153">
                      <a:moveTo>
                        <a:pt x="79" y="0"/>
                      </a:moveTo>
                      <a:lnTo>
                        <a:pt x="0" y="100"/>
                      </a:lnTo>
                      <a:lnTo>
                        <a:pt x="0" y="120"/>
                      </a:lnTo>
                      <a:lnTo>
                        <a:pt x="58" y="152"/>
                      </a:lnTo>
                      <a:lnTo>
                        <a:pt x="79" y="152"/>
                      </a:lnTo>
                      <a:lnTo>
                        <a:pt x="79"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sp>
          <p:nvSpPr>
            <p:cNvPr id="621642" name="Freeform 74"/>
            <p:cNvSpPr>
              <a:spLocks/>
            </p:cNvSpPr>
            <p:nvPr/>
          </p:nvSpPr>
          <p:spPr bwMode="auto">
            <a:xfrm>
              <a:off x="4239" y="1521"/>
              <a:ext cx="546" cy="485"/>
            </a:xfrm>
            <a:custGeom>
              <a:avLst/>
              <a:gdLst/>
              <a:ahLst/>
              <a:cxnLst>
                <a:cxn ang="0">
                  <a:pos x="0" y="305"/>
                </a:cxn>
                <a:cxn ang="0">
                  <a:pos x="0" y="356"/>
                </a:cxn>
                <a:cxn ang="0">
                  <a:pos x="357" y="356"/>
                </a:cxn>
                <a:cxn ang="0">
                  <a:pos x="415" y="444"/>
                </a:cxn>
                <a:cxn ang="0">
                  <a:pos x="482" y="457"/>
                </a:cxn>
                <a:cxn ang="0">
                  <a:pos x="484" y="484"/>
                </a:cxn>
                <a:cxn ang="0">
                  <a:pos x="531" y="447"/>
                </a:cxn>
                <a:cxn ang="0">
                  <a:pos x="545" y="284"/>
                </a:cxn>
                <a:cxn ang="0">
                  <a:pos x="545" y="173"/>
                </a:cxn>
                <a:cxn ang="0">
                  <a:pos x="524" y="156"/>
                </a:cxn>
                <a:cxn ang="0">
                  <a:pos x="534" y="0"/>
                </a:cxn>
                <a:cxn ang="0">
                  <a:pos x="417" y="0"/>
                </a:cxn>
                <a:cxn ang="0">
                  <a:pos x="292" y="124"/>
                </a:cxn>
                <a:cxn ang="0">
                  <a:pos x="313" y="165"/>
                </a:cxn>
                <a:cxn ang="0">
                  <a:pos x="235" y="221"/>
                </a:cxn>
                <a:cxn ang="0">
                  <a:pos x="140" y="208"/>
                </a:cxn>
                <a:cxn ang="0">
                  <a:pos x="55" y="208"/>
                </a:cxn>
                <a:cxn ang="0">
                  <a:pos x="36" y="266"/>
                </a:cxn>
                <a:cxn ang="0">
                  <a:pos x="0" y="305"/>
                </a:cxn>
              </a:cxnLst>
              <a:rect l="0" t="0" r="r" b="b"/>
              <a:pathLst>
                <a:path w="546" h="485">
                  <a:moveTo>
                    <a:pt x="0" y="305"/>
                  </a:moveTo>
                  <a:lnTo>
                    <a:pt x="0" y="356"/>
                  </a:lnTo>
                  <a:lnTo>
                    <a:pt x="357" y="356"/>
                  </a:lnTo>
                  <a:lnTo>
                    <a:pt x="415" y="444"/>
                  </a:lnTo>
                  <a:lnTo>
                    <a:pt x="482" y="457"/>
                  </a:lnTo>
                  <a:lnTo>
                    <a:pt x="484" y="484"/>
                  </a:lnTo>
                  <a:lnTo>
                    <a:pt x="531" y="447"/>
                  </a:lnTo>
                  <a:lnTo>
                    <a:pt x="545" y="284"/>
                  </a:lnTo>
                  <a:lnTo>
                    <a:pt x="545" y="173"/>
                  </a:lnTo>
                  <a:lnTo>
                    <a:pt x="524" y="156"/>
                  </a:lnTo>
                  <a:lnTo>
                    <a:pt x="534" y="0"/>
                  </a:lnTo>
                  <a:lnTo>
                    <a:pt x="417" y="0"/>
                  </a:lnTo>
                  <a:lnTo>
                    <a:pt x="292" y="124"/>
                  </a:lnTo>
                  <a:lnTo>
                    <a:pt x="313" y="165"/>
                  </a:lnTo>
                  <a:lnTo>
                    <a:pt x="235" y="221"/>
                  </a:lnTo>
                  <a:lnTo>
                    <a:pt x="140" y="208"/>
                  </a:lnTo>
                  <a:lnTo>
                    <a:pt x="55" y="208"/>
                  </a:lnTo>
                  <a:lnTo>
                    <a:pt x="36" y="266"/>
                  </a:lnTo>
                  <a:lnTo>
                    <a:pt x="0" y="305"/>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43" name="Freeform 75"/>
            <p:cNvSpPr>
              <a:spLocks/>
            </p:cNvSpPr>
            <p:nvPr/>
          </p:nvSpPr>
          <p:spPr bwMode="auto">
            <a:xfrm>
              <a:off x="4762" y="1524"/>
              <a:ext cx="204" cy="248"/>
            </a:xfrm>
            <a:custGeom>
              <a:avLst/>
              <a:gdLst/>
              <a:ahLst/>
              <a:cxnLst>
                <a:cxn ang="0">
                  <a:pos x="13" y="0"/>
                </a:cxn>
                <a:cxn ang="0">
                  <a:pos x="203" y="0"/>
                </a:cxn>
                <a:cxn ang="0">
                  <a:pos x="195" y="60"/>
                </a:cxn>
                <a:cxn ang="0">
                  <a:pos x="161" y="73"/>
                </a:cxn>
                <a:cxn ang="0">
                  <a:pos x="108" y="247"/>
                </a:cxn>
                <a:cxn ang="0">
                  <a:pos x="23" y="247"/>
                </a:cxn>
                <a:cxn ang="0">
                  <a:pos x="23" y="169"/>
                </a:cxn>
                <a:cxn ang="0">
                  <a:pos x="0" y="152"/>
                </a:cxn>
                <a:cxn ang="0">
                  <a:pos x="13" y="0"/>
                </a:cxn>
              </a:cxnLst>
              <a:rect l="0" t="0" r="r" b="b"/>
              <a:pathLst>
                <a:path w="204" h="248">
                  <a:moveTo>
                    <a:pt x="13" y="0"/>
                  </a:moveTo>
                  <a:lnTo>
                    <a:pt x="203" y="0"/>
                  </a:lnTo>
                  <a:lnTo>
                    <a:pt x="195" y="60"/>
                  </a:lnTo>
                  <a:lnTo>
                    <a:pt x="161" y="73"/>
                  </a:lnTo>
                  <a:lnTo>
                    <a:pt x="108" y="247"/>
                  </a:lnTo>
                  <a:lnTo>
                    <a:pt x="23" y="247"/>
                  </a:lnTo>
                  <a:lnTo>
                    <a:pt x="23" y="169"/>
                  </a:lnTo>
                  <a:lnTo>
                    <a:pt x="0" y="152"/>
                  </a:lnTo>
                  <a:lnTo>
                    <a:pt x="1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44" name="Freeform 76"/>
            <p:cNvSpPr>
              <a:spLocks/>
            </p:cNvSpPr>
            <p:nvPr/>
          </p:nvSpPr>
          <p:spPr bwMode="auto">
            <a:xfrm>
              <a:off x="4870" y="1437"/>
              <a:ext cx="153" cy="335"/>
            </a:xfrm>
            <a:custGeom>
              <a:avLst/>
              <a:gdLst/>
              <a:ahLst/>
              <a:cxnLst>
                <a:cxn ang="0">
                  <a:pos x="94" y="87"/>
                </a:cxn>
                <a:cxn ang="0">
                  <a:pos x="152" y="0"/>
                </a:cxn>
                <a:cxn ang="0">
                  <a:pos x="152" y="305"/>
                </a:cxn>
                <a:cxn ang="0">
                  <a:pos x="96" y="334"/>
                </a:cxn>
                <a:cxn ang="0">
                  <a:pos x="0" y="331"/>
                </a:cxn>
                <a:cxn ang="0">
                  <a:pos x="52" y="163"/>
                </a:cxn>
                <a:cxn ang="0">
                  <a:pos x="89" y="148"/>
                </a:cxn>
                <a:cxn ang="0">
                  <a:pos x="94" y="87"/>
                </a:cxn>
              </a:cxnLst>
              <a:rect l="0" t="0" r="r" b="b"/>
              <a:pathLst>
                <a:path w="153" h="335">
                  <a:moveTo>
                    <a:pt x="94" y="87"/>
                  </a:moveTo>
                  <a:lnTo>
                    <a:pt x="152" y="0"/>
                  </a:lnTo>
                  <a:lnTo>
                    <a:pt x="152" y="305"/>
                  </a:lnTo>
                  <a:lnTo>
                    <a:pt x="96" y="334"/>
                  </a:lnTo>
                  <a:lnTo>
                    <a:pt x="0" y="331"/>
                  </a:lnTo>
                  <a:lnTo>
                    <a:pt x="52" y="163"/>
                  </a:lnTo>
                  <a:lnTo>
                    <a:pt x="89" y="148"/>
                  </a:lnTo>
                  <a:lnTo>
                    <a:pt x="94" y="87"/>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45" name="Freeform 77"/>
            <p:cNvSpPr>
              <a:spLocks/>
            </p:cNvSpPr>
            <p:nvPr/>
          </p:nvSpPr>
          <p:spPr bwMode="auto">
            <a:xfrm>
              <a:off x="5022" y="1251"/>
              <a:ext cx="323" cy="490"/>
            </a:xfrm>
            <a:custGeom>
              <a:avLst/>
              <a:gdLst/>
              <a:ahLst/>
              <a:cxnLst>
                <a:cxn ang="0">
                  <a:pos x="0" y="190"/>
                </a:cxn>
                <a:cxn ang="0">
                  <a:pos x="0" y="489"/>
                </a:cxn>
                <a:cxn ang="0">
                  <a:pos x="76" y="445"/>
                </a:cxn>
                <a:cxn ang="0">
                  <a:pos x="81" y="407"/>
                </a:cxn>
                <a:cxn ang="0">
                  <a:pos x="322" y="232"/>
                </a:cxn>
                <a:cxn ang="0">
                  <a:pos x="308" y="166"/>
                </a:cxn>
                <a:cxn ang="0">
                  <a:pos x="266" y="148"/>
                </a:cxn>
                <a:cxn ang="0">
                  <a:pos x="237" y="7"/>
                </a:cxn>
                <a:cxn ang="0">
                  <a:pos x="173" y="26"/>
                </a:cxn>
                <a:cxn ang="0">
                  <a:pos x="139" y="0"/>
                </a:cxn>
                <a:cxn ang="0">
                  <a:pos x="76" y="49"/>
                </a:cxn>
                <a:cxn ang="0">
                  <a:pos x="0" y="190"/>
                </a:cxn>
              </a:cxnLst>
              <a:rect l="0" t="0" r="r" b="b"/>
              <a:pathLst>
                <a:path w="323" h="490">
                  <a:moveTo>
                    <a:pt x="0" y="190"/>
                  </a:moveTo>
                  <a:lnTo>
                    <a:pt x="0" y="489"/>
                  </a:lnTo>
                  <a:lnTo>
                    <a:pt x="76" y="445"/>
                  </a:lnTo>
                  <a:lnTo>
                    <a:pt x="81" y="407"/>
                  </a:lnTo>
                  <a:lnTo>
                    <a:pt x="322" y="232"/>
                  </a:lnTo>
                  <a:lnTo>
                    <a:pt x="308" y="166"/>
                  </a:lnTo>
                  <a:lnTo>
                    <a:pt x="266" y="148"/>
                  </a:lnTo>
                  <a:lnTo>
                    <a:pt x="237" y="7"/>
                  </a:lnTo>
                  <a:lnTo>
                    <a:pt x="173" y="26"/>
                  </a:lnTo>
                  <a:lnTo>
                    <a:pt x="139" y="0"/>
                  </a:lnTo>
                  <a:lnTo>
                    <a:pt x="76" y="49"/>
                  </a:lnTo>
                  <a:lnTo>
                    <a:pt x="0" y="19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46" name="Freeform 78"/>
            <p:cNvSpPr>
              <a:spLocks/>
            </p:cNvSpPr>
            <p:nvPr/>
          </p:nvSpPr>
          <p:spPr bwMode="auto">
            <a:xfrm>
              <a:off x="4779" y="1750"/>
              <a:ext cx="313" cy="180"/>
            </a:xfrm>
            <a:custGeom>
              <a:avLst/>
              <a:gdLst/>
              <a:ahLst/>
              <a:cxnLst>
                <a:cxn ang="0">
                  <a:pos x="7" y="21"/>
                </a:cxn>
                <a:cxn ang="0">
                  <a:pos x="188" y="21"/>
                </a:cxn>
                <a:cxn ang="0">
                  <a:pos x="233" y="0"/>
                </a:cxn>
                <a:cxn ang="0">
                  <a:pos x="254" y="47"/>
                </a:cxn>
                <a:cxn ang="0">
                  <a:pos x="225" y="76"/>
                </a:cxn>
                <a:cxn ang="0">
                  <a:pos x="265" y="152"/>
                </a:cxn>
                <a:cxn ang="0">
                  <a:pos x="312" y="152"/>
                </a:cxn>
                <a:cxn ang="0">
                  <a:pos x="246" y="179"/>
                </a:cxn>
                <a:cxn ang="0">
                  <a:pos x="185" y="118"/>
                </a:cxn>
                <a:cxn ang="0">
                  <a:pos x="0" y="118"/>
                </a:cxn>
                <a:cxn ang="0">
                  <a:pos x="7" y="21"/>
                </a:cxn>
              </a:cxnLst>
              <a:rect l="0" t="0" r="r" b="b"/>
              <a:pathLst>
                <a:path w="313" h="180">
                  <a:moveTo>
                    <a:pt x="7" y="21"/>
                  </a:moveTo>
                  <a:lnTo>
                    <a:pt x="188" y="21"/>
                  </a:lnTo>
                  <a:lnTo>
                    <a:pt x="233" y="0"/>
                  </a:lnTo>
                  <a:lnTo>
                    <a:pt x="254" y="47"/>
                  </a:lnTo>
                  <a:lnTo>
                    <a:pt x="225" y="76"/>
                  </a:lnTo>
                  <a:lnTo>
                    <a:pt x="265" y="152"/>
                  </a:lnTo>
                  <a:lnTo>
                    <a:pt x="312" y="152"/>
                  </a:lnTo>
                  <a:lnTo>
                    <a:pt x="246" y="179"/>
                  </a:lnTo>
                  <a:lnTo>
                    <a:pt x="185" y="118"/>
                  </a:lnTo>
                  <a:lnTo>
                    <a:pt x="0" y="118"/>
                  </a:lnTo>
                  <a:lnTo>
                    <a:pt x="7" y="21"/>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47" name="Freeform 79"/>
            <p:cNvSpPr>
              <a:spLocks/>
            </p:cNvSpPr>
            <p:nvPr/>
          </p:nvSpPr>
          <p:spPr bwMode="auto">
            <a:xfrm>
              <a:off x="4923" y="1869"/>
              <a:ext cx="64" cy="79"/>
            </a:xfrm>
            <a:custGeom>
              <a:avLst/>
              <a:gdLst/>
              <a:ahLst/>
              <a:cxnLst>
                <a:cxn ang="0">
                  <a:pos x="0" y="0"/>
                </a:cxn>
                <a:cxn ang="0">
                  <a:pos x="42" y="0"/>
                </a:cxn>
                <a:cxn ang="0">
                  <a:pos x="63" y="22"/>
                </a:cxn>
                <a:cxn ang="0">
                  <a:pos x="39" y="72"/>
                </a:cxn>
                <a:cxn ang="0">
                  <a:pos x="0" y="78"/>
                </a:cxn>
                <a:cxn ang="0">
                  <a:pos x="0" y="0"/>
                </a:cxn>
              </a:cxnLst>
              <a:rect l="0" t="0" r="r" b="b"/>
              <a:pathLst>
                <a:path w="64" h="79">
                  <a:moveTo>
                    <a:pt x="0" y="0"/>
                  </a:moveTo>
                  <a:lnTo>
                    <a:pt x="42" y="0"/>
                  </a:lnTo>
                  <a:lnTo>
                    <a:pt x="63" y="22"/>
                  </a:lnTo>
                  <a:lnTo>
                    <a:pt x="39" y="72"/>
                  </a:lnTo>
                  <a:lnTo>
                    <a:pt x="0" y="7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48" name="Freeform 80"/>
            <p:cNvSpPr>
              <a:spLocks/>
            </p:cNvSpPr>
            <p:nvPr/>
          </p:nvSpPr>
          <p:spPr bwMode="auto">
            <a:xfrm>
              <a:off x="4772" y="1867"/>
              <a:ext cx="152" cy="104"/>
            </a:xfrm>
            <a:custGeom>
              <a:avLst/>
              <a:gdLst/>
              <a:ahLst/>
              <a:cxnLst>
                <a:cxn ang="0">
                  <a:pos x="7" y="0"/>
                </a:cxn>
                <a:cxn ang="0">
                  <a:pos x="151" y="0"/>
                </a:cxn>
                <a:cxn ang="0">
                  <a:pos x="151" y="81"/>
                </a:cxn>
                <a:cxn ang="0">
                  <a:pos x="0" y="103"/>
                </a:cxn>
                <a:cxn ang="0">
                  <a:pos x="7" y="0"/>
                </a:cxn>
              </a:cxnLst>
              <a:rect l="0" t="0" r="r" b="b"/>
              <a:pathLst>
                <a:path w="152" h="104">
                  <a:moveTo>
                    <a:pt x="7" y="0"/>
                  </a:moveTo>
                  <a:lnTo>
                    <a:pt x="151" y="0"/>
                  </a:lnTo>
                  <a:lnTo>
                    <a:pt x="151" y="81"/>
                  </a:lnTo>
                  <a:lnTo>
                    <a:pt x="0" y="103"/>
                  </a:lnTo>
                  <a:lnTo>
                    <a:pt x="7"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49" name="Freeform 81"/>
            <p:cNvSpPr>
              <a:spLocks/>
            </p:cNvSpPr>
            <p:nvPr/>
          </p:nvSpPr>
          <p:spPr bwMode="auto">
            <a:xfrm>
              <a:off x="4597" y="1970"/>
              <a:ext cx="131" cy="249"/>
            </a:xfrm>
            <a:custGeom>
              <a:avLst/>
              <a:gdLst/>
              <a:ahLst/>
              <a:cxnLst>
                <a:cxn ang="0">
                  <a:pos x="59" y="0"/>
                </a:cxn>
                <a:cxn ang="0">
                  <a:pos x="28" y="27"/>
                </a:cxn>
                <a:cxn ang="0">
                  <a:pos x="55" y="99"/>
                </a:cxn>
                <a:cxn ang="0">
                  <a:pos x="28" y="133"/>
                </a:cxn>
                <a:cxn ang="0">
                  <a:pos x="0" y="170"/>
                </a:cxn>
                <a:cxn ang="0">
                  <a:pos x="55" y="248"/>
                </a:cxn>
                <a:cxn ang="0">
                  <a:pos x="113" y="170"/>
                </a:cxn>
                <a:cxn ang="0">
                  <a:pos x="130" y="83"/>
                </a:cxn>
                <a:cxn ang="0">
                  <a:pos x="109" y="80"/>
                </a:cxn>
                <a:cxn ang="0">
                  <a:pos x="128" y="35"/>
                </a:cxn>
                <a:cxn ang="0">
                  <a:pos x="124" y="10"/>
                </a:cxn>
                <a:cxn ang="0">
                  <a:pos x="59" y="0"/>
                </a:cxn>
              </a:cxnLst>
              <a:rect l="0" t="0" r="r" b="b"/>
              <a:pathLst>
                <a:path w="131" h="249">
                  <a:moveTo>
                    <a:pt x="59" y="0"/>
                  </a:moveTo>
                  <a:lnTo>
                    <a:pt x="28" y="27"/>
                  </a:lnTo>
                  <a:lnTo>
                    <a:pt x="55" y="99"/>
                  </a:lnTo>
                  <a:lnTo>
                    <a:pt x="28" y="133"/>
                  </a:lnTo>
                  <a:lnTo>
                    <a:pt x="0" y="170"/>
                  </a:lnTo>
                  <a:lnTo>
                    <a:pt x="55" y="248"/>
                  </a:lnTo>
                  <a:lnTo>
                    <a:pt x="113" y="170"/>
                  </a:lnTo>
                  <a:lnTo>
                    <a:pt x="130" y="83"/>
                  </a:lnTo>
                  <a:lnTo>
                    <a:pt x="109" y="80"/>
                  </a:lnTo>
                  <a:lnTo>
                    <a:pt x="128" y="35"/>
                  </a:lnTo>
                  <a:lnTo>
                    <a:pt x="124" y="10"/>
                  </a:lnTo>
                  <a:lnTo>
                    <a:pt x="59"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0" name="Freeform 82"/>
            <p:cNvSpPr>
              <a:spLocks/>
            </p:cNvSpPr>
            <p:nvPr/>
          </p:nvSpPr>
          <p:spPr bwMode="auto">
            <a:xfrm>
              <a:off x="4540" y="2099"/>
              <a:ext cx="101" cy="176"/>
            </a:xfrm>
            <a:custGeom>
              <a:avLst/>
              <a:gdLst/>
              <a:ahLst/>
              <a:cxnLst>
                <a:cxn ang="0">
                  <a:pos x="85" y="0"/>
                </a:cxn>
                <a:cxn ang="0">
                  <a:pos x="0" y="0"/>
                </a:cxn>
                <a:cxn ang="0">
                  <a:pos x="0" y="175"/>
                </a:cxn>
                <a:cxn ang="0">
                  <a:pos x="83" y="175"/>
                </a:cxn>
                <a:cxn ang="0">
                  <a:pos x="100" y="147"/>
                </a:cxn>
                <a:cxn ang="0">
                  <a:pos x="57" y="92"/>
                </a:cxn>
                <a:cxn ang="0">
                  <a:pos x="58" y="43"/>
                </a:cxn>
                <a:cxn ang="0">
                  <a:pos x="85" y="0"/>
                </a:cxn>
              </a:cxnLst>
              <a:rect l="0" t="0" r="r" b="b"/>
              <a:pathLst>
                <a:path w="101" h="176">
                  <a:moveTo>
                    <a:pt x="85" y="0"/>
                  </a:moveTo>
                  <a:lnTo>
                    <a:pt x="0" y="0"/>
                  </a:lnTo>
                  <a:lnTo>
                    <a:pt x="0" y="175"/>
                  </a:lnTo>
                  <a:lnTo>
                    <a:pt x="83" y="175"/>
                  </a:lnTo>
                  <a:lnTo>
                    <a:pt x="100" y="147"/>
                  </a:lnTo>
                  <a:lnTo>
                    <a:pt x="57" y="92"/>
                  </a:lnTo>
                  <a:lnTo>
                    <a:pt x="58" y="43"/>
                  </a:lnTo>
                  <a:lnTo>
                    <a:pt x="8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51" name="Freeform 83"/>
            <p:cNvSpPr>
              <a:spLocks/>
            </p:cNvSpPr>
            <p:nvPr/>
          </p:nvSpPr>
          <p:spPr bwMode="auto">
            <a:xfrm>
              <a:off x="4249" y="2124"/>
              <a:ext cx="378" cy="244"/>
            </a:xfrm>
            <a:custGeom>
              <a:avLst/>
              <a:gdLst/>
              <a:ahLst/>
              <a:cxnLst>
                <a:cxn ang="0">
                  <a:pos x="0" y="0"/>
                </a:cxn>
                <a:cxn ang="0">
                  <a:pos x="292" y="0"/>
                </a:cxn>
                <a:cxn ang="0">
                  <a:pos x="292" y="151"/>
                </a:cxn>
                <a:cxn ang="0">
                  <a:pos x="377" y="151"/>
                </a:cxn>
                <a:cxn ang="0">
                  <a:pos x="329" y="243"/>
                </a:cxn>
                <a:cxn ang="0">
                  <a:pos x="229" y="216"/>
                </a:cxn>
                <a:cxn ang="0">
                  <a:pos x="196" y="95"/>
                </a:cxn>
                <a:cxn ang="0">
                  <a:pos x="184" y="66"/>
                </a:cxn>
                <a:cxn ang="0">
                  <a:pos x="113" y="44"/>
                </a:cxn>
                <a:cxn ang="0">
                  <a:pos x="0" y="98"/>
                </a:cxn>
                <a:cxn ang="0">
                  <a:pos x="0" y="0"/>
                </a:cxn>
              </a:cxnLst>
              <a:rect l="0" t="0" r="r" b="b"/>
              <a:pathLst>
                <a:path w="378" h="244">
                  <a:moveTo>
                    <a:pt x="0" y="0"/>
                  </a:moveTo>
                  <a:lnTo>
                    <a:pt x="292" y="0"/>
                  </a:lnTo>
                  <a:lnTo>
                    <a:pt x="292" y="151"/>
                  </a:lnTo>
                  <a:lnTo>
                    <a:pt x="377" y="151"/>
                  </a:lnTo>
                  <a:lnTo>
                    <a:pt x="329" y="243"/>
                  </a:lnTo>
                  <a:lnTo>
                    <a:pt x="229" y="216"/>
                  </a:lnTo>
                  <a:lnTo>
                    <a:pt x="196" y="95"/>
                  </a:lnTo>
                  <a:lnTo>
                    <a:pt x="184" y="66"/>
                  </a:lnTo>
                  <a:lnTo>
                    <a:pt x="113" y="44"/>
                  </a:lnTo>
                  <a:lnTo>
                    <a:pt x="0" y="9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52" name="Freeform 84"/>
            <p:cNvSpPr>
              <a:spLocks/>
            </p:cNvSpPr>
            <p:nvPr/>
          </p:nvSpPr>
          <p:spPr bwMode="auto">
            <a:xfrm>
              <a:off x="2267" y="2103"/>
              <a:ext cx="635" cy="330"/>
            </a:xfrm>
            <a:custGeom>
              <a:avLst/>
              <a:gdLst/>
              <a:ahLst/>
              <a:cxnLst>
                <a:cxn ang="0">
                  <a:pos x="0" y="0"/>
                </a:cxn>
                <a:cxn ang="0">
                  <a:pos x="599" y="0"/>
                </a:cxn>
                <a:cxn ang="0">
                  <a:pos x="618" y="22"/>
                </a:cxn>
                <a:cxn ang="0">
                  <a:pos x="592" y="51"/>
                </a:cxn>
                <a:cxn ang="0">
                  <a:pos x="634" y="90"/>
                </a:cxn>
                <a:cxn ang="0">
                  <a:pos x="634" y="329"/>
                </a:cxn>
                <a:cxn ang="0">
                  <a:pos x="0" y="329"/>
                </a:cxn>
                <a:cxn ang="0">
                  <a:pos x="0" y="0"/>
                </a:cxn>
              </a:cxnLst>
              <a:rect l="0" t="0" r="r" b="b"/>
              <a:pathLst>
                <a:path w="635" h="330">
                  <a:moveTo>
                    <a:pt x="0" y="0"/>
                  </a:moveTo>
                  <a:lnTo>
                    <a:pt x="599" y="0"/>
                  </a:lnTo>
                  <a:lnTo>
                    <a:pt x="618" y="22"/>
                  </a:lnTo>
                  <a:lnTo>
                    <a:pt x="592" y="51"/>
                  </a:lnTo>
                  <a:lnTo>
                    <a:pt x="634" y="90"/>
                  </a:lnTo>
                  <a:lnTo>
                    <a:pt x="634" y="329"/>
                  </a:lnTo>
                  <a:lnTo>
                    <a:pt x="0" y="329"/>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53" name="Freeform 85"/>
            <p:cNvSpPr>
              <a:spLocks/>
            </p:cNvSpPr>
            <p:nvPr/>
          </p:nvSpPr>
          <p:spPr bwMode="auto">
            <a:xfrm>
              <a:off x="2104" y="1402"/>
              <a:ext cx="662" cy="418"/>
            </a:xfrm>
            <a:custGeom>
              <a:avLst/>
              <a:gdLst/>
              <a:ahLst/>
              <a:cxnLst>
                <a:cxn ang="0">
                  <a:pos x="0" y="0"/>
                </a:cxn>
                <a:cxn ang="0">
                  <a:pos x="647" y="0"/>
                </a:cxn>
                <a:cxn ang="0">
                  <a:pos x="647" y="32"/>
                </a:cxn>
                <a:cxn ang="0">
                  <a:pos x="619" y="66"/>
                </a:cxn>
                <a:cxn ang="0">
                  <a:pos x="661" y="116"/>
                </a:cxn>
                <a:cxn ang="0">
                  <a:pos x="661" y="297"/>
                </a:cxn>
                <a:cxn ang="0">
                  <a:pos x="632" y="297"/>
                </a:cxn>
                <a:cxn ang="0">
                  <a:pos x="632" y="417"/>
                </a:cxn>
                <a:cxn ang="0">
                  <a:pos x="519" y="380"/>
                </a:cxn>
                <a:cxn ang="0">
                  <a:pos x="473" y="352"/>
                </a:cxn>
                <a:cxn ang="0">
                  <a:pos x="0" y="352"/>
                </a:cxn>
                <a:cxn ang="0">
                  <a:pos x="0" y="0"/>
                </a:cxn>
              </a:cxnLst>
              <a:rect l="0" t="0" r="r" b="b"/>
              <a:pathLst>
                <a:path w="662" h="418">
                  <a:moveTo>
                    <a:pt x="0" y="0"/>
                  </a:moveTo>
                  <a:lnTo>
                    <a:pt x="647" y="0"/>
                  </a:lnTo>
                  <a:lnTo>
                    <a:pt x="647" y="32"/>
                  </a:lnTo>
                  <a:lnTo>
                    <a:pt x="619" y="66"/>
                  </a:lnTo>
                  <a:lnTo>
                    <a:pt x="661" y="116"/>
                  </a:lnTo>
                  <a:lnTo>
                    <a:pt x="661" y="297"/>
                  </a:lnTo>
                  <a:lnTo>
                    <a:pt x="632" y="297"/>
                  </a:lnTo>
                  <a:lnTo>
                    <a:pt x="632" y="417"/>
                  </a:lnTo>
                  <a:lnTo>
                    <a:pt x="519" y="380"/>
                  </a:lnTo>
                  <a:lnTo>
                    <a:pt x="473" y="352"/>
                  </a:lnTo>
                  <a:lnTo>
                    <a:pt x="0" y="352"/>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4" name="Freeform 86"/>
            <p:cNvSpPr>
              <a:spLocks/>
            </p:cNvSpPr>
            <p:nvPr/>
          </p:nvSpPr>
          <p:spPr bwMode="auto">
            <a:xfrm>
              <a:off x="2736" y="1700"/>
              <a:ext cx="577" cy="327"/>
            </a:xfrm>
            <a:custGeom>
              <a:avLst/>
              <a:gdLst/>
              <a:ahLst/>
              <a:cxnLst>
                <a:cxn ang="0">
                  <a:pos x="0" y="0"/>
                </a:cxn>
                <a:cxn ang="0">
                  <a:pos x="490" y="0"/>
                </a:cxn>
                <a:cxn ang="0">
                  <a:pos x="506" y="36"/>
                </a:cxn>
                <a:cxn ang="0">
                  <a:pos x="503" y="81"/>
                </a:cxn>
                <a:cxn ang="0">
                  <a:pos x="551" y="126"/>
                </a:cxn>
                <a:cxn ang="0">
                  <a:pos x="576" y="180"/>
                </a:cxn>
                <a:cxn ang="0">
                  <a:pos x="506" y="231"/>
                </a:cxn>
                <a:cxn ang="0">
                  <a:pos x="519" y="265"/>
                </a:cxn>
                <a:cxn ang="0">
                  <a:pos x="461" y="326"/>
                </a:cxn>
                <a:cxn ang="0">
                  <a:pos x="68" y="326"/>
                </a:cxn>
                <a:cxn ang="0">
                  <a:pos x="0" y="118"/>
                </a:cxn>
                <a:cxn ang="0">
                  <a:pos x="0" y="0"/>
                </a:cxn>
              </a:cxnLst>
              <a:rect l="0" t="0" r="r" b="b"/>
              <a:pathLst>
                <a:path w="577" h="327">
                  <a:moveTo>
                    <a:pt x="0" y="0"/>
                  </a:moveTo>
                  <a:lnTo>
                    <a:pt x="490" y="0"/>
                  </a:lnTo>
                  <a:lnTo>
                    <a:pt x="506" y="36"/>
                  </a:lnTo>
                  <a:lnTo>
                    <a:pt x="503" y="81"/>
                  </a:lnTo>
                  <a:lnTo>
                    <a:pt x="551" y="126"/>
                  </a:lnTo>
                  <a:lnTo>
                    <a:pt x="576" y="180"/>
                  </a:lnTo>
                  <a:lnTo>
                    <a:pt x="506" y="231"/>
                  </a:lnTo>
                  <a:lnTo>
                    <a:pt x="519" y="265"/>
                  </a:lnTo>
                  <a:lnTo>
                    <a:pt x="461" y="326"/>
                  </a:lnTo>
                  <a:lnTo>
                    <a:pt x="68" y="326"/>
                  </a:lnTo>
                  <a:lnTo>
                    <a:pt x="0" y="118"/>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5" name="Freeform 87"/>
            <p:cNvSpPr>
              <a:spLocks/>
            </p:cNvSpPr>
            <p:nvPr/>
          </p:nvSpPr>
          <p:spPr bwMode="auto">
            <a:xfrm>
              <a:off x="3084" y="1296"/>
              <a:ext cx="516" cy="529"/>
            </a:xfrm>
            <a:custGeom>
              <a:avLst/>
              <a:gdLst/>
              <a:ahLst/>
              <a:cxnLst>
                <a:cxn ang="0">
                  <a:pos x="31" y="39"/>
                </a:cxn>
                <a:cxn ang="0">
                  <a:pos x="162" y="0"/>
                </a:cxn>
                <a:cxn ang="0">
                  <a:pos x="189" y="49"/>
                </a:cxn>
                <a:cxn ang="0">
                  <a:pos x="366" y="137"/>
                </a:cxn>
                <a:cxn ang="0">
                  <a:pos x="407" y="187"/>
                </a:cxn>
                <a:cxn ang="0">
                  <a:pos x="420" y="236"/>
                </a:cxn>
                <a:cxn ang="0">
                  <a:pos x="488" y="224"/>
                </a:cxn>
                <a:cxn ang="0">
                  <a:pos x="515" y="246"/>
                </a:cxn>
                <a:cxn ang="0">
                  <a:pos x="457" y="330"/>
                </a:cxn>
                <a:cxn ang="0">
                  <a:pos x="428" y="528"/>
                </a:cxn>
                <a:cxn ang="0">
                  <a:pos x="199" y="528"/>
                </a:cxn>
                <a:cxn ang="0">
                  <a:pos x="155" y="491"/>
                </a:cxn>
                <a:cxn ang="0">
                  <a:pos x="157" y="443"/>
                </a:cxn>
                <a:cxn ang="0">
                  <a:pos x="139" y="400"/>
                </a:cxn>
                <a:cxn ang="0">
                  <a:pos x="134" y="357"/>
                </a:cxn>
                <a:cxn ang="0">
                  <a:pos x="0" y="260"/>
                </a:cxn>
                <a:cxn ang="0">
                  <a:pos x="0" y="161"/>
                </a:cxn>
                <a:cxn ang="0">
                  <a:pos x="31" y="39"/>
                </a:cxn>
              </a:cxnLst>
              <a:rect l="0" t="0" r="r" b="b"/>
              <a:pathLst>
                <a:path w="516" h="529">
                  <a:moveTo>
                    <a:pt x="31" y="39"/>
                  </a:moveTo>
                  <a:lnTo>
                    <a:pt x="162" y="0"/>
                  </a:lnTo>
                  <a:lnTo>
                    <a:pt x="189" y="49"/>
                  </a:lnTo>
                  <a:lnTo>
                    <a:pt x="366" y="137"/>
                  </a:lnTo>
                  <a:lnTo>
                    <a:pt x="407" y="187"/>
                  </a:lnTo>
                  <a:lnTo>
                    <a:pt x="420" y="236"/>
                  </a:lnTo>
                  <a:lnTo>
                    <a:pt x="488" y="224"/>
                  </a:lnTo>
                  <a:lnTo>
                    <a:pt x="515" y="246"/>
                  </a:lnTo>
                  <a:lnTo>
                    <a:pt x="457" y="330"/>
                  </a:lnTo>
                  <a:lnTo>
                    <a:pt x="428" y="528"/>
                  </a:lnTo>
                  <a:lnTo>
                    <a:pt x="199" y="528"/>
                  </a:lnTo>
                  <a:lnTo>
                    <a:pt x="155" y="491"/>
                  </a:lnTo>
                  <a:lnTo>
                    <a:pt x="157" y="443"/>
                  </a:lnTo>
                  <a:lnTo>
                    <a:pt x="139" y="400"/>
                  </a:lnTo>
                  <a:lnTo>
                    <a:pt x="134" y="357"/>
                  </a:lnTo>
                  <a:lnTo>
                    <a:pt x="0" y="260"/>
                  </a:lnTo>
                  <a:lnTo>
                    <a:pt x="0" y="161"/>
                  </a:lnTo>
                  <a:lnTo>
                    <a:pt x="31" y="39"/>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6" name="Freeform 88"/>
            <p:cNvSpPr>
              <a:spLocks/>
            </p:cNvSpPr>
            <p:nvPr/>
          </p:nvSpPr>
          <p:spPr bwMode="auto">
            <a:xfrm>
              <a:off x="3271" y="1243"/>
              <a:ext cx="595" cy="288"/>
            </a:xfrm>
            <a:custGeom>
              <a:avLst/>
              <a:gdLst/>
              <a:ahLst/>
              <a:cxnLst>
                <a:cxn ang="0">
                  <a:pos x="0" y="98"/>
                </a:cxn>
                <a:cxn ang="0">
                  <a:pos x="184" y="196"/>
                </a:cxn>
                <a:cxn ang="0">
                  <a:pos x="220" y="243"/>
                </a:cxn>
                <a:cxn ang="0">
                  <a:pos x="233" y="287"/>
                </a:cxn>
                <a:cxn ang="0">
                  <a:pos x="335" y="186"/>
                </a:cxn>
                <a:cxn ang="0">
                  <a:pos x="594" y="146"/>
                </a:cxn>
                <a:cxn ang="0">
                  <a:pos x="479" y="74"/>
                </a:cxn>
                <a:cxn ang="0">
                  <a:pos x="327" y="141"/>
                </a:cxn>
                <a:cxn ang="0">
                  <a:pos x="182" y="82"/>
                </a:cxn>
                <a:cxn ang="0">
                  <a:pos x="267" y="11"/>
                </a:cxn>
                <a:cxn ang="0">
                  <a:pos x="192" y="0"/>
                </a:cxn>
                <a:cxn ang="0">
                  <a:pos x="0" y="98"/>
                </a:cxn>
              </a:cxnLst>
              <a:rect l="0" t="0" r="r" b="b"/>
              <a:pathLst>
                <a:path w="595" h="288">
                  <a:moveTo>
                    <a:pt x="0" y="98"/>
                  </a:moveTo>
                  <a:lnTo>
                    <a:pt x="184" y="196"/>
                  </a:lnTo>
                  <a:lnTo>
                    <a:pt x="220" y="243"/>
                  </a:lnTo>
                  <a:lnTo>
                    <a:pt x="233" y="287"/>
                  </a:lnTo>
                  <a:lnTo>
                    <a:pt x="335" y="186"/>
                  </a:lnTo>
                  <a:lnTo>
                    <a:pt x="594" y="146"/>
                  </a:lnTo>
                  <a:lnTo>
                    <a:pt x="479" y="74"/>
                  </a:lnTo>
                  <a:lnTo>
                    <a:pt x="327" y="141"/>
                  </a:lnTo>
                  <a:lnTo>
                    <a:pt x="182" y="82"/>
                  </a:lnTo>
                  <a:lnTo>
                    <a:pt x="267" y="11"/>
                  </a:lnTo>
                  <a:lnTo>
                    <a:pt x="192" y="0"/>
                  </a:lnTo>
                  <a:lnTo>
                    <a:pt x="0" y="98"/>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7" name="Freeform 89"/>
            <p:cNvSpPr>
              <a:spLocks/>
            </p:cNvSpPr>
            <p:nvPr/>
          </p:nvSpPr>
          <p:spPr bwMode="auto">
            <a:xfrm>
              <a:off x="3612" y="1460"/>
              <a:ext cx="387" cy="449"/>
            </a:xfrm>
            <a:custGeom>
              <a:avLst/>
              <a:gdLst/>
              <a:ahLst/>
              <a:cxnLst>
                <a:cxn ang="0">
                  <a:pos x="183" y="0"/>
                </a:cxn>
                <a:cxn ang="0">
                  <a:pos x="307" y="36"/>
                </a:cxn>
                <a:cxn ang="0">
                  <a:pos x="333" y="124"/>
                </a:cxn>
                <a:cxn ang="0">
                  <a:pos x="261" y="198"/>
                </a:cxn>
                <a:cxn ang="0">
                  <a:pos x="279" y="231"/>
                </a:cxn>
                <a:cxn ang="0">
                  <a:pos x="349" y="193"/>
                </a:cxn>
                <a:cxn ang="0">
                  <a:pos x="378" y="201"/>
                </a:cxn>
                <a:cxn ang="0">
                  <a:pos x="386" y="321"/>
                </a:cxn>
                <a:cxn ang="0">
                  <a:pos x="309" y="423"/>
                </a:cxn>
                <a:cxn ang="0">
                  <a:pos x="309" y="448"/>
                </a:cxn>
                <a:cxn ang="0">
                  <a:pos x="0" y="448"/>
                </a:cxn>
                <a:cxn ang="0">
                  <a:pos x="44" y="321"/>
                </a:cxn>
                <a:cxn ang="0">
                  <a:pos x="21" y="223"/>
                </a:cxn>
                <a:cxn ang="0">
                  <a:pos x="61" y="119"/>
                </a:cxn>
                <a:cxn ang="0">
                  <a:pos x="183" y="0"/>
                </a:cxn>
              </a:cxnLst>
              <a:rect l="0" t="0" r="r" b="b"/>
              <a:pathLst>
                <a:path w="387" h="449">
                  <a:moveTo>
                    <a:pt x="183" y="0"/>
                  </a:moveTo>
                  <a:lnTo>
                    <a:pt x="307" y="36"/>
                  </a:lnTo>
                  <a:lnTo>
                    <a:pt x="333" y="124"/>
                  </a:lnTo>
                  <a:lnTo>
                    <a:pt x="261" y="198"/>
                  </a:lnTo>
                  <a:lnTo>
                    <a:pt x="279" y="231"/>
                  </a:lnTo>
                  <a:lnTo>
                    <a:pt x="349" y="193"/>
                  </a:lnTo>
                  <a:lnTo>
                    <a:pt x="378" y="201"/>
                  </a:lnTo>
                  <a:lnTo>
                    <a:pt x="386" y="321"/>
                  </a:lnTo>
                  <a:lnTo>
                    <a:pt x="309" y="423"/>
                  </a:lnTo>
                  <a:lnTo>
                    <a:pt x="309" y="448"/>
                  </a:lnTo>
                  <a:lnTo>
                    <a:pt x="0" y="448"/>
                  </a:lnTo>
                  <a:lnTo>
                    <a:pt x="44" y="321"/>
                  </a:lnTo>
                  <a:lnTo>
                    <a:pt x="21" y="223"/>
                  </a:lnTo>
                  <a:lnTo>
                    <a:pt x="61" y="119"/>
                  </a:lnTo>
                  <a:lnTo>
                    <a:pt x="183"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8" name="Freeform 90"/>
            <p:cNvSpPr>
              <a:spLocks/>
            </p:cNvSpPr>
            <p:nvPr/>
          </p:nvSpPr>
          <p:spPr bwMode="auto">
            <a:xfrm>
              <a:off x="3197" y="1824"/>
              <a:ext cx="353" cy="599"/>
            </a:xfrm>
            <a:custGeom>
              <a:avLst/>
              <a:gdLst/>
              <a:ahLst/>
              <a:cxnLst>
                <a:cxn ang="0">
                  <a:pos x="89" y="0"/>
                </a:cxn>
                <a:cxn ang="0">
                  <a:pos x="320" y="0"/>
                </a:cxn>
                <a:cxn ang="0">
                  <a:pos x="349" y="89"/>
                </a:cxn>
                <a:cxn ang="0">
                  <a:pos x="349" y="396"/>
                </a:cxn>
                <a:cxn ang="0">
                  <a:pos x="352" y="423"/>
                </a:cxn>
                <a:cxn ang="0">
                  <a:pos x="307" y="476"/>
                </a:cxn>
                <a:cxn ang="0">
                  <a:pos x="296" y="538"/>
                </a:cxn>
                <a:cxn ang="0">
                  <a:pos x="211" y="598"/>
                </a:cxn>
                <a:cxn ang="0">
                  <a:pos x="172" y="584"/>
                </a:cxn>
                <a:cxn ang="0">
                  <a:pos x="84" y="457"/>
                </a:cxn>
                <a:cxn ang="0">
                  <a:pos x="109" y="418"/>
                </a:cxn>
                <a:cxn ang="0">
                  <a:pos x="73" y="393"/>
                </a:cxn>
                <a:cxn ang="0">
                  <a:pos x="0" y="274"/>
                </a:cxn>
                <a:cxn ang="0">
                  <a:pos x="5" y="199"/>
                </a:cxn>
                <a:cxn ang="0">
                  <a:pos x="57" y="139"/>
                </a:cxn>
                <a:cxn ang="0">
                  <a:pos x="44" y="104"/>
                </a:cxn>
                <a:cxn ang="0">
                  <a:pos x="111" y="56"/>
                </a:cxn>
                <a:cxn ang="0">
                  <a:pos x="89" y="0"/>
                </a:cxn>
              </a:cxnLst>
              <a:rect l="0" t="0" r="r" b="b"/>
              <a:pathLst>
                <a:path w="353" h="599">
                  <a:moveTo>
                    <a:pt x="89" y="0"/>
                  </a:moveTo>
                  <a:lnTo>
                    <a:pt x="320" y="0"/>
                  </a:lnTo>
                  <a:lnTo>
                    <a:pt x="349" y="89"/>
                  </a:lnTo>
                  <a:lnTo>
                    <a:pt x="349" y="396"/>
                  </a:lnTo>
                  <a:lnTo>
                    <a:pt x="352" y="423"/>
                  </a:lnTo>
                  <a:lnTo>
                    <a:pt x="307" y="476"/>
                  </a:lnTo>
                  <a:lnTo>
                    <a:pt x="296" y="538"/>
                  </a:lnTo>
                  <a:lnTo>
                    <a:pt x="211" y="598"/>
                  </a:lnTo>
                  <a:lnTo>
                    <a:pt x="172" y="584"/>
                  </a:lnTo>
                  <a:lnTo>
                    <a:pt x="84" y="457"/>
                  </a:lnTo>
                  <a:lnTo>
                    <a:pt x="109" y="418"/>
                  </a:lnTo>
                  <a:lnTo>
                    <a:pt x="73" y="393"/>
                  </a:lnTo>
                  <a:lnTo>
                    <a:pt x="0" y="274"/>
                  </a:lnTo>
                  <a:lnTo>
                    <a:pt x="5" y="199"/>
                  </a:lnTo>
                  <a:lnTo>
                    <a:pt x="57" y="139"/>
                  </a:lnTo>
                  <a:lnTo>
                    <a:pt x="44" y="104"/>
                  </a:lnTo>
                  <a:lnTo>
                    <a:pt x="111" y="56"/>
                  </a:lnTo>
                  <a:lnTo>
                    <a:pt x="89"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59" name="Freeform 91"/>
            <p:cNvSpPr>
              <a:spLocks/>
            </p:cNvSpPr>
            <p:nvPr/>
          </p:nvSpPr>
          <p:spPr bwMode="auto">
            <a:xfrm>
              <a:off x="2805" y="2026"/>
              <a:ext cx="604" cy="522"/>
            </a:xfrm>
            <a:custGeom>
              <a:avLst/>
              <a:gdLst/>
              <a:ahLst/>
              <a:cxnLst>
                <a:cxn ang="0">
                  <a:pos x="0" y="0"/>
                </a:cxn>
                <a:cxn ang="0">
                  <a:pos x="397" y="0"/>
                </a:cxn>
                <a:cxn ang="0">
                  <a:pos x="391" y="69"/>
                </a:cxn>
                <a:cxn ang="0">
                  <a:pos x="465" y="194"/>
                </a:cxn>
                <a:cxn ang="0">
                  <a:pos x="500" y="216"/>
                </a:cxn>
                <a:cxn ang="0">
                  <a:pos x="478" y="253"/>
                </a:cxn>
                <a:cxn ang="0">
                  <a:pos x="563" y="383"/>
                </a:cxn>
                <a:cxn ang="0">
                  <a:pos x="603" y="396"/>
                </a:cxn>
                <a:cxn ang="0">
                  <a:pos x="550" y="521"/>
                </a:cxn>
                <a:cxn ang="0">
                  <a:pos x="498" y="521"/>
                </a:cxn>
                <a:cxn ang="0">
                  <a:pos x="513" y="467"/>
                </a:cxn>
                <a:cxn ang="0">
                  <a:pos x="114" y="467"/>
                </a:cxn>
                <a:cxn ang="0">
                  <a:pos x="94" y="409"/>
                </a:cxn>
                <a:cxn ang="0">
                  <a:pos x="94" y="165"/>
                </a:cxn>
                <a:cxn ang="0">
                  <a:pos x="52" y="125"/>
                </a:cxn>
                <a:cxn ang="0">
                  <a:pos x="78" y="97"/>
                </a:cxn>
                <a:cxn ang="0">
                  <a:pos x="0" y="0"/>
                </a:cxn>
              </a:cxnLst>
              <a:rect l="0" t="0" r="r" b="b"/>
              <a:pathLst>
                <a:path w="604" h="522">
                  <a:moveTo>
                    <a:pt x="0" y="0"/>
                  </a:moveTo>
                  <a:lnTo>
                    <a:pt x="397" y="0"/>
                  </a:lnTo>
                  <a:lnTo>
                    <a:pt x="391" y="69"/>
                  </a:lnTo>
                  <a:lnTo>
                    <a:pt x="465" y="194"/>
                  </a:lnTo>
                  <a:lnTo>
                    <a:pt x="500" y="216"/>
                  </a:lnTo>
                  <a:lnTo>
                    <a:pt x="478" y="253"/>
                  </a:lnTo>
                  <a:lnTo>
                    <a:pt x="563" y="383"/>
                  </a:lnTo>
                  <a:lnTo>
                    <a:pt x="603" y="396"/>
                  </a:lnTo>
                  <a:lnTo>
                    <a:pt x="550" y="521"/>
                  </a:lnTo>
                  <a:lnTo>
                    <a:pt x="498" y="521"/>
                  </a:lnTo>
                  <a:lnTo>
                    <a:pt x="513" y="467"/>
                  </a:lnTo>
                  <a:lnTo>
                    <a:pt x="114" y="467"/>
                  </a:lnTo>
                  <a:lnTo>
                    <a:pt x="94" y="409"/>
                  </a:lnTo>
                  <a:lnTo>
                    <a:pt x="94" y="165"/>
                  </a:lnTo>
                  <a:lnTo>
                    <a:pt x="52" y="125"/>
                  </a:lnTo>
                  <a:lnTo>
                    <a:pt x="78" y="97"/>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60" name="Freeform 92"/>
            <p:cNvSpPr>
              <a:spLocks/>
            </p:cNvSpPr>
            <p:nvPr/>
          </p:nvSpPr>
          <p:spPr bwMode="auto">
            <a:xfrm>
              <a:off x="3494" y="1905"/>
              <a:ext cx="284" cy="464"/>
            </a:xfrm>
            <a:custGeom>
              <a:avLst/>
              <a:gdLst/>
              <a:ahLst/>
              <a:cxnLst>
                <a:cxn ang="0">
                  <a:pos x="52" y="0"/>
                </a:cxn>
                <a:cxn ang="0">
                  <a:pos x="75" y="15"/>
                </a:cxn>
                <a:cxn ang="0">
                  <a:pos x="115" y="2"/>
                </a:cxn>
                <a:cxn ang="0">
                  <a:pos x="283" y="2"/>
                </a:cxn>
                <a:cxn ang="0">
                  <a:pos x="283" y="278"/>
                </a:cxn>
                <a:cxn ang="0">
                  <a:pos x="179" y="421"/>
                </a:cxn>
                <a:cxn ang="0">
                  <a:pos x="0" y="463"/>
                </a:cxn>
                <a:cxn ang="0">
                  <a:pos x="13" y="394"/>
                </a:cxn>
                <a:cxn ang="0">
                  <a:pos x="52" y="344"/>
                </a:cxn>
                <a:cxn ang="0">
                  <a:pos x="52" y="0"/>
                </a:cxn>
              </a:cxnLst>
              <a:rect l="0" t="0" r="r" b="b"/>
              <a:pathLst>
                <a:path w="284" h="464">
                  <a:moveTo>
                    <a:pt x="52" y="0"/>
                  </a:moveTo>
                  <a:lnTo>
                    <a:pt x="75" y="15"/>
                  </a:lnTo>
                  <a:lnTo>
                    <a:pt x="115" y="2"/>
                  </a:lnTo>
                  <a:lnTo>
                    <a:pt x="283" y="2"/>
                  </a:lnTo>
                  <a:lnTo>
                    <a:pt x="283" y="278"/>
                  </a:lnTo>
                  <a:lnTo>
                    <a:pt x="179" y="421"/>
                  </a:lnTo>
                  <a:lnTo>
                    <a:pt x="0" y="463"/>
                  </a:lnTo>
                  <a:lnTo>
                    <a:pt x="13" y="394"/>
                  </a:lnTo>
                  <a:lnTo>
                    <a:pt x="52" y="344"/>
                  </a:lnTo>
                  <a:lnTo>
                    <a:pt x="52"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61" name="Freeform 93"/>
            <p:cNvSpPr>
              <a:spLocks/>
            </p:cNvSpPr>
            <p:nvPr/>
          </p:nvSpPr>
          <p:spPr bwMode="auto">
            <a:xfrm>
              <a:off x="3778" y="1879"/>
              <a:ext cx="393" cy="398"/>
            </a:xfrm>
            <a:custGeom>
              <a:avLst/>
              <a:gdLst/>
              <a:ahLst/>
              <a:cxnLst>
                <a:cxn ang="0">
                  <a:pos x="0" y="27"/>
                </a:cxn>
                <a:cxn ang="0">
                  <a:pos x="146" y="27"/>
                </a:cxn>
                <a:cxn ang="0">
                  <a:pos x="201" y="53"/>
                </a:cxn>
                <a:cxn ang="0">
                  <a:pos x="284" y="53"/>
                </a:cxn>
                <a:cxn ang="0">
                  <a:pos x="392" y="0"/>
                </a:cxn>
                <a:cxn ang="0">
                  <a:pos x="392" y="173"/>
                </a:cxn>
                <a:cxn ang="0">
                  <a:pos x="376" y="181"/>
                </a:cxn>
                <a:cxn ang="0">
                  <a:pos x="323" y="285"/>
                </a:cxn>
                <a:cxn ang="0">
                  <a:pos x="294" y="285"/>
                </a:cxn>
                <a:cxn ang="0">
                  <a:pos x="199" y="397"/>
                </a:cxn>
                <a:cxn ang="0">
                  <a:pos x="167" y="368"/>
                </a:cxn>
                <a:cxn ang="0">
                  <a:pos x="119" y="381"/>
                </a:cxn>
                <a:cxn ang="0">
                  <a:pos x="0" y="282"/>
                </a:cxn>
                <a:cxn ang="0">
                  <a:pos x="0" y="27"/>
                </a:cxn>
              </a:cxnLst>
              <a:rect l="0" t="0" r="r" b="b"/>
              <a:pathLst>
                <a:path w="393" h="398">
                  <a:moveTo>
                    <a:pt x="0" y="27"/>
                  </a:moveTo>
                  <a:lnTo>
                    <a:pt x="146" y="27"/>
                  </a:lnTo>
                  <a:lnTo>
                    <a:pt x="201" y="53"/>
                  </a:lnTo>
                  <a:lnTo>
                    <a:pt x="284" y="53"/>
                  </a:lnTo>
                  <a:lnTo>
                    <a:pt x="392" y="0"/>
                  </a:lnTo>
                  <a:lnTo>
                    <a:pt x="392" y="173"/>
                  </a:lnTo>
                  <a:lnTo>
                    <a:pt x="376" y="181"/>
                  </a:lnTo>
                  <a:lnTo>
                    <a:pt x="323" y="285"/>
                  </a:lnTo>
                  <a:lnTo>
                    <a:pt x="294" y="285"/>
                  </a:lnTo>
                  <a:lnTo>
                    <a:pt x="199" y="397"/>
                  </a:lnTo>
                  <a:lnTo>
                    <a:pt x="167" y="368"/>
                  </a:lnTo>
                  <a:lnTo>
                    <a:pt x="119" y="381"/>
                  </a:lnTo>
                  <a:lnTo>
                    <a:pt x="0" y="282"/>
                  </a:lnTo>
                  <a:lnTo>
                    <a:pt x="0" y="27"/>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62" name="Freeform 94"/>
            <p:cNvSpPr>
              <a:spLocks/>
            </p:cNvSpPr>
            <p:nvPr/>
          </p:nvSpPr>
          <p:spPr bwMode="auto">
            <a:xfrm>
              <a:off x="1056" y="1056"/>
              <a:ext cx="1049" cy="541"/>
            </a:xfrm>
            <a:custGeom>
              <a:avLst/>
              <a:gdLst/>
              <a:ahLst/>
              <a:cxnLst>
                <a:cxn ang="0">
                  <a:pos x="2" y="0"/>
                </a:cxn>
                <a:cxn ang="0">
                  <a:pos x="1048" y="0"/>
                </a:cxn>
                <a:cxn ang="0">
                  <a:pos x="1048" y="467"/>
                </a:cxn>
                <a:cxn ang="0">
                  <a:pos x="430" y="467"/>
                </a:cxn>
                <a:cxn ang="0">
                  <a:pos x="430" y="496"/>
                </a:cxn>
                <a:cxn ang="0">
                  <a:pos x="282" y="540"/>
                </a:cxn>
                <a:cxn ang="0">
                  <a:pos x="194" y="389"/>
                </a:cxn>
                <a:cxn ang="0">
                  <a:pos x="141" y="410"/>
                </a:cxn>
                <a:cxn ang="0">
                  <a:pos x="128" y="381"/>
                </a:cxn>
                <a:cxn ang="0">
                  <a:pos x="160" y="301"/>
                </a:cxn>
                <a:cxn ang="0">
                  <a:pos x="0" y="136"/>
                </a:cxn>
                <a:cxn ang="0">
                  <a:pos x="2" y="0"/>
                </a:cxn>
              </a:cxnLst>
              <a:rect l="0" t="0" r="r" b="b"/>
              <a:pathLst>
                <a:path w="1049" h="541">
                  <a:moveTo>
                    <a:pt x="2" y="0"/>
                  </a:moveTo>
                  <a:lnTo>
                    <a:pt x="1048" y="0"/>
                  </a:lnTo>
                  <a:lnTo>
                    <a:pt x="1048" y="467"/>
                  </a:lnTo>
                  <a:lnTo>
                    <a:pt x="430" y="467"/>
                  </a:lnTo>
                  <a:lnTo>
                    <a:pt x="430" y="496"/>
                  </a:lnTo>
                  <a:lnTo>
                    <a:pt x="282" y="540"/>
                  </a:lnTo>
                  <a:lnTo>
                    <a:pt x="194" y="389"/>
                  </a:lnTo>
                  <a:lnTo>
                    <a:pt x="141" y="410"/>
                  </a:lnTo>
                  <a:lnTo>
                    <a:pt x="128" y="381"/>
                  </a:lnTo>
                  <a:lnTo>
                    <a:pt x="160" y="301"/>
                  </a:lnTo>
                  <a:lnTo>
                    <a:pt x="0" y="136"/>
                  </a:lnTo>
                  <a:lnTo>
                    <a:pt x="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3" name="Freeform 95"/>
            <p:cNvSpPr>
              <a:spLocks/>
            </p:cNvSpPr>
            <p:nvPr/>
          </p:nvSpPr>
          <p:spPr bwMode="auto">
            <a:xfrm>
              <a:off x="1487" y="1527"/>
              <a:ext cx="618" cy="458"/>
            </a:xfrm>
            <a:custGeom>
              <a:avLst/>
              <a:gdLst/>
              <a:ahLst/>
              <a:cxnLst>
                <a:cxn ang="0">
                  <a:pos x="0" y="0"/>
                </a:cxn>
                <a:cxn ang="0">
                  <a:pos x="617" y="0"/>
                </a:cxn>
                <a:cxn ang="0">
                  <a:pos x="617" y="457"/>
                </a:cxn>
                <a:cxn ang="0">
                  <a:pos x="0" y="457"/>
                </a:cxn>
                <a:cxn ang="0">
                  <a:pos x="0" y="0"/>
                </a:cxn>
              </a:cxnLst>
              <a:rect l="0" t="0" r="r" b="b"/>
              <a:pathLst>
                <a:path w="618" h="458">
                  <a:moveTo>
                    <a:pt x="0" y="0"/>
                  </a:moveTo>
                  <a:lnTo>
                    <a:pt x="617" y="0"/>
                  </a:lnTo>
                  <a:lnTo>
                    <a:pt x="617" y="457"/>
                  </a:lnTo>
                  <a:lnTo>
                    <a:pt x="0" y="45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4" name="Freeform 96"/>
            <p:cNvSpPr>
              <a:spLocks/>
            </p:cNvSpPr>
            <p:nvPr/>
          </p:nvSpPr>
          <p:spPr bwMode="auto">
            <a:xfrm>
              <a:off x="2103" y="1757"/>
              <a:ext cx="764" cy="346"/>
            </a:xfrm>
            <a:custGeom>
              <a:avLst/>
              <a:gdLst/>
              <a:ahLst/>
              <a:cxnLst>
                <a:cxn ang="0">
                  <a:pos x="0" y="0"/>
                </a:cxn>
                <a:cxn ang="0">
                  <a:pos x="475" y="0"/>
                </a:cxn>
                <a:cxn ang="0">
                  <a:pos x="525" y="26"/>
                </a:cxn>
                <a:cxn ang="0">
                  <a:pos x="634" y="61"/>
                </a:cxn>
                <a:cxn ang="0">
                  <a:pos x="705" y="276"/>
                </a:cxn>
                <a:cxn ang="0">
                  <a:pos x="763" y="345"/>
                </a:cxn>
                <a:cxn ang="0">
                  <a:pos x="164" y="345"/>
                </a:cxn>
                <a:cxn ang="0">
                  <a:pos x="164" y="225"/>
                </a:cxn>
                <a:cxn ang="0">
                  <a:pos x="0" y="225"/>
                </a:cxn>
                <a:cxn ang="0">
                  <a:pos x="0" y="0"/>
                </a:cxn>
              </a:cxnLst>
              <a:rect l="0" t="0" r="r" b="b"/>
              <a:pathLst>
                <a:path w="764" h="346">
                  <a:moveTo>
                    <a:pt x="0" y="0"/>
                  </a:moveTo>
                  <a:lnTo>
                    <a:pt x="475" y="0"/>
                  </a:lnTo>
                  <a:lnTo>
                    <a:pt x="525" y="26"/>
                  </a:lnTo>
                  <a:lnTo>
                    <a:pt x="634" y="61"/>
                  </a:lnTo>
                  <a:lnTo>
                    <a:pt x="705" y="276"/>
                  </a:lnTo>
                  <a:lnTo>
                    <a:pt x="763" y="345"/>
                  </a:lnTo>
                  <a:lnTo>
                    <a:pt x="164" y="345"/>
                  </a:lnTo>
                  <a:lnTo>
                    <a:pt x="164" y="225"/>
                  </a:lnTo>
                  <a:lnTo>
                    <a:pt x="0" y="22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5" name="Freeform 97"/>
            <p:cNvSpPr>
              <a:spLocks/>
            </p:cNvSpPr>
            <p:nvPr/>
          </p:nvSpPr>
          <p:spPr bwMode="auto">
            <a:xfrm>
              <a:off x="1667" y="1984"/>
              <a:ext cx="596" cy="446"/>
            </a:xfrm>
            <a:custGeom>
              <a:avLst/>
              <a:gdLst/>
              <a:ahLst/>
              <a:cxnLst>
                <a:cxn ang="0">
                  <a:pos x="0" y="0"/>
                </a:cxn>
                <a:cxn ang="0">
                  <a:pos x="595" y="0"/>
                </a:cxn>
                <a:cxn ang="0">
                  <a:pos x="595" y="445"/>
                </a:cxn>
                <a:cxn ang="0">
                  <a:pos x="0" y="445"/>
                </a:cxn>
                <a:cxn ang="0">
                  <a:pos x="0" y="0"/>
                </a:cxn>
              </a:cxnLst>
              <a:rect l="0" t="0" r="r" b="b"/>
              <a:pathLst>
                <a:path w="596" h="446">
                  <a:moveTo>
                    <a:pt x="0" y="0"/>
                  </a:moveTo>
                  <a:lnTo>
                    <a:pt x="595" y="0"/>
                  </a:lnTo>
                  <a:lnTo>
                    <a:pt x="595" y="445"/>
                  </a:lnTo>
                  <a:lnTo>
                    <a:pt x="0" y="445"/>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66" name="Freeform 98"/>
            <p:cNvSpPr>
              <a:spLocks/>
            </p:cNvSpPr>
            <p:nvPr/>
          </p:nvSpPr>
          <p:spPr bwMode="auto">
            <a:xfrm>
              <a:off x="3978" y="2057"/>
              <a:ext cx="468" cy="355"/>
            </a:xfrm>
            <a:custGeom>
              <a:avLst/>
              <a:gdLst/>
              <a:ahLst/>
              <a:cxnLst>
                <a:cxn ang="0">
                  <a:pos x="192" y="0"/>
                </a:cxn>
                <a:cxn ang="0">
                  <a:pos x="179" y="0"/>
                </a:cxn>
                <a:cxn ang="0">
                  <a:pos x="124" y="106"/>
                </a:cxn>
                <a:cxn ang="0">
                  <a:pos x="93" y="106"/>
                </a:cxn>
                <a:cxn ang="0">
                  <a:pos x="0" y="215"/>
                </a:cxn>
                <a:cxn ang="0">
                  <a:pos x="40" y="330"/>
                </a:cxn>
                <a:cxn ang="0">
                  <a:pos x="184" y="354"/>
                </a:cxn>
                <a:cxn ang="0">
                  <a:pos x="223" y="325"/>
                </a:cxn>
                <a:cxn ang="0">
                  <a:pos x="264" y="242"/>
                </a:cxn>
                <a:cxn ang="0">
                  <a:pos x="275" y="234"/>
                </a:cxn>
                <a:cxn ang="0">
                  <a:pos x="467" y="165"/>
                </a:cxn>
                <a:cxn ang="0">
                  <a:pos x="453" y="134"/>
                </a:cxn>
                <a:cxn ang="0">
                  <a:pos x="380" y="109"/>
                </a:cxn>
                <a:cxn ang="0">
                  <a:pos x="272" y="165"/>
                </a:cxn>
                <a:cxn ang="0">
                  <a:pos x="272" y="67"/>
                </a:cxn>
                <a:cxn ang="0">
                  <a:pos x="192" y="67"/>
                </a:cxn>
                <a:cxn ang="0">
                  <a:pos x="192" y="0"/>
                </a:cxn>
              </a:cxnLst>
              <a:rect l="0" t="0" r="r" b="b"/>
              <a:pathLst>
                <a:path w="468" h="355">
                  <a:moveTo>
                    <a:pt x="192" y="0"/>
                  </a:moveTo>
                  <a:lnTo>
                    <a:pt x="179" y="0"/>
                  </a:lnTo>
                  <a:lnTo>
                    <a:pt x="124" y="106"/>
                  </a:lnTo>
                  <a:lnTo>
                    <a:pt x="93" y="106"/>
                  </a:lnTo>
                  <a:lnTo>
                    <a:pt x="0" y="215"/>
                  </a:lnTo>
                  <a:lnTo>
                    <a:pt x="40" y="330"/>
                  </a:lnTo>
                  <a:lnTo>
                    <a:pt x="184" y="354"/>
                  </a:lnTo>
                  <a:lnTo>
                    <a:pt x="223" y="325"/>
                  </a:lnTo>
                  <a:lnTo>
                    <a:pt x="264" y="242"/>
                  </a:lnTo>
                  <a:lnTo>
                    <a:pt x="275" y="234"/>
                  </a:lnTo>
                  <a:lnTo>
                    <a:pt x="467" y="165"/>
                  </a:lnTo>
                  <a:lnTo>
                    <a:pt x="453" y="134"/>
                  </a:lnTo>
                  <a:lnTo>
                    <a:pt x="380" y="109"/>
                  </a:lnTo>
                  <a:lnTo>
                    <a:pt x="272" y="165"/>
                  </a:lnTo>
                  <a:lnTo>
                    <a:pt x="272" y="67"/>
                  </a:lnTo>
                  <a:lnTo>
                    <a:pt x="192" y="67"/>
                  </a:lnTo>
                  <a:lnTo>
                    <a:pt x="19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7" name="Freeform 99"/>
            <p:cNvSpPr>
              <a:spLocks/>
            </p:cNvSpPr>
            <p:nvPr/>
          </p:nvSpPr>
          <p:spPr bwMode="auto">
            <a:xfrm>
              <a:off x="3827" y="2222"/>
              <a:ext cx="748" cy="269"/>
            </a:xfrm>
            <a:custGeom>
              <a:avLst/>
              <a:gdLst/>
              <a:ahLst/>
              <a:cxnLst>
                <a:cxn ang="0">
                  <a:pos x="0" y="266"/>
                </a:cxn>
                <a:cxn ang="0">
                  <a:pos x="23" y="241"/>
                </a:cxn>
                <a:cxn ang="0">
                  <a:pos x="191" y="164"/>
                </a:cxn>
                <a:cxn ang="0">
                  <a:pos x="336" y="187"/>
                </a:cxn>
                <a:cxn ang="0">
                  <a:pos x="376" y="158"/>
                </a:cxn>
                <a:cxn ang="0">
                  <a:pos x="421" y="69"/>
                </a:cxn>
                <a:cxn ang="0">
                  <a:pos x="618" y="0"/>
                </a:cxn>
                <a:cxn ang="0">
                  <a:pos x="652" y="119"/>
                </a:cxn>
                <a:cxn ang="0">
                  <a:pos x="747" y="143"/>
                </a:cxn>
                <a:cxn ang="0">
                  <a:pos x="699" y="199"/>
                </a:cxn>
                <a:cxn ang="0">
                  <a:pos x="731" y="268"/>
                </a:cxn>
                <a:cxn ang="0">
                  <a:pos x="0" y="266"/>
                </a:cxn>
              </a:cxnLst>
              <a:rect l="0" t="0" r="r" b="b"/>
              <a:pathLst>
                <a:path w="748" h="269">
                  <a:moveTo>
                    <a:pt x="0" y="266"/>
                  </a:moveTo>
                  <a:lnTo>
                    <a:pt x="23" y="241"/>
                  </a:lnTo>
                  <a:lnTo>
                    <a:pt x="191" y="164"/>
                  </a:lnTo>
                  <a:lnTo>
                    <a:pt x="336" y="187"/>
                  </a:lnTo>
                  <a:lnTo>
                    <a:pt x="376" y="158"/>
                  </a:lnTo>
                  <a:lnTo>
                    <a:pt x="421" y="69"/>
                  </a:lnTo>
                  <a:lnTo>
                    <a:pt x="618" y="0"/>
                  </a:lnTo>
                  <a:lnTo>
                    <a:pt x="652" y="119"/>
                  </a:lnTo>
                  <a:lnTo>
                    <a:pt x="747" y="143"/>
                  </a:lnTo>
                  <a:lnTo>
                    <a:pt x="699" y="199"/>
                  </a:lnTo>
                  <a:lnTo>
                    <a:pt x="731" y="268"/>
                  </a:lnTo>
                  <a:lnTo>
                    <a:pt x="0" y="26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68" name="Freeform 100"/>
            <p:cNvSpPr>
              <a:spLocks/>
            </p:cNvSpPr>
            <p:nvPr/>
          </p:nvSpPr>
          <p:spPr bwMode="auto">
            <a:xfrm>
              <a:off x="3371" y="2165"/>
              <a:ext cx="646" cy="351"/>
            </a:xfrm>
            <a:custGeom>
              <a:avLst/>
              <a:gdLst/>
              <a:ahLst/>
              <a:cxnLst>
                <a:cxn ang="0">
                  <a:pos x="0" y="350"/>
                </a:cxn>
                <a:cxn ang="0">
                  <a:pos x="36" y="257"/>
                </a:cxn>
                <a:cxn ang="0">
                  <a:pos x="122" y="201"/>
                </a:cxn>
                <a:cxn ang="0">
                  <a:pos x="299" y="164"/>
                </a:cxn>
                <a:cxn ang="0">
                  <a:pos x="405" y="23"/>
                </a:cxn>
                <a:cxn ang="0">
                  <a:pos x="405" y="0"/>
                </a:cxn>
                <a:cxn ang="0">
                  <a:pos x="525" y="96"/>
                </a:cxn>
                <a:cxn ang="0">
                  <a:pos x="574" y="80"/>
                </a:cxn>
                <a:cxn ang="0">
                  <a:pos x="602" y="109"/>
                </a:cxn>
                <a:cxn ang="0">
                  <a:pos x="645" y="222"/>
                </a:cxn>
                <a:cxn ang="0">
                  <a:pos x="479" y="300"/>
                </a:cxn>
                <a:cxn ang="0">
                  <a:pos x="455" y="326"/>
                </a:cxn>
                <a:cxn ang="0">
                  <a:pos x="135" y="326"/>
                </a:cxn>
                <a:cxn ang="0">
                  <a:pos x="135" y="350"/>
                </a:cxn>
                <a:cxn ang="0">
                  <a:pos x="0" y="350"/>
                </a:cxn>
              </a:cxnLst>
              <a:rect l="0" t="0" r="r" b="b"/>
              <a:pathLst>
                <a:path w="646" h="351">
                  <a:moveTo>
                    <a:pt x="0" y="350"/>
                  </a:moveTo>
                  <a:lnTo>
                    <a:pt x="36" y="257"/>
                  </a:lnTo>
                  <a:lnTo>
                    <a:pt x="122" y="201"/>
                  </a:lnTo>
                  <a:lnTo>
                    <a:pt x="299" y="164"/>
                  </a:lnTo>
                  <a:lnTo>
                    <a:pt x="405" y="23"/>
                  </a:lnTo>
                  <a:lnTo>
                    <a:pt x="405" y="0"/>
                  </a:lnTo>
                  <a:lnTo>
                    <a:pt x="525" y="96"/>
                  </a:lnTo>
                  <a:lnTo>
                    <a:pt x="574" y="80"/>
                  </a:lnTo>
                  <a:lnTo>
                    <a:pt x="602" y="109"/>
                  </a:lnTo>
                  <a:lnTo>
                    <a:pt x="645" y="222"/>
                  </a:lnTo>
                  <a:lnTo>
                    <a:pt x="479" y="300"/>
                  </a:lnTo>
                  <a:lnTo>
                    <a:pt x="455" y="326"/>
                  </a:lnTo>
                  <a:lnTo>
                    <a:pt x="135" y="326"/>
                  </a:lnTo>
                  <a:lnTo>
                    <a:pt x="135" y="350"/>
                  </a:lnTo>
                  <a:lnTo>
                    <a:pt x="0" y="35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69" name="Freeform 101"/>
            <p:cNvSpPr>
              <a:spLocks/>
            </p:cNvSpPr>
            <p:nvPr/>
          </p:nvSpPr>
          <p:spPr bwMode="auto">
            <a:xfrm>
              <a:off x="2919" y="2493"/>
              <a:ext cx="444" cy="398"/>
            </a:xfrm>
            <a:custGeom>
              <a:avLst/>
              <a:gdLst/>
              <a:ahLst/>
              <a:cxnLst>
                <a:cxn ang="0">
                  <a:pos x="0" y="0"/>
                </a:cxn>
                <a:cxn ang="0">
                  <a:pos x="399" y="0"/>
                </a:cxn>
                <a:cxn ang="0">
                  <a:pos x="384" y="51"/>
                </a:cxn>
                <a:cxn ang="0">
                  <a:pos x="443" y="53"/>
                </a:cxn>
                <a:cxn ang="0">
                  <a:pos x="386" y="191"/>
                </a:cxn>
                <a:cxn ang="0">
                  <a:pos x="328" y="265"/>
                </a:cxn>
                <a:cxn ang="0">
                  <a:pos x="289" y="397"/>
                </a:cxn>
                <a:cxn ang="0">
                  <a:pos x="58" y="397"/>
                </a:cxn>
                <a:cxn ang="0">
                  <a:pos x="58" y="336"/>
                </a:cxn>
                <a:cxn ang="0">
                  <a:pos x="15" y="326"/>
                </a:cxn>
                <a:cxn ang="0">
                  <a:pos x="15" y="80"/>
                </a:cxn>
                <a:cxn ang="0">
                  <a:pos x="0" y="0"/>
                </a:cxn>
              </a:cxnLst>
              <a:rect l="0" t="0" r="r" b="b"/>
              <a:pathLst>
                <a:path w="444" h="398">
                  <a:moveTo>
                    <a:pt x="0" y="0"/>
                  </a:moveTo>
                  <a:lnTo>
                    <a:pt x="399" y="0"/>
                  </a:lnTo>
                  <a:lnTo>
                    <a:pt x="384" y="51"/>
                  </a:lnTo>
                  <a:lnTo>
                    <a:pt x="443" y="53"/>
                  </a:lnTo>
                  <a:lnTo>
                    <a:pt x="386" y="191"/>
                  </a:lnTo>
                  <a:lnTo>
                    <a:pt x="328" y="265"/>
                  </a:lnTo>
                  <a:lnTo>
                    <a:pt x="289" y="397"/>
                  </a:lnTo>
                  <a:lnTo>
                    <a:pt x="58" y="397"/>
                  </a:lnTo>
                  <a:lnTo>
                    <a:pt x="58" y="336"/>
                  </a:lnTo>
                  <a:lnTo>
                    <a:pt x="15" y="326"/>
                  </a:lnTo>
                  <a:lnTo>
                    <a:pt x="15" y="8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0" name="Freeform 102"/>
            <p:cNvSpPr>
              <a:spLocks/>
            </p:cNvSpPr>
            <p:nvPr/>
          </p:nvSpPr>
          <p:spPr bwMode="auto">
            <a:xfrm>
              <a:off x="3308" y="2490"/>
              <a:ext cx="755" cy="193"/>
            </a:xfrm>
            <a:custGeom>
              <a:avLst/>
              <a:gdLst/>
              <a:ahLst/>
              <a:cxnLst>
                <a:cxn ang="0">
                  <a:pos x="66" y="21"/>
                </a:cxn>
                <a:cxn ang="0">
                  <a:pos x="198" y="21"/>
                </a:cxn>
                <a:cxn ang="0">
                  <a:pos x="198" y="0"/>
                </a:cxn>
                <a:cxn ang="0">
                  <a:pos x="754" y="0"/>
                </a:cxn>
                <a:cxn ang="0">
                  <a:pos x="743" y="40"/>
                </a:cxn>
                <a:cxn ang="0">
                  <a:pos x="520" y="136"/>
                </a:cxn>
                <a:cxn ang="0">
                  <a:pos x="499" y="192"/>
                </a:cxn>
                <a:cxn ang="0">
                  <a:pos x="0" y="192"/>
                </a:cxn>
                <a:cxn ang="0">
                  <a:pos x="66" y="21"/>
                </a:cxn>
              </a:cxnLst>
              <a:rect l="0" t="0" r="r" b="b"/>
              <a:pathLst>
                <a:path w="755" h="193">
                  <a:moveTo>
                    <a:pt x="66" y="21"/>
                  </a:moveTo>
                  <a:lnTo>
                    <a:pt x="198" y="21"/>
                  </a:lnTo>
                  <a:lnTo>
                    <a:pt x="198" y="0"/>
                  </a:lnTo>
                  <a:lnTo>
                    <a:pt x="754" y="0"/>
                  </a:lnTo>
                  <a:lnTo>
                    <a:pt x="743" y="40"/>
                  </a:lnTo>
                  <a:lnTo>
                    <a:pt x="520" y="136"/>
                  </a:lnTo>
                  <a:lnTo>
                    <a:pt x="499" y="192"/>
                  </a:lnTo>
                  <a:lnTo>
                    <a:pt x="0" y="192"/>
                  </a:lnTo>
                  <a:lnTo>
                    <a:pt x="66"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1" name="Freeform 103"/>
            <p:cNvSpPr>
              <a:spLocks/>
            </p:cNvSpPr>
            <p:nvPr/>
          </p:nvSpPr>
          <p:spPr bwMode="auto">
            <a:xfrm>
              <a:off x="3807" y="2491"/>
              <a:ext cx="789" cy="307"/>
            </a:xfrm>
            <a:custGeom>
              <a:avLst/>
              <a:gdLst/>
              <a:ahLst/>
              <a:cxnLst>
                <a:cxn ang="0">
                  <a:pos x="254" y="0"/>
                </a:cxn>
                <a:cxn ang="0">
                  <a:pos x="753" y="0"/>
                </a:cxn>
                <a:cxn ang="0">
                  <a:pos x="788" y="93"/>
                </a:cxn>
                <a:cxn ang="0">
                  <a:pos x="701" y="186"/>
                </a:cxn>
                <a:cxn ang="0">
                  <a:pos x="577" y="225"/>
                </a:cxn>
                <a:cxn ang="0">
                  <a:pos x="527" y="306"/>
                </a:cxn>
                <a:cxn ang="0">
                  <a:pos x="405" y="173"/>
                </a:cxn>
                <a:cxn ang="0">
                  <a:pos x="308" y="173"/>
                </a:cxn>
                <a:cxn ang="0">
                  <a:pos x="291" y="147"/>
                </a:cxn>
                <a:cxn ang="0">
                  <a:pos x="160" y="147"/>
                </a:cxn>
                <a:cxn ang="0">
                  <a:pos x="111" y="191"/>
                </a:cxn>
                <a:cxn ang="0">
                  <a:pos x="0" y="191"/>
                </a:cxn>
                <a:cxn ang="0">
                  <a:pos x="21" y="135"/>
                </a:cxn>
                <a:cxn ang="0">
                  <a:pos x="244" y="43"/>
                </a:cxn>
                <a:cxn ang="0">
                  <a:pos x="254" y="0"/>
                </a:cxn>
              </a:cxnLst>
              <a:rect l="0" t="0" r="r" b="b"/>
              <a:pathLst>
                <a:path w="789" h="307">
                  <a:moveTo>
                    <a:pt x="254" y="0"/>
                  </a:moveTo>
                  <a:lnTo>
                    <a:pt x="753" y="0"/>
                  </a:lnTo>
                  <a:lnTo>
                    <a:pt x="788" y="93"/>
                  </a:lnTo>
                  <a:lnTo>
                    <a:pt x="701" y="186"/>
                  </a:lnTo>
                  <a:lnTo>
                    <a:pt x="577" y="225"/>
                  </a:lnTo>
                  <a:lnTo>
                    <a:pt x="527" y="306"/>
                  </a:lnTo>
                  <a:lnTo>
                    <a:pt x="405" y="173"/>
                  </a:lnTo>
                  <a:lnTo>
                    <a:pt x="308" y="173"/>
                  </a:lnTo>
                  <a:lnTo>
                    <a:pt x="291" y="147"/>
                  </a:lnTo>
                  <a:lnTo>
                    <a:pt x="160" y="147"/>
                  </a:lnTo>
                  <a:lnTo>
                    <a:pt x="111" y="191"/>
                  </a:lnTo>
                  <a:lnTo>
                    <a:pt x="0" y="191"/>
                  </a:lnTo>
                  <a:lnTo>
                    <a:pt x="21" y="135"/>
                  </a:lnTo>
                  <a:lnTo>
                    <a:pt x="244" y="43"/>
                  </a:lnTo>
                  <a:lnTo>
                    <a:pt x="254"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2" name="Freeform 104"/>
            <p:cNvSpPr>
              <a:spLocks/>
            </p:cNvSpPr>
            <p:nvPr/>
          </p:nvSpPr>
          <p:spPr bwMode="auto">
            <a:xfrm>
              <a:off x="3905" y="2639"/>
              <a:ext cx="430" cy="371"/>
            </a:xfrm>
            <a:custGeom>
              <a:avLst/>
              <a:gdLst/>
              <a:ahLst/>
              <a:cxnLst>
                <a:cxn ang="0">
                  <a:pos x="17" y="44"/>
                </a:cxn>
                <a:cxn ang="0">
                  <a:pos x="61" y="0"/>
                </a:cxn>
                <a:cxn ang="0">
                  <a:pos x="192" y="0"/>
                </a:cxn>
                <a:cxn ang="0">
                  <a:pos x="207" y="26"/>
                </a:cxn>
                <a:cxn ang="0">
                  <a:pos x="306" y="26"/>
                </a:cxn>
                <a:cxn ang="0">
                  <a:pos x="429" y="158"/>
                </a:cxn>
                <a:cxn ang="0">
                  <a:pos x="317" y="275"/>
                </a:cxn>
                <a:cxn ang="0">
                  <a:pos x="233" y="304"/>
                </a:cxn>
                <a:cxn ang="0">
                  <a:pos x="223" y="370"/>
                </a:cxn>
                <a:cxn ang="0">
                  <a:pos x="179" y="293"/>
                </a:cxn>
                <a:cxn ang="0">
                  <a:pos x="0" y="81"/>
                </a:cxn>
                <a:cxn ang="0">
                  <a:pos x="17" y="44"/>
                </a:cxn>
              </a:cxnLst>
              <a:rect l="0" t="0" r="r" b="b"/>
              <a:pathLst>
                <a:path w="430" h="371">
                  <a:moveTo>
                    <a:pt x="17" y="44"/>
                  </a:moveTo>
                  <a:lnTo>
                    <a:pt x="61" y="0"/>
                  </a:lnTo>
                  <a:lnTo>
                    <a:pt x="192" y="0"/>
                  </a:lnTo>
                  <a:lnTo>
                    <a:pt x="207" y="26"/>
                  </a:lnTo>
                  <a:lnTo>
                    <a:pt x="306" y="26"/>
                  </a:lnTo>
                  <a:lnTo>
                    <a:pt x="429" y="158"/>
                  </a:lnTo>
                  <a:lnTo>
                    <a:pt x="317" y="275"/>
                  </a:lnTo>
                  <a:lnTo>
                    <a:pt x="233" y="304"/>
                  </a:lnTo>
                  <a:lnTo>
                    <a:pt x="223" y="370"/>
                  </a:lnTo>
                  <a:lnTo>
                    <a:pt x="179" y="293"/>
                  </a:lnTo>
                  <a:lnTo>
                    <a:pt x="0" y="81"/>
                  </a:lnTo>
                  <a:lnTo>
                    <a:pt x="17" y="44"/>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3" name="Freeform 105"/>
            <p:cNvSpPr>
              <a:spLocks/>
            </p:cNvSpPr>
            <p:nvPr/>
          </p:nvSpPr>
          <p:spPr bwMode="auto">
            <a:xfrm>
              <a:off x="3716" y="2683"/>
              <a:ext cx="413" cy="465"/>
            </a:xfrm>
            <a:custGeom>
              <a:avLst/>
              <a:gdLst/>
              <a:ahLst/>
              <a:cxnLst>
                <a:cxn ang="0">
                  <a:pos x="0" y="0"/>
                </a:cxn>
                <a:cxn ang="0">
                  <a:pos x="206" y="0"/>
                </a:cxn>
                <a:cxn ang="0">
                  <a:pos x="189" y="36"/>
                </a:cxn>
                <a:cxn ang="0">
                  <a:pos x="368" y="249"/>
                </a:cxn>
                <a:cxn ang="0">
                  <a:pos x="412" y="325"/>
                </a:cxn>
                <a:cxn ang="0">
                  <a:pos x="358" y="464"/>
                </a:cxn>
                <a:cxn ang="0">
                  <a:pos x="73" y="464"/>
                </a:cxn>
                <a:cxn ang="0">
                  <a:pos x="44" y="406"/>
                </a:cxn>
                <a:cxn ang="0">
                  <a:pos x="30" y="332"/>
                </a:cxn>
                <a:cxn ang="0">
                  <a:pos x="57" y="292"/>
                </a:cxn>
                <a:cxn ang="0">
                  <a:pos x="0" y="0"/>
                </a:cxn>
              </a:cxnLst>
              <a:rect l="0" t="0" r="r" b="b"/>
              <a:pathLst>
                <a:path w="413" h="465">
                  <a:moveTo>
                    <a:pt x="0" y="0"/>
                  </a:moveTo>
                  <a:lnTo>
                    <a:pt x="206" y="0"/>
                  </a:lnTo>
                  <a:lnTo>
                    <a:pt x="189" y="36"/>
                  </a:lnTo>
                  <a:lnTo>
                    <a:pt x="368" y="249"/>
                  </a:lnTo>
                  <a:lnTo>
                    <a:pt x="412" y="325"/>
                  </a:lnTo>
                  <a:lnTo>
                    <a:pt x="358" y="464"/>
                  </a:lnTo>
                  <a:lnTo>
                    <a:pt x="73" y="464"/>
                  </a:lnTo>
                  <a:lnTo>
                    <a:pt x="44" y="406"/>
                  </a:lnTo>
                  <a:lnTo>
                    <a:pt x="30" y="332"/>
                  </a:lnTo>
                  <a:lnTo>
                    <a:pt x="57" y="292"/>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4" name="Freeform 106"/>
            <p:cNvSpPr>
              <a:spLocks/>
            </p:cNvSpPr>
            <p:nvPr/>
          </p:nvSpPr>
          <p:spPr bwMode="auto">
            <a:xfrm>
              <a:off x="3440" y="2682"/>
              <a:ext cx="335" cy="487"/>
            </a:xfrm>
            <a:custGeom>
              <a:avLst/>
              <a:gdLst/>
              <a:ahLst/>
              <a:cxnLst>
                <a:cxn ang="0">
                  <a:pos x="68" y="0"/>
                </a:cxn>
                <a:cxn ang="0">
                  <a:pos x="278" y="0"/>
                </a:cxn>
                <a:cxn ang="0">
                  <a:pos x="334" y="296"/>
                </a:cxn>
                <a:cxn ang="0">
                  <a:pos x="306" y="336"/>
                </a:cxn>
                <a:cxn ang="0">
                  <a:pos x="319" y="405"/>
                </a:cxn>
                <a:cxn ang="0">
                  <a:pos x="86" y="405"/>
                </a:cxn>
                <a:cxn ang="0">
                  <a:pos x="82" y="474"/>
                </a:cxn>
                <a:cxn ang="0">
                  <a:pos x="0" y="486"/>
                </a:cxn>
                <a:cxn ang="0">
                  <a:pos x="2" y="349"/>
                </a:cxn>
                <a:cxn ang="0">
                  <a:pos x="68" y="0"/>
                </a:cxn>
              </a:cxnLst>
              <a:rect l="0" t="0" r="r" b="b"/>
              <a:pathLst>
                <a:path w="335" h="487">
                  <a:moveTo>
                    <a:pt x="68" y="0"/>
                  </a:moveTo>
                  <a:lnTo>
                    <a:pt x="278" y="0"/>
                  </a:lnTo>
                  <a:lnTo>
                    <a:pt x="334" y="296"/>
                  </a:lnTo>
                  <a:lnTo>
                    <a:pt x="306" y="336"/>
                  </a:lnTo>
                  <a:lnTo>
                    <a:pt x="319" y="405"/>
                  </a:lnTo>
                  <a:lnTo>
                    <a:pt x="86" y="405"/>
                  </a:lnTo>
                  <a:lnTo>
                    <a:pt x="82" y="474"/>
                  </a:lnTo>
                  <a:lnTo>
                    <a:pt x="0" y="486"/>
                  </a:lnTo>
                  <a:lnTo>
                    <a:pt x="2" y="349"/>
                  </a:lnTo>
                  <a:lnTo>
                    <a:pt x="68"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75" name="Freeform 107"/>
            <p:cNvSpPr>
              <a:spLocks/>
            </p:cNvSpPr>
            <p:nvPr/>
          </p:nvSpPr>
          <p:spPr bwMode="auto">
            <a:xfrm>
              <a:off x="3209" y="2682"/>
              <a:ext cx="299" cy="526"/>
            </a:xfrm>
            <a:custGeom>
              <a:avLst/>
              <a:gdLst/>
              <a:ahLst/>
              <a:cxnLst>
                <a:cxn ang="0">
                  <a:pos x="99" y="0"/>
                </a:cxn>
                <a:cxn ang="0">
                  <a:pos x="298" y="0"/>
                </a:cxn>
                <a:cxn ang="0">
                  <a:pos x="233" y="349"/>
                </a:cxn>
                <a:cxn ang="0">
                  <a:pos x="231" y="485"/>
                </a:cxn>
                <a:cxn ang="0">
                  <a:pos x="169" y="525"/>
                </a:cxn>
                <a:cxn ang="0">
                  <a:pos x="137" y="434"/>
                </a:cxn>
                <a:cxn ang="0">
                  <a:pos x="0" y="434"/>
                </a:cxn>
                <a:cxn ang="0">
                  <a:pos x="43" y="283"/>
                </a:cxn>
                <a:cxn ang="0">
                  <a:pos x="1" y="206"/>
                </a:cxn>
                <a:cxn ang="0">
                  <a:pos x="40" y="78"/>
                </a:cxn>
                <a:cxn ang="0">
                  <a:pos x="99" y="0"/>
                </a:cxn>
              </a:cxnLst>
              <a:rect l="0" t="0" r="r" b="b"/>
              <a:pathLst>
                <a:path w="299" h="526">
                  <a:moveTo>
                    <a:pt x="99" y="0"/>
                  </a:moveTo>
                  <a:lnTo>
                    <a:pt x="298" y="0"/>
                  </a:lnTo>
                  <a:lnTo>
                    <a:pt x="233" y="349"/>
                  </a:lnTo>
                  <a:lnTo>
                    <a:pt x="231" y="485"/>
                  </a:lnTo>
                  <a:lnTo>
                    <a:pt x="169" y="525"/>
                  </a:lnTo>
                  <a:lnTo>
                    <a:pt x="137" y="434"/>
                  </a:lnTo>
                  <a:lnTo>
                    <a:pt x="0" y="434"/>
                  </a:lnTo>
                  <a:lnTo>
                    <a:pt x="43" y="283"/>
                  </a:lnTo>
                  <a:lnTo>
                    <a:pt x="1" y="206"/>
                  </a:lnTo>
                  <a:lnTo>
                    <a:pt x="40" y="78"/>
                  </a:lnTo>
                  <a:lnTo>
                    <a:pt x="99"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76" name="Freeform 108"/>
            <p:cNvSpPr>
              <a:spLocks/>
            </p:cNvSpPr>
            <p:nvPr/>
          </p:nvSpPr>
          <p:spPr bwMode="auto">
            <a:xfrm>
              <a:off x="3523" y="3088"/>
              <a:ext cx="717" cy="627"/>
            </a:xfrm>
            <a:custGeom>
              <a:avLst/>
              <a:gdLst/>
              <a:ahLst/>
              <a:cxnLst>
                <a:cxn ang="0">
                  <a:pos x="2" y="0"/>
                </a:cxn>
                <a:cxn ang="0">
                  <a:pos x="237" y="0"/>
                </a:cxn>
                <a:cxn ang="0">
                  <a:pos x="268" y="62"/>
                </a:cxn>
                <a:cxn ang="0">
                  <a:pos x="554" y="62"/>
                </a:cxn>
                <a:cxn ang="0">
                  <a:pos x="562" y="118"/>
                </a:cxn>
                <a:cxn ang="0">
                  <a:pos x="663" y="299"/>
                </a:cxn>
                <a:cxn ang="0">
                  <a:pos x="702" y="431"/>
                </a:cxn>
                <a:cxn ang="0">
                  <a:pos x="716" y="523"/>
                </a:cxn>
                <a:cxn ang="0">
                  <a:pos x="616" y="618"/>
                </a:cxn>
                <a:cxn ang="0">
                  <a:pos x="533" y="626"/>
                </a:cxn>
                <a:cxn ang="0">
                  <a:pos x="510" y="434"/>
                </a:cxn>
                <a:cxn ang="0">
                  <a:pos x="483" y="437"/>
                </a:cxn>
                <a:cxn ang="0">
                  <a:pos x="402" y="321"/>
                </a:cxn>
                <a:cxn ang="0">
                  <a:pos x="420" y="227"/>
                </a:cxn>
                <a:cxn ang="0">
                  <a:pos x="329" y="123"/>
                </a:cxn>
                <a:cxn ang="0">
                  <a:pos x="209" y="153"/>
                </a:cxn>
                <a:cxn ang="0">
                  <a:pos x="116" y="70"/>
                </a:cxn>
                <a:cxn ang="0">
                  <a:pos x="0" y="68"/>
                </a:cxn>
                <a:cxn ang="0">
                  <a:pos x="2" y="0"/>
                </a:cxn>
              </a:cxnLst>
              <a:rect l="0" t="0" r="r" b="b"/>
              <a:pathLst>
                <a:path w="717" h="627">
                  <a:moveTo>
                    <a:pt x="2" y="0"/>
                  </a:moveTo>
                  <a:lnTo>
                    <a:pt x="237" y="0"/>
                  </a:lnTo>
                  <a:lnTo>
                    <a:pt x="268" y="62"/>
                  </a:lnTo>
                  <a:lnTo>
                    <a:pt x="554" y="62"/>
                  </a:lnTo>
                  <a:lnTo>
                    <a:pt x="562" y="118"/>
                  </a:lnTo>
                  <a:lnTo>
                    <a:pt x="663" y="299"/>
                  </a:lnTo>
                  <a:lnTo>
                    <a:pt x="702" y="431"/>
                  </a:lnTo>
                  <a:lnTo>
                    <a:pt x="716" y="523"/>
                  </a:lnTo>
                  <a:lnTo>
                    <a:pt x="616" y="618"/>
                  </a:lnTo>
                  <a:lnTo>
                    <a:pt x="533" y="626"/>
                  </a:lnTo>
                  <a:lnTo>
                    <a:pt x="510" y="434"/>
                  </a:lnTo>
                  <a:lnTo>
                    <a:pt x="483" y="437"/>
                  </a:lnTo>
                  <a:lnTo>
                    <a:pt x="402" y="321"/>
                  </a:lnTo>
                  <a:lnTo>
                    <a:pt x="420" y="227"/>
                  </a:lnTo>
                  <a:lnTo>
                    <a:pt x="329" y="123"/>
                  </a:lnTo>
                  <a:lnTo>
                    <a:pt x="209" y="153"/>
                  </a:lnTo>
                  <a:lnTo>
                    <a:pt x="116" y="70"/>
                  </a:lnTo>
                  <a:lnTo>
                    <a:pt x="0" y="68"/>
                  </a:lnTo>
                  <a:lnTo>
                    <a:pt x="2"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77" name="Freeform 109"/>
            <p:cNvSpPr>
              <a:spLocks/>
            </p:cNvSpPr>
            <p:nvPr/>
          </p:nvSpPr>
          <p:spPr bwMode="auto">
            <a:xfrm>
              <a:off x="2974" y="2878"/>
              <a:ext cx="438" cy="423"/>
            </a:xfrm>
            <a:custGeom>
              <a:avLst/>
              <a:gdLst/>
              <a:ahLst/>
              <a:cxnLst>
                <a:cxn ang="0">
                  <a:pos x="3" y="0"/>
                </a:cxn>
                <a:cxn ang="0">
                  <a:pos x="237" y="0"/>
                </a:cxn>
                <a:cxn ang="0">
                  <a:pos x="278" y="80"/>
                </a:cxn>
                <a:cxn ang="0">
                  <a:pos x="234" y="232"/>
                </a:cxn>
                <a:cxn ang="0">
                  <a:pos x="372" y="232"/>
                </a:cxn>
                <a:cxn ang="0">
                  <a:pos x="404" y="326"/>
                </a:cxn>
                <a:cxn ang="0">
                  <a:pos x="437" y="422"/>
                </a:cxn>
                <a:cxn ang="0">
                  <a:pos x="251" y="411"/>
                </a:cxn>
                <a:cxn ang="0">
                  <a:pos x="30" y="327"/>
                </a:cxn>
                <a:cxn ang="0">
                  <a:pos x="56" y="261"/>
                </a:cxn>
                <a:cxn ang="0">
                  <a:pos x="0" y="128"/>
                </a:cxn>
                <a:cxn ang="0">
                  <a:pos x="3" y="0"/>
                </a:cxn>
              </a:cxnLst>
              <a:rect l="0" t="0" r="r" b="b"/>
              <a:pathLst>
                <a:path w="438" h="423">
                  <a:moveTo>
                    <a:pt x="3" y="0"/>
                  </a:moveTo>
                  <a:lnTo>
                    <a:pt x="237" y="0"/>
                  </a:lnTo>
                  <a:lnTo>
                    <a:pt x="278" y="80"/>
                  </a:lnTo>
                  <a:lnTo>
                    <a:pt x="234" y="232"/>
                  </a:lnTo>
                  <a:lnTo>
                    <a:pt x="372" y="232"/>
                  </a:lnTo>
                  <a:lnTo>
                    <a:pt x="404" y="326"/>
                  </a:lnTo>
                  <a:lnTo>
                    <a:pt x="437" y="422"/>
                  </a:lnTo>
                  <a:lnTo>
                    <a:pt x="251" y="411"/>
                  </a:lnTo>
                  <a:lnTo>
                    <a:pt x="30" y="327"/>
                  </a:lnTo>
                  <a:lnTo>
                    <a:pt x="56" y="261"/>
                  </a:lnTo>
                  <a:lnTo>
                    <a:pt x="0" y="128"/>
                  </a:lnTo>
                  <a:lnTo>
                    <a:pt x="3"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78" name="Freeform 110"/>
            <p:cNvSpPr>
              <a:spLocks/>
            </p:cNvSpPr>
            <p:nvPr/>
          </p:nvSpPr>
          <p:spPr bwMode="auto">
            <a:xfrm>
              <a:off x="2178" y="2432"/>
              <a:ext cx="755" cy="390"/>
            </a:xfrm>
            <a:custGeom>
              <a:avLst/>
              <a:gdLst/>
              <a:ahLst/>
              <a:cxnLst>
                <a:cxn ang="0">
                  <a:pos x="0" y="0"/>
                </a:cxn>
                <a:cxn ang="0">
                  <a:pos x="723" y="0"/>
                </a:cxn>
                <a:cxn ang="0">
                  <a:pos x="743" y="70"/>
                </a:cxn>
                <a:cxn ang="0">
                  <a:pos x="754" y="149"/>
                </a:cxn>
                <a:cxn ang="0">
                  <a:pos x="754" y="389"/>
                </a:cxn>
                <a:cxn ang="0">
                  <a:pos x="629" y="357"/>
                </a:cxn>
                <a:cxn ang="0">
                  <a:pos x="574" y="367"/>
                </a:cxn>
                <a:cxn ang="0">
                  <a:pos x="258" y="302"/>
                </a:cxn>
                <a:cxn ang="0">
                  <a:pos x="258" y="114"/>
                </a:cxn>
                <a:cxn ang="0">
                  <a:pos x="0" y="111"/>
                </a:cxn>
                <a:cxn ang="0">
                  <a:pos x="0" y="0"/>
                </a:cxn>
              </a:cxnLst>
              <a:rect l="0" t="0" r="r" b="b"/>
              <a:pathLst>
                <a:path w="755" h="390">
                  <a:moveTo>
                    <a:pt x="0" y="0"/>
                  </a:moveTo>
                  <a:lnTo>
                    <a:pt x="723" y="0"/>
                  </a:lnTo>
                  <a:lnTo>
                    <a:pt x="743" y="70"/>
                  </a:lnTo>
                  <a:lnTo>
                    <a:pt x="754" y="149"/>
                  </a:lnTo>
                  <a:lnTo>
                    <a:pt x="754" y="389"/>
                  </a:lnTo>
                  <a:lnTo>
                    <a:pt x="629" y="357"/>
                  </a:lnTo>
                  <a:lnTo>
                    <a:pt x="574" y="367"/>
                  </a:lnTo>
                  <a:lnTo>
                    <a:pt x="258" y="302"/>
                  </a:lnTo>
                  <a:lnTo>
                    <a:pt x="258" y="114"/>
                  </a:lnTo>
                  <a:lnTo>
                    <a:pt x="0" y="111"/>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79" name="Freeform 111"/>
            <p:cNvSpPr>
              <a:spLocks/>
            </p:cNvSpPr>
            <p:nvPr/>
          </p:nvSpPr>
          <p:spPr bwMode="auto">
            <a:xfrm>
              <a:off x="1846" y="2545"/>
              <a:ext cx="1187" cy="1051"/>
            </a:xfrm>
            <a:custGeom>
              <a:avLst/>
              <a:gdLst/>
              <a:ahLst/>
              <a:cxnLst>
                <a:cxn ang="0">
                  <a:pos x="330" y="0"/>
                </a:cxn>
                <a:cxn ang="0">
                  <a:pos x="589" y="0"/>
                </a:cxn>
                <a:cxn ang="0">
                  <a:pos x="589" y="187"/>
                </a:cxn>
                <a:cxn ang="0">
                  <a:pos x="906" y="254"/>
                </a:cxn>
                <a:cxn ang="0">
                  <a:pos x="958" y="246"/>
                </a:cxn>
                <a:cxn ang="0">
                  <a:pos x="1086" y="276"/>
                </a:cxn>
                <a:cxn ang="0">
                  <a:pos x="1130" y="284"/>
                </a:cxn>
                <a:cxn ang="0">
                  <a:pos x="1128" y="471"/>
                </a:cxn>
                <a:cxn ang="0">
                  <a:pos x="1186" y="602"/>
                </a:cxn>
                <a:cxn ang="0">
                  <a:pos x="1151" y="666"/>
                </a:cxn>
                <a:cxn ang="0">
                  <a:pos x="1045" y="693"/>
                </a:cxn>
                <a:cxn ang="0">
                  <a:pos x="879" y="828"/>
                </a:cxn>
                <a:cxn ang="0">
                  <a:pos x="839" y="934"/>
                </a:cxn>
                <a:cxn ang="0">
                  <a:pos x="860" y="1050"/>
                </a:cxn>
                <a:cxn ang="0">
                  <a:pos x="647" y="972"/>
                </a:cxn>
                <a:cxn ang="0">
                  <a:pos x="510" y="742"/>
                </a:cxn>
                <a:cxn ang="0">
                  <a:pos x="401" y="708"/>
                </a:cxn>
                <a:cxn ang="0">
                  <a:pos x="341" y="771"/>
                </a:cxn>
                <a:cxn ang="0">
                  <a:pos x="256" y="721"/>
                </a:cxn>
                <a:cxn ang="0">
                  <a:pos x="177" y="578"/>
                </a:cxn>
                <a:cxn ang="0">
                  <a:pos x="0" y="430"/>
                </a:cxn>
                <a:cxn ang="0">
                  <a:pos x="330" y="430"/>
                </a:cxn>
                <a:cxn ang="0">
                  <a:pos x="330" y="0"/>
                </a:cxn>
              </a:cxnLst>
              <a:rect l="0" t="0" r="r" b="b"/>
              <a:pathLst>
                <a:path w="1187" h="1051">
                  <a:moveTo>
                    <a:pt x="330" y="0"/>
                  </a:moveTo>
                  <a:lnTo>
                    <a:pt x="589" y="0"/>
                  </a:lnTo>
                  <a:lnTo>
                    <a:pt x="589" y="187"/>
                  </a:lnTo>
                  <a:lnTo>
                    <a:pt x="906" y="254"/>
                  </a:lnTo>
                  <a:lnTo>
                    <a:pt x="958" y="246"/>
                  </a:lnTo>
                  <a:lnTo>
                    <a:pt x="1086" y="276"/>
                  </a:lnTo>
                  <a:lnTo>
                    <a:pt x="1130" y="284"/>
                  </a:lnTo>
                  <a:lnTo>
                    <a:pt x="1128" y="471"/>
                  </a:lnTo>
                  <a:lnTo>
                    <a:pt x="1186" y="602"/>
                  </a:lnTo>
                  <a:lnTo>
                    <a:pt x="1151" y="666"/>
                  </a:lnTo>
                  <a:lnTo>
                    <a:pt x="1045" y="693"/>
                  </a:lnTo>
                  <a:lnTo>
                    <a:pt x="879" y="828"/>
                  </a:lnTo>
                  <a:lnTo>
                    <a:pt x="839" y="934"/>
                  </a:lnTo>
                  <a:lnTo>
                    <a:pt x="860" y="1050"/>
                  </a:lnTo>
                  <a:lnTo>
                    <a:pt x="647" y="972"/>
                  </a:lnTo>
                  <a:lnTo>
                    <a:pt x="510" y="742"/>
                  </a:lnTo>
                  <a:lnTo>
                    <a:pt x="401" y="708"/>
                  </a:lnTo>
                  <a:lnTo>
                    <a:pt x="341" y="771"/>
                  </a:lnTo>
                  <a:lnTo>
                    <a:pt x="256" y="721"/>
                  </a:lnTo>
                  <a:lnTo>
                    <a:pt x="177" y="578"/>
                  </a:lnTo>
                  <a:lnTo>
                    <a:pt x="0" y="430"/>
                  </a:lnTo>
                  <a:lnTo>
                    <a:pt x="330" y="430"/>
                  </a:lnTo>
                  <a:lnTo>
                    <a:pt x="33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80" name="Freeform 112"/>
            <p:cNvSpPr>
              <a:spLocks/>
            </p:cNvSpPr>
            <p:nvPr/>
          </p:nvSpPr>
          <p:spPr bwMode="auto">
            <a:xfrm>
              <a:off x="1231" y="1879"/>
              <a:ext cx="437" cy="559"/>
            </a:xfrm>
            <a:custGeom>
              <a:avLst/>
              <a:gdLst/>
              <a:ahLst/>
              <a:cxnLst>
                <a:cxn ang="0">
                  <a:pos x="256" y="106"/>
                </a:cxn>
                <a:cxn ang="0">
                  <a:pos x="436" y="106"/>
                </a:cxn>
                <a:cxn ang="0">
                  <a:pos x="436" y="558"/>
                </a:cxn>
                <a:cxn ang="0">
                  <a:pos x="0" y="558"/>
                </a:cxn>
                <a:cxn ang="0">
                  <a:pos x="0" y="0"/>
                </a:cxn>
                <a:cxn ang="0">
                  <a:pos x="256" y="0"/>
                </a:cxn>
                <a:cxn ang="0">
                  <a:pos x="256" y="106"/>
                </a:cxn>
              </a:cxnLst>
              <a:rect l="0" t="0" r="r" b="b"/>
              <a:pathLst>
                <a:path w="437" h="559">
                  <a:moveTo>
                    <a:pt x="256" y="106"/>
                  </a:moveTo>
                  <a:lnTo>
                    <a:pt x="436" y="106"/>
                  </a:lnTo>
                  <a:lnTo>
                    <a:pt x="436" y="558"/>
                  </a:lnTo>
                  <a:lnTo>
                    <a:pt x="0" y="558"/>
                  </a:lnTo>
                  <a:lnTo>
                    <a:pt x="0" y="0"/>
                  </a:lnTo>
                  <a:lnTo>
                    <a:pt x="256" y="0"/>
                  </a:lnTo>
                  <a:lnTo>
                    <a:pt x="256" y="106"/>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81" name="Freeform 113"/>
            <p:cNvSpPr>
              <a:spLocks/>
            </p:cNvSpPr>
            <p:nvPr/>
          </p:nvSpPr>
          <p:spPr bwMode="auto">
            <a:xfrm>
              <a:off x="340" y="1379"/>
              <a:ext cx="657" cy="499"/>
            </a:xfrm>
            <a:custGeom>
              <a:avLst/>
              <a:gdLst/>
              <a:ahLst/>
              <a:cxnLst>
                <a:cxn ang="0">
                  <a:pos x="41" y="0"/>
                </a:cxn>
                <a:cxn ang="0">
                  <a:pos x="115" y="2"/>
                </a:cxn>
                <a:cxn ang="0">
                  <a:pos x="132" y="66"/>
                </a:cxn>
                <a:cxn ang="0">
                  <a:pos x="410" y="10"/>
                </a:cxn>
                <a:cxn ang="0">
                  <a:pos x="624" y="10"/>
                </a:cxn>
                <a:cxn ang="0">
                  <a:pos x="656" y="61"/>
                </a:cxn>
                <a:cxn ang="0">
                  <a:pos x="611" y="249"/>
                </a:cxn>
                <a:cxn ang="0">
                  <a:pos x="640" y="256"/>
                </a:cxn>
                <a:cxn ang="0">
                  <a:pos x="640" y="498"/>
                </a:cxn>
                <a:cxn ang="0">
                  <a:pos x="18" y="498"/>
                </a:cxn>
                <a:cxn ang="0">
                  <a:pos x="0" y="390"/>
                </a:cxn>
                <a:cxn ang="0">
                  <a:pos x="41" y="0"/>
                </a:cxn>
              </a:cxnLst>
              <a:rect l="0" t="0" r="r" b="b"/>
              <a:pathLst>
                <a:path w="657" h="499">
                  <a:moveTo>
                    <a:pt x="41" y="0"/>
                  </a:moveTo>
                  <a:lnTo>
                    <a:pt x="115" y="2"/>
                  </a:lnTo>
                  <a:lnTo>
                    <a:pt x="132" y="66"/>
                  </a:lnTo>
                  <a:lnTo>
                    <a:pt x="410" y="10"/>
                  </a:lnTo>
                  <a:lnTo>
                    <a:pt x="624" y="10"/>
                  </a:lnTo>
                  <a:lnTo>
                    <a:pt x="656" y="61"/>
                  </a:lnTo>
                  <a:lnTo>
                    <a:pt x="611" y="249"/>
                  </a:lnTo>
                  <a:lnTo>
                    <a:pt x="640" y="256"/>
                  </a:lnTo>
                  <a:lnTo>
                    <a:pt x="640" y="498"/>
                  </a:lnTo>
                  <a:lnTo>
                    <a:pt x="18" y="498"/>
                  </a:lnTo>
                  <a:lnTo>
                    <a:pt x="0" y="390"/>
                  </a:lnTo>
                  <a:lnTo>
                    <a:pt x="41"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1682" name="Freeform 114"/>
            <p:cNvSpPr>
              <a:spLocks/>
            </p:cNvSpPr>
            <p:nvPr/>
          </p:nvSpPr>
          <p:spPr bwMode="auto">
            <a:xfrm>
              <a:off x="949" y="1056"/>
              <a:ext cx="538" cy="822"/>
            </a:xfrm>
            <a:custGeom>
              <a:avLst/>
              <a:gdLst/>
              <a:ahLst/>
              <a:cxnLst>
                <a:cxn ang="0">
                  <a:pos x="15" y="0"/>
                </a:cxn>
                <a:cxn ang="0">
                  <a:pos x="110" y="0"/>
                </a:cxn>
                <a:cxn ang="0">
                  <a:pos x="110" y="136"/>
                </a:cxn>
                <a:cxn ang="0">
                  <a:pos x="267" y="304"/>
                </a:cxn>
                <a:cxn ang="0">
                  <a:pos x="235" y="379"/>
                </a:cxn>
                <a:cxn ang="0">
                  <a:pos x="248" y="413"/>
                </a:cxn>
                <a:cxn ang="0">
                  <a:pos x="307" y="392"/>
                </a:cxn>
                <a:cxn ang="0">
                  <a:pos x="391" y="540"/>
                </a:cxn>
                <a:cxn ang="0">
                  <a:pos x="537" y="497"/>
                </a:cxn>
                <a:cxn ang="0">
                  <a:pos x="537" y="821"/>
                </a:cxn>
                <a:cxn ang="0">
                  <a:pos x="275" y="821"/>
                </a:cxn>
                <a:cxn ang="0">
                  <a:pos x="31" y="821"/>
                </a:cxn>
                <a:cxn ang="0">
                  <a:pos x="31" y="579"/>
                </a:cxn>
                <a:cxn ang="0">
                  <a:pos x="0" y="574"/>
                </a:cxn>
                <a:cxn ang="0">
                  <a:pos x="47" y="386"/>
                </a:cxn>
                <a:cxn ang="0">
                  <a:pos x="15" y="330"/>
                </a:cxn>
                <a:cxn ang="0">
                  <a:pos x="15" y="0"/>
                </a:cxn>
              </a:cxnLst>
              <a:rect l="0" t="0" r="r" b="b"/>
              <a:pathLst>
                <a:path w="538" h="822">
                  <a:moveTo>
                    <a:pt x="15" y="0"/>
                  </a:moveTo>
                  <a:lnTo>
                    <a:pt x="110" y="0"/>
                  </a:lnTo>
                  <a:lnTo>
                    <a:pt x="110" y="136"/>
                  </a:lnTo>
                  <a:lnTo>
                    <a:pt x="267" y="304"/>
                  </a:lnTo>
                  <a:lnTo>
                    <a:pt x="235" y="379"/>
                  </a:lnTo>
                  <a:lnTo>
                    <a:pt x="248" y="413"/>
                  </a:lnTo>
                  <a:lnTo>
                    <a:pt x="307" y="392"/>
                  </a:lnTo>
                  <a:lnTo>
                    <a:pt x="391" y="540"/>
                  </a:lnTo>
                  <a:lnTo>
                    <a:pt x="537" y="497"/>
                  </a:lnTo>
                  <a:lnTo>
                    <a:pt x="537" y="821"/>
                  </a:lnTo>
                  <a:lnTo>
                    <a:pt x="275" y="821"/>
                  </a:lnTo>
                  <a:lnTo>
                    <a:pt x="31" y="821"/>
                  </a:lnTo>
                  <a:lnTo>
                    <a:pt x="31" y="579"/>
                  </a:lnTo>
                  <a:lnTo>
                    <a:pt x="0" y="574"/>
                  </a:lnTo>
                  <a:lnTo>
                    <a:pt x="47" y="386"/>
                  </a:lnTo>
                  <a:lnTo>
                    <a:pt x="15" y="330"/>
                  </a:lnTo>
                  <a:lnTo>
                    <a:pt x="1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83" name="Freeform 115"/>
            <p:cNvSpPr>
              <a:spLocks/>
            </p:cNvSpPr>
            <p:nvPr/>
          </p:nvSpPr>
          <p:spPr bwMode="auto">
            <a:xfrm>
              <a:off x="724" y="1879"/>
              <a:ext cx="507" cy="816"/>
            </a:xfrm>
            <a:custGeom>
              <a:avLst/>
              <a:gdLst/>
              <a:ahLst/>
              <a:cxnLst>
                <a:cxn ang="0">
                  <a:pos x="0" y="0"/>
                </a:cxn>
                <a:cxn ang="0">
                  <a:pos x="506" y="0"/>
                </a:cxn>
                <a:cxn ang="0">
                  <a:pos x="506" y="555"/>
                </a:cxn>
                <a:cxn ang="0">
                  <a:pos x="506" y="678"/>
                </a:cxn>
                <a:cxn ang="0">
                  <a:pos x="449" y="665"/>
                </a:cxn>
                <a:cxn ang="0">
                  <a:pos x="475" y="815"/>
                </a:cxn>
                <a:cxn ang="0">
                  <a:pos x="0" y="343"/>
                </a:cxn>
                <a:cxn ang="0">
                  <a:pos x="0" y="0"/>
                </a:cxn>
              </a:cxnLst>
              <a:rect l="0" t="0" r="r" b="b"/>
              <a:pathLst>
                <a:path w="507" h="816">
                  <a:moveTo>
                    <a:pt x="0" y="0"/>
                  </a:moveTo>
                  <a:lnTo>
                    <a:pt x="506" y="0"/>
                  </a:lnTo>
                  <a:lnTo>
                    <a:pt x="506" y="555"/>
                  </a:lnTo>
                  <a:lnTo>
                    <a:pt x="506" y="678"/>
                  </a:lnTo>
                  <a:lnTo>
                    <a:pt x="449" y="665"/>
                  </a:lnTo>
                  <a:lnTo>
                    <a:pt x="475" y="815"/>
                  </a:lnTo>
                  <a:lnTo>
                    <a:pt x="0" y="343"/>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84" name="Freeform 116"/>
            <p:cNvSpPr>
              <a:spLocks/>
            </p:cNvSpPr>
            <p:nvPr/>
          </p:nvSpPr>
          <p:spPr bwMode="auto">
            <a:xfrm>
              <a:off x="1176" y="2437"/>
              <a:ext cx="496" cy="632"/>
            </a:xfrm>
            <a:custGeom>
              <a:avLst/>
              <a:gdLst/>
              <a:ahLst/>
              <a:cxnLst>
                <a:cxn ang="0">
                  <a:pos x="53" y="0"/>
                </a:cxn>
                <a:cxn ang="0">
                  <a:pos x="495" y="0"/>
                </a:cxn>
                <a:cxn ang="0">
                  <a:pos x="495" y="631"/>
                </a:cxn>
                <a:cxn ang="0">
                  <a:pos x="341" y="631"/>
                </a:cxn>
                <a:cxn ang="0">
                  <a:pos x="48" y="491"/>
                </a:cxn>
                <a:cxn ang="0">
                  <a:pos x="48" y="447"/>
                </a:cxn>
                <a:cxn ang="0">
                  <a:pos x="66" y="312"/>
                </a:cxn>
                <a:cxn ang="0">
                  <a:pos x="21" y="249"/>
                </a:cxn>
                <a:cxn ang="0">
                  <a:pos x="0" y="107"/>
                </a:cxn>
                <a:cxn ang="0">
                  <a:pos x="53" y="120"/>
                </a:cxn>
                <a:cxn ang="0">
                  <a:pos x="53" y="0"/>
                </a:cxn>
              </a:cxnLst>
              <a:rect l="0" t="0" r="r" b="b"/>
              <a:pathLst>
                <a:path w="496" h="632">
                  <a:moveTo>
                    <a:pt x="53" y="0"/>
                  </a:moveTo>
                  <a:lnTo>
                    <a:pt x="495" y="0"/>
                  </a:lnTo>
                  <a:lnTo>
                    <a:pt x="495" y="631"/>
                  </a:lnTo>
                  <a:lnTo>
                    <a:pt x="341" y="631"/>
                  </a:lnTo>
                  <a:lnTo>
                    <a:pt x="48" y="491"/>
                  </a:lnTo>
                  <a:lnTo>
                    <a:pt x="48" y="447"/>
                  </a:lnTo>
                  <a:lnTo>
                    <a:pt x="66" y="312"/>
                  </a:lnTo>
                  <a:lnTo>
                    <a:pt x="21" y="249"/>
                  </a:lnTo>
                  <a:lnTo>
                    <a:pt x="0" y="107"/>
                  </a:lnTo>
                  <a:lnTo>
                    <a:pt x="53" y="120"/>
                  </a:lnTo>
                  <a:lnTo>
                    <a:pt x="5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1685" name="Freeform 117"/>
            <p:cNvSpPr>
              <a:spLocks/>
            </p:cNvSpPr>
            <p:nvPr/>
          </p:nvSpPr>
          <p:spPr bwMode="auto">
            <a:xfrm>
              <a:off x="336" y="1876"/>
              <a:ext cx="908" cy="1012"/>
            </a:xfrm>
            <a:custGeom>
              <a:avLst/>
              <a:gdLst/>
              <a:ahLst/>
              <a:cxnLst>
                <a:cxn ang="0">
                  <a:pos x="21" y="0"/>
                </a:cxn>
                <a:cxn ang="0">
                  <a:pos x="389" y="0"/>
                </a:cxn>
                <a:cxn ang="0">
                  <a:pos x="389" y="344"/>
                </a:cxn>
                <a:cxn ang="0">
                  <a:pos x="864" y="817"/>
                </a:cxn>
                <a:cxn ang="0">
                  <a:pos x="907" y="873"/>
                </a:cxn>
                <a:cxn ang="0">
                  <a:pos x="885" y="1011"/>
                </a:cxn>
                <a:cxn ang="0">
                  <a:pos x="648" y="1011"/>
                </a:cxn>
                <a:cxn ang="0">
                  <a:pos x="437" y="840"/>
                </a:cxn>
                <a:cxn ang="0">
                  <a:pos x="362" y="840"/>
                </a:cxn>
                <a:cxn ang="0">
                  <a:pos x="183" y="523"/>
                </a:cxn>
                <a:cxn ang="0">
                  <a:pos x="57" y="328"/>
                </a:cxn>
                <a:cxn ang="0">
                  <a:pos x="73" y="253"/>
                </a:cxn>
                <a:cxn ang="0">
                  <a:pos x="0" y="154"/>
                </a:cxn>
                <a:cxn ang="0">
                  <a:pos x="21" y="0"/>
                </a:cxn>
              </a:cxnLst>
              <a:rect l="0" t="0" r="r" b="b"/>
              <a:pathLst>
                <a:path w="908" h="1012">
                  <a:moveTo>
                    <a:pt x="21" y="0"/>
                  </a:moveTo>
                  <a:lnTo>
                    <a:pt x="389" y="0"/>
                  </a:lnTo>
                  <a:lnTo>
                    <a:pt x="389" y="344"/>
                  </a:lnTo>
                  <a:lnTo>
                    <a:pt x="864" y="817"/>
                  </a:lnTo>
                  <a:lnTo>
                    <a:pt x="907" y="873"/>
                  </a:lnTo>
                  <a:lnTo>
                    <a:pt x="885" y="1011"/>
                  </a:lnTo>
                  <a:lnTo>
                    <a:pt x="648" y="1011"/>
                  </a:lnTo>
                  <a:lnTo>
                    <a:pt x="437" y="840"/>
                  </a:lnTo>
                  <a:lnTo>
                    <a:pt x="362" y="840"/>
                  </a:lnTo>
                  <a:lnTo>
                    <a:pt x="183" y="523"/>
                  </a:lnTo>
                  <a:lnTo>
                    <a:pt x="57" y="328"/>
                  </a:lnTo>
                  <a:lnTo>
                    <a:pt x="73" y="253"/>
                  </a:lnTo>
                  <a:lnTo>
                    <a:pt x="0" y="154"/>
                  </a:lnTo>
                  <a:lnTo>
                    <a:pt x="21" y="0"/>
                  </a:lnTo>
                </a:path>
              </a:pathLst>
            </a:custGeom>
            <a:solidFill>
              <a:schemeClr val="accent2"/>
            </a:solidFill>
            <a:ln w="12700" cap="rnd" cmpd="sng">
              <a:solidFill>
                <a:srgbClr val="000000"/>
              </a:solidFill>
              <a:prstDash val="solid"/>
              <a:round/>
              <a:headEnd/>
              <a:tailEnd/>
            </a:ln>
            <a:effectLst/>
          </p:spPr>
          <p:txBody>
            <a:bodyPr/>
            <a:lstStyle/>
            <a:p>
              <a:endParaRPr lang="en-US"/>
            </a:p>
          </p:txBody>
        </p:sp>
      </p:grpSp>
      <p:sp>
        <p:nvSpPr>
          <p:cNvPr id="621686" name="Line 118"/>
          <p:cNvSpPr>
            <a:spLocks noChangeShapeType="1"/>
          </p:cNvSpPr>
          <p:nvPr/>
        </p:nvSpPr>
        <p:spPr bwMode="auto">
          <a:xfrm>
            <a:off x="7696200" y="3048000"/>
            <a:ext cx="381000" cy="533400"/>
          </a:xfrm>
          <a:prstGeom prst="line">
            <a:avLst/>
          </a:prstGeom>
          <a:noFill/>
          <a:ln w="12700">
            <a:solidFill>
              <a:schemeClr val="folHlink"/>
            </a:solidFill>
            <a:round/>
            <a:headEnd type="none" w="sm" len="sm"/>
            <a:tailEnd type="none" w="sm" len="sm"/>
          </a:ln>
          <a:effectLst/>
        </p:spPr>
        <p:txBody>
          <a:bodyPr wrap="none" anchor="ctr"/>
          <a:lstStyle/>
          <a:p>
            <a:endParaRPr lang="en-US"/>
          </a:p>
        </p:txBody>
      </p:sp>
      <p:sp>
        <p:nvSpPr>
          <p:cNvPr id="621701" name="Rectangle 133"/>
          <p:cNvSpPr>
            <a:spLocks noChangeArrowheads="1"/>
          </p:cNvSpPr>
          <p:nvPr/>
        </p:nvSpPr>
        <p:spPr bwMode="auto">
          <a:xfrm>
            <a:off x="915988" y="1739900"/>
            <a:ext cx="390525" cy="304800"/>
          </a:xfrm>
          <a:prstGeom prst="rect">
            <a:avLst/>
          </a:prstGeom>
          <a:solidFill>
            <a:schemeClr val="hlink"/>
          </a:solidFill>
          <a:ln w="9525">
            <a:noFill/>
            <a:miter lim="800000"/>
            <a:headEnd/>
            <a:tailEnd/>
          </a:ln>
          <a:effectLst/>
        </p:spPr>
        <p:txBody>
          <a:bodyPr wrap="none" lIns="92075" tIns="46038" rIns="92075" bIns="46038">
            <a:spAutoFit/>
          </a:bodyPr>
          <a:lstStyle/>
          <a:p>
            <a:pPr algn="l" eaLnBrk="0" hangingPunct="0"/>
            <a:r>
              <a:rPr lang="en-US" sz="1400"/>
              <a:t>11</a:t>
            </a:r>
          </a:p>
        </p:txBody>
      </p:sp>
      <p:pic>
        <p:nvPicPr>
          <p:cNvPr id="621703" name="Picture 135" descr="cunorthwest-2_word"/>
          <p:cNvPicPr>
            <a:picLocks noChangeAspect="1" noChangeArrowheads="1"/>
          </p:cNvPicPr>
          <p:nvPr/>
        </p:nvPicPr>
        <p:blipFill>
          <a:blip r:embed="rId3" cstate="print"/>
          <a:srcRect/>
          <a:stretch>
            <a:fillRect/>
          </a:stretch>
        </p:blipFill>
        <p:spPr bwMode="auto">
          <a:xfrm>
            <a:off x="831850" y="5788025"/>
            <a:ext cx="1420813" cy="450850"/>
          </a:xfrm>
          <a:prstGeom prst="rect">
            <a:avLst/>
          </a:prstGeom>
          <a:noFill/>
        </p:spPr>
      </p:pic>
      <p:pic>
        <p:nvPicPr>
          <p:cNvPr id="621704" name="Picture 136" descr="cuanswers"/>
          <p:cNvPicPr>
            <a:picLocks noChangeAspect="1" noChangeArrowheads="1"/>
          </p:cNvPicPr>
          <p:nvPr/>
        </p:nvPicPr>
        <p:blipFill>
          <a:blip r:embed="rId4" cstate="print"/>
          <a:srcRect/>
          <a:stretch>
            <a:fillRect/>
          </a:stretch>
        </p:blipFill>
        <p:spPr bwMode="auto">
          <a:xfrm>
            <a:off x="831850" y="5449888"/>
            <a:ext cx="1438275" cy="265112"/>
          </a:xfrm>
          <a:prstGeom prst="rect">
            <a:avLst/>
          </a:prstGeom>
          <a:noFill/>
        </p:spPr>
      </p:pic>
      <p:pic>
        <p:nvPicPr>
          <p:cNvPr id="621705" name="Picture 137" descr="cusouth_colour"/>
          <p:cNvPicPr>
            <a:picLocks noChangeAspect="1" noChangeArrowheads="1"/>
          </p:cNvPicPr>
          <p:nvPr/>
        </p:nvPicPr>
        <p:blipFill>
          <a:blip r:embed="rId5" cstate="print"/>
          <a:srcRect/>
          <a:stretch>
            <a:fillRect/>
          </a:stretch>
        </p:blipFill>
        <p:spPr bwMode="auto">
          <a:xfrm>
            <a:off x="831850" y="6299200"/>
            <a:ext cx="1441450" cy="360363"/>
          </a:xfrm>
          <a:prstGeom prst="rect">
            <a:avLst/>
          </a:prstGeom>
          <a:noFill/>
        </p:spPr>
      </p:pic>
      <p:sp>
        <p:nvSpPr>
          <p:cNvPr id="621707" name="Rectangle 139"/>
          <p:cNvSpPr>
            <a:spLocks noChangeArrowheads="1"/>
          </p:cNvSpPr>
          <p:nvPr/>
        </p:nvSpPr>
        <p:spPr bwMode="auto">
          <a:xfrm>
            <a:off x="206375" y="5824538"/>
            <a:ext cx="517525" cy="390525"/>
          </a:xfrm>
          <a:prstGeom prst="rect">
            <a:avLst/>
          </a:prstGeom>
          <a:solidFill>
            <a:schemeClr val="hlink"/>
          </a:solidFill>
          <a:ln w="9525">
            <a:noFill/>
            <a:miter lim="800000"/>
            <a:headEnd/>
            <a:tailEnd/>
          </a:ln>
          <a:effectLst/>
        </p:spPr>
        <p:txBody>
          <a:bodyPr wrap="none" anchor="ctr"/>
          <a:lstStyle/>
          <a:p>
            <a:pPr algn="r"/>
            <a:r>
              <a:rPr lang="en-US" sz="1400" dirty="0" smtClean="0"/>
              <a:t>19</a:t>
            </a:r>
            <a:endParaRPr lang="en-US" sz="1400" dirty="0"/>
          </a:p>
        </p:txBody>
      </p:sp>
      <p:sp>
        <p:nvSpPr>
          <p:cNvPr id="621709" name="Rectangle 141"/>
          <p:cNvSpPr>
            <a:spLocks noChangeArrowheads="1"/>
          </p:cNvSpPr>
          <p:nvPr/>
        </p:nvSpPr>
        <p:spPr bwMode="auto">
          <a:xfrm>
            <a:off x="1066800" y="2497138"/>
            <a:ext cx="287338" cy="304800"/>
          </a:xfrm>
          <a:prstGeom prst="rect">
            <a:avLst/>
          </a:prstGeom>
          <a:solidFill>
            <a:schemeClr val="hlink"/>
          </a:solidFill>
          <a:ln w="9525">
            <a:noFill/>
            <a:miter lim="800000"/>
            <a:headEnd/>
            <a:tailEnd/>
          </a:ln>
          <a:effectLst/>
        </p:spPr>
        <p:txBody>
          <a:bodyPr wrap="none" lIns="92075" tIns="46038" rIns="92075" bIns="46038">
            <a:spAutoFit/>
          </a:bodyPr>
          <a:lstStyle/>
          <a:p>
            <a:pPr algn="l" eaLnBrk="0" hangingPunct="0"/>
            <a:r>
              <a:rPr lang="en-US" sz="1400"/>
              <a:t>1</a:t>
            </a:r>
          </a:p>
        </p:txBody>
      </p:sp>
      <p:sp>
        <p:nvSpPr>
          <p:cNvPr id="621710" name="Line 142"/>
          <p:cNvSpPr>
            <a:spLocks noChangeShapeType="1"/>
          </p:cNvSpPr>
          <p:nvPr/>
        </p:nvSpPr>
        <p:spPr bwMode="auto">
          <a:xfrm>
            <a:off x="7391400" y="3403600"/>
            <a:ext cx="381000" cy="533400"/>
          </a:xfrm>
          <a:prstGeom prst="line">
            <a:avLst/>
          </a:prstGeom>
          <a:noFill/>
          <a:ln w="12700">
            <a:solidFill>
              <a:schemeClr val="tx2"/>
            </a:solidFill>
            <a:round/>
            <a:headEnd type="none" w="sm" len="sm"/>
            <a:tailEnd type="none" w="sm" len="sm"/>
          </a:ln>
          <a:effectLst/>
        </p:spPr>
        <p:txBody>
          <a:bodyPr wrap="none" anchor="ctr"/>
          <a:lstStyle/>
          <a:p>
            <a:endParaRPr lang="en-US"/>
          </a:p>
        </p:txBody>
      </p:sp>
      <p:sp>
        <p:nvSpPr>
          <p:cNvPr id="621713" name="Rectangle 145"/>
          <p:cNvSpPr>
            <a:spLocks noChangeArrowheads="1"/>
          </p:cNvSpPr>
          <p:nvPr/>
        </p:nvSpPr>
        <p:spPr bwMode="auto">
          <a:xfrm>
            <a:off x="533400" y="1316038"/>
            <a:ext cx="1899879" cy="338554"/>
          </a:xfrm>
          <a:prstGeom prst="rect">
            <a:avLst/>
          </a:prstGeom>
          <a:noFill/>
          <a:ln w="9525">
            <a:noFill/>
            <a:miter lim="800000"/>
            <a:headEnd/>
            <a:tailEnd/>
          </a:ln>
          <a:effectLst/>
        </p:spPr>
        <p:txBody>
          <a:bodyPr wrap="none">
            <a:spAutoFit/>
          </a:bodyPr>
          <a:lstStyle/>
          <a:p>
            <a:pPr algn="l"/>
            <a:r>
              <a:rPr lang="en-US" sz="1600">
                <a:solidFill>
                  <a:schemeClr val="accent2"/>
                </a:solidFill>
              </a:rPr>
              <a:t># of CUs by State</a:t>
            </a:r>
          </a:p>
        </p:txBody>
      </p:sp>
      <p:sp>
        <p:nvSpPr>
          <p:cNvPr id="621714" name="Line 146"/>
          <p:cNvSpPr>
            <a:spLocks noChangeShapeType="1"/>
          </p:cNvSpPr>
          <p:nvPr/>
        </p:nvSpPr>
        <p:spPr bwMode="auto">
          <a:xfrm>
            <a:off x="7848600" y="2895600"/>
            <a:ext cx="609600" cy="304800"/>
          </a:xfrm>
          <a:prstGeom prst="line">
            <a:avLst/>
          </a:prstGeom>
          <a:noFill/>
          <a:ln w="12700">
            <a:solidFill>
              <a:schemeClr val="tx2"/>
            </a:solidFill>
            <a:round/>
            <a:headEnd type="none" w="sm" len="sm"/>
            <a:tailEnd type="none" w="sm" len="sm"/>
          </a:ln>
          <a:effectLst/>
        </p:spPr>
        <p:txBody>
          <a:bodyPr wrap="none" anchor="ctr"/>
          <a:lstStyle/>
          <a:p>
            <a:endParaRPr lang="en-US"/>
          </a:p>
        </p:txBody>
      </p:sp>
      <p:grpSp>
        <p:nvGrpSpPr>
          <p:cNvPr id="160" name="Group 159"/>
          <p:cNvGrpSpPr/>
          <p:nvPr/>
        </p:nvGrpSpPr>
        <p:grpSpPr>
          <a:xfrm>
            <a:off x="206375" y="3048000"/>
            <a:ext cx="8472488" cy="3622675"/>
            <a:chOff x="206375" y="3048000"/>
            <a:chExt cx="8472488" cy="3622675"/>
          </a:xfrm>
          <a:solidFill>
            <a:schemeClr val="accent3">
              <a:lumMod val="40000"/>
              <a:lumOff val="60000"/>
            </a:schemeClr>
          </a:solidFill>
        </p:grpSpPr>
        <p:sp>
          <p:nvSpPr>
            <p:cNvPr id="621687" name="Rectangle 119"/>
            <p:cNvSpPr>
              <a:spLocks noChangeArrowheads="1"/>
            </p:cNvSpPr>
            <p:nvPr/>
          </p:nvSpPr>
          <p:spPr bwMode="auto">
            <a:xfrm>
              <a:off x="5862638" y="3603625"/>
              <a:ext cx="287337"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a:t>1</a:t>
              </a:r>
            </a:p>
          </p:txBody>
        </p:sp>
        <p:sp>
          <p:nvSpPr>
            <p:cNvPr id="621702" name="Rectangle 134"/>
            <p:cNvSpPr>
              <a:spLocks noChangeArrowheads="1"/>
            </p:cNvSpPr>
            <p:nvPr/>
          </p:nvSpPr>
          <p:spPr bwMode="auto">
            <a:xfrm>
              <a:off x="5576888" y="4422775"/>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smtClean="0"/>
                <a:t>6</a:t>
              </a:r>
              <a:endParaRPr lang="en-US" sz="1400" b="0" dirty="0"/>
            </a:p>
          </p:txBody>
        </p:sp>
        <p:sp>
          <p:nvSpPr>
            <p:cNvPr id="621708" name="Rectangle 140"/>
            <p:cNvSpPr>
              <a:spLocks noChangeArrowheads="1"/>
            </p:cNvSpPr>
            <p:nvPr/>
          </p:nvSpPr>
          <p:spPr bwMode="auto">
            <a:xfrm>
              <a:off x="206375" y="6280150"/>
              <a:ext cx="517525" cy="390525"/>
            </a:xfrm>
            <a:prstGeom prst="rect">
              <a:avLst/>
            </a:prstGeom>
            <a:grpFill/>
            <a:ln w="9525">
              <a:noFill/>
              <a:miter lim="800000"/>
              <a:headEnd/>
              <a:tailEnd/>
            </a:ln>
            <a:effectLst/>
          </p:spPr>
          <p:txBody>
            <a:bodyPr wrap="none" anchor="ctr"/>
            <a:lstStyle/>
            <a:p>
              <a:pPr algn="r"/>
              <a:r>
                <a:rPr lang="en-US" sz="1400" b="0" dirty="0" smtClean="0"/>
                <a:t>11</a:t>
              </a:r>
              <a:endParaRPr lang="en-US" sz="1400" b="0" dirty="0"/>
            </a:p>
          </p:txBody>
        </p:sp>
        <p:sp>
          <p:nvSpPr>
            <p:cNvPr id="621711" name="Rectangle 143"/>
            <p:cNvSpPr>
              <a:spLocks noChangeArrowheads="1"/>
            </p:cNvSpPr>
            <p:nvPr/>
          </p:nvSpPr>
          <p:spPr bwMode="auto">
            <a:xfrm>
              <a:off x="7737475" y="3810000"/>
              <a:ext cx="296863" cy="314325"/>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a:t>1</a:t>
              </a:r>
            </a:p>
          </p:txBody>
        </p:sp>
        <p:sp>
          <p:nvSpPr>
            <p:cNvPr id="621712" name="Rectangle 144"/>
            <p:cNvSpPr>
              <a:spLocks noChangeArrowheads="1"/>
            </p:cNvSpPr>
            <p:nvPr/>
          </p:nvSpPr>
          <p:spPr bwMode="auto">
            <a:xfrm>
              <a:off x="4800600" y="4648200"/>
              <a:ext cx="287338"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a:t>1</a:t>
              </a:r>
            </a:p>
          </p:txBody>
        </p:sp>
        <p:sp>
          <p:nvSpPr>
            <p:cNvPr id="621715" name="Rectangle 147"/>
            <p:cNvSpPr>
              <a:spLocks noChangeArrowheads="1"/>
            </p:cNvSpPr>
            <p:nvPr/>
          </p:nvSpPr>
          <p:spPr bwMode="auto">
            <a:xfrm>
              <a:off x="8382000" y="3048000"/>
              <a:ext cx="296863" cy="314325"/>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a:t>1</a:t>
              </a:r>
            </a:p>
          </p:txBody>
        </p:sp>
        <p:sp>
          <p:nvSpPr>
            <p:cNvPr id="161" name="Rectangle 134"/>
            <p:cNvSpPr>
              <a:spLocks noChangeArrowheads="1"/>
            </p:cNvSpPr>
            <p:nvPr/>
          </p:nvSpPr>
          <p:spPr bwMode="auto">
            <a:xfrm>
              <a:off x="5181600" y="44196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smtClean="0"/>
                <a:t>1</a:t>
              </a:r>
              <a:endParaRPr lang="en-US" sz="1400" b="0" dirty="0"/>
            </a:p>
          </p:txBody>
        </p:sp>
      </p:grpSp>
      <p:sp>
        <p:nvSpPr>
          <p:cNvPr id="621716" name="Text Box 148"/>
          <p:cNvSpPr txBox="1">
            <a:spLocks noChangeArrowheads="1"/>
          </p:cNvSpPr>
          <p:nvPr/>
        </p:nvSpPr>
        <p:spPr bwMode="auto">
          <a:xfrm>
            <a:off x="7010400" y="3505200"/>
            <a:ext cx="180975" cy="274638"/>
          </a:xfrm>
          <a:prstGeom prst="rect">
            <a:avLst/>
          </a:prstGeom>
          <a:solidFill>
            <a:schemeClr val="bg1"/>
          </a:solidFill>
          <a:ln w="9525">
            <a:noFill/>
            <a:miter lim="800000"/>
            <a:headEnd/>
            <a:tailEnd/>
          </a:ln>
          <a:effectLst/>
        </p:spPr>
        <p:txBody>
          <a:bodyPr wrap="none" lIns="0" tIns="0" rIns="0" bIns="0">
            <a:spAutoFit/>
          </a:bodyPr>
          <a:lstStyle/>
          <a:p>
            <a:pPr algn="l"/>
            <a:r>
              <a:rPr lang="en-US" b="0">
                <a:sym typeface="Monotype Sorts" pitchFamily="2" charset="2"/>
              </a:rPr>
              <a:t></a:t>
            </a:r>
          </a:p>
        </p:txBody>
      </p:sp>
      <p:sp>
        <p:nvSpPr>
          <p:cNvPr id="621717" name="Line 149"/>
          <p:cNvSpPr>
            <a:spLocks noChangeShapeType="1"/>
          </p:cNvSpPr>
          <p:nvPr/>
        </p:nvSpPr>
        <p:spPr bwMode="auto">
          <a:xfrm>
            <a:off x="7162800" y="3657600"/>
            <a:ext cx="492125" cy="812800"/>
          </a:xfrm>
          <a:prstGeom prst="line">
            <a:avLst/>
          </a:prstGeom>
          <a:noFill/>
          <a:ln w="12700">
            <a:solidFill>
              <a:schemeClr val="folHlink"/>
            </a:solidFill>
            <a:round/>
            <a:headEnd type="none" w="sm" len="sm"/>
            <a:tailEnd type="none" w="sm" len="sm"/>
          </a:ln>
          <a:effectLst/>
        </p:spPr>
        <p:txBody>
          <a:bodyPr wrap="none" anchor="ctr"/>
          <a:lstStyle/>
          <a:p>
            <a:endParaRPr lang="en-US"/>
          </a:p>
        </p:txBody>
      </p:sp>
      <p:sp>
        <p:nvSpPr>
          <p:cNvPr id="621721" name="Rectangle 153"/>
          <p:cNvSpPr>
            <a:spLocks noChangeArrowheads="1"/>
          </p:cNvSpPr>
          <p:nvPr/>
        </p:nvSpPr>
        <p:spPr bwMode="auto">
          <a:xfrm>
            <a:off x="6105524" y="1185863"/>
            <a:ext cx="2809875" cy="708528"/>
          </a:xfrm>
          <a:prstGeom prst="rect">
            <a:avLst/>
          </a:prstGeom>
          <a:solidFill>
            <a:schemeClr val="accent1"/>
          </a:solidFill>
          <a:ln w="9525">
            <a:noFill/>
            <a:miter lim="800000"/>
            <a:headEnd/>
            <a:tailEnd/>
          </a:ln>
          <a:effectLst/>
        </p:spPr>
        <p:txBody>
          <a:bodyPr wrap="square" lIns="92075" tIns="46038" rIns="92075" bIns="46038">
            <a:spAutoFit/>
          </a:bodyPr>
          <a:lstStyle/>
          <a:p>
            <a:pPr algn="ctr" eaLnBrk="0" hangingPunct="0"/>
            <a:r>
              <a:rPr lang="en-US" sz="2000" b="1" dirty="0" smtClean="0">
                <a:solidFill>
                  <a:schemeClr val="bg1"/>
                </a:solidFill>
              </a:rPr>
              <a:t>178 </a:t>
            </a:r>
            <a:r>
              <a:rPr lang="en-US" sz="1400" b="0" dirty="0" smtClean="0">
                <a:solidFill>
                  <a:schemeClr val="bg1"/>
                </a:solidFill>
              </a:rPr>
              <a:t>CU*BASE </a:t>
            </a:r>
            <a:r>
              <a:rPr lang="en-US" sz="1400" b="0" dirty="0">
                <a:solidFill>
                  <a:schemeClr val="bg1"/>
                </a:solidFill>
              </a:rPr>
              <a:t>Credit Unions</a:t>
            </a:r>
          </a:p>
          <a:p>
            <a:pPr algn="ctr" eaLnBrk="0" hangingPunct="0"/>
            <a:r>
              <a:rPr lang="en-US" sz="1400" b="0" dirty="0">
                <a:solidFill>
                  <a:schemeClr val="bg1"/>
                </a:solidFill>
              </a:rPr>
              <a:t>in </a:t>
            </a:r>
            <a:r>
              <a:rPr lang="en-US" sz="2000" b="1" dirty="0" smtClean="0">
                <a:solidFill>
                  <a:schemeClr val="bg1"/>
                </a:solidFill>
              </a:rPr>
              <a:t>26 </a:t>
            </a:r>
            <a:r>
              <a:rPr lang="en-US" sz="1400" b="0" dirty="0" smtClean="0">
                <a:solidFill>
                  <a:schemeClr val="bg1"/>
                </a:solidFill>
              </a:rPr>
              <a:t>States</a:t>
            </a:r>
            <a:endParaRPr lang="en-US" sz="1400" b="0" dirty="0">
              <a:solidFill>
                <a:schemeClr val="bg1"/>
              </a:solidFill>
            </a:endParaRPr>
          </a:p>
        </p:txBody>
      </p:sp>
      <p:pic>
        <p:nvPicPr>
          <p:cNvPr id="621722" name="Picture 154" descr="cuasterisk"/>
          <p:cNvPicPr>
            <a:picLocks noChangeAspect="1" noChangeArrowheads="1"/>
          </p:cNvPicPr>
          <p:nvPr/>
        </p:nvPicPr>
        <p:blipFill>
          <a:blip r:embed="rId6" cstate="print"/>
          <a:srcRect/>
          <a:stretch>
            <a:fillRect/>
          </a:stretch>
        </p:blipFill>
        <p:spPr bwMode="auto">
          <a:xfrm>
            <a:off x="166352" y="152400"/>
            <a:ext cx="824248" cy="609600"/>
          </a:xfrm>
          <a:prstGeom prst="rect">
            <a:avLst/>
          </a:prstGeom>
          <a:noFill/>
        </p:spPr>
      </p:pic>
      <p:sp>
        <p:nvSpPr>
          <p:cNvPr id="158" name="TextBox 157"/>
          <p:cNvSpPr txBox="1"/>
          <p:nvPr/>
        </p:nvSpPr>
        <p:spPr>
          <a:xfrm>
            <a:off x="5410200" y="6324600"/>
            <a:ext cx="3429000" cy="461665"/>
          </a:xfrm>
          <a:prstGeom prst="rect">
            <a:avLst/>
          </a:prstGeom>
          <a:noFill/>
        </p:spPr>
        <p:txBody>
          <a:bodyPr wrap="square" rtlCol="0">
            <a:spAutoFit/>
          </a:bodyPr>
          <a:lstStyle/>
          <a:p>
            <a:pPr algn="r"/>
            <a:r>
              <a:rPr lang="en-US" sz="1200" dirty="0" smtClean="0"/>
              <a:t>Includes all clients that will be converted by the end of the 2010 business year (Sept 30)</a:t>
            </a:r>
            <a:endParaRPr lang="en-US" sz="1200" dirty="0"/>
          </a:p>
        </p:txBody>
      </p:sp>
      <p:grpSp>
        <p:nvGrpSpPr>
          <p:cNvPr id="159" name="Group 158"/>
          <p:cNvGrpSpPr/>
          <p:nvPr/>
        </p:nvGrpSpPr>
        <p:grpSpPr>
          <a:xfrm>
            <a:off x="206375" y="1933575"/>
            <a:ext cx="8158163" cy="3827463"/>
            <a:chOff x="206375" y="1933575"/>
            <a:chExt cx="8158163" cy="3827463"/>
          </a:xfrm>
          <a:solidFill>
            <a:schemeClr val="accent4">
              <a:lumMod val="20000"/>
              <a:lumOff val="80000"/>
            </a:schemeClr>
          </a:solidFill>
        </p:grpSpPr>
        <p:sp>
          <p:nvSpPr>
            <p:cNvPr id="621688" name="Rectangle 120"/>
            <p:cNvSpPr>
              <a:spLocks noChangeArrowheads="1"/>
            </p:cNvSpPr>
            <p:nvPr/>
          </p:nvSpPr>
          <p:spPr bwMode="auto">
            <a:xfrm>
              <a:off x="3779838" y="2338388"/>
              <a:ext cx="287337"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a:t>9</a:t>
              </a:r>
            </a:p>
          </p:txBody>
        </p:sp>
        <p:sp>
          <p:nvSpPr>
            <p:cNvPr id="621689" name="Rectangle 121"/>
            <p:cNvSpPr>
              <a:spLocks noChangeArrowheads="1"/>
            </p:cNvSpPr>
            <p:nvPr/>
          </p:nvSpPr>
          <p:spPr bwMode="auto">
            <a:xfrm>
              <a:off x="5233988" y="3171825"/>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smtClean="0"/>
                <a:t>4</a:t>
              </a:r>
              <a:endParaRPr lang="en-US" sz="1400" b="0" dirty="0"/>
            </a:p>
          </p:txBody>
        </p:sp>
        <p:sp>
          <p:nvSpPr>
            <p:cNvPr id="621690" name="Rectangle 122"/>
            <p:cNvSpPr>
              <a:spLocks noChangeArrowheads="1"/>
            </p:cNvSpPr>
            <p:nvPr/>
          </p:nvSpPr>
          <p:spPr bwMode="auto">
            <a:xfrm>
              <a:off x="5683250" y="3170238"/>
              <a:ext cx="287338"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a:t>4</a:t>
              </a:r>
            </a:p>
          </p:txBody>
        </p:sp>
        <p:sp>
          <p:nvSpPr>
            <p:cNvPr id="621691" name="Rectangle 123"/>
            <p:cNvSpPr>
              <a:spLocks noChangeArrowheads="1"/>
            </p:cNvSpPr>
            <p:nvPr/>
          </p:nvSpPr>
          <p:spPr bwMode="auto">
            <a:xfrm>
              <a:off x="8042275" y="3454400"/>
              <a:ext cx="287338"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a:t>1</a:t>
              </a:r>
            </a:p>
          </p:txBody>
        </p:sp>
        <p:sp>
          <p:nvSpPr>
            <p:cNvPr id="621692" name="Rectangle 124"/>
            <p:cNvSpPr>
              <a:spLocks noChangeArrowheads="1"/>
            </p:cNvSpPr>
            <p:nvPr/>
          </p:nvSpPr>
          <p:spPr bwMode="auto">
            <a:xfrm>
              <a:off x="6140450" y="3138488"/>
              <a:ext cx="38472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smtClean="0"/>
                <a:t>11</a:t>
              </a:r>
              <a:endParaRPr lang="en-US" sz="1400" b="0" dirty="0"/>
            </a:p>
          </p:txBody>
        </p:sp>
        <p:sp>
          <p:nvSpPr>
            <p:cNvPr id="621693" name="Rectangle 125"/>
            <p:cNvSpPr>
              <a:spLocks noChangeArrowheads="1"/>
            </p:cNvSpPr>
            <p:nvPr/>
          </p:nvSpPr>
          <p:spPr bwMode="auto">
            <a:xfrm>
              <a:off x="5029200" y="2257425"/>
              <a:ext cx="38472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smtClean="0"/>
                <a:t>19</a:t>
              </a:r>
              <a:endParaRPr lang="en-US" sz="1400" b="0" dirty="0"/>
            </a:p>
          </p:txBody>
        </p:sp>
        <p:sp>
          <p:nvSpPr>
            <p:cNvPr id="621694" name="Rectangle 126"/>
            <p:cNvSpPr>
              <a:spLocks noChangeArrowheads="1"/>
            </p:cNvSpPr>
            <p:nvPr/>
          </p:nvSpPr>
          <p:spPr bwMode="auto">
            <a:xfrm>
              <a:off x="6346825" y="5227638"/>
              <a:ext cx="287338"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a:t>3</a:t>
              </a:r>
            </a:p>
          </p:txBody>
        </p:sp>
        <p:sp>
          <p:nvSpPr>
            <p:cNvPr id="621695" name="Rectangle 127"/>
            <p:cNvSpPr>
              <a:spLocks noChangeArrowheads="1"/>
            </p:cNvSpPr>
            <p:nvPr/>
          </p:nvSpPr>
          <p:spPr bwMode="auto">
            <a:xfrm>
              <a:off x="5943600" y="2105025"/>
              <a:ext cx="384721"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smtClean="0"/>
                <a:t>83</a:t>
              </a:r>
              <a:endParaRPr lang="en-US" sz="1400" b="0" dirty="0"/>
            </a:p>
          </p:txBody>
        </p:sp>
        <p:sp>
          <p:nvSpPr>
            <p:cNvPr id="621696" name="Rectangle 128"/>
            <p:cNvSpPr>
              <a:spLocks noChangeArrowheads="1"/>
            </p:cNvSpPr>
            <p:nvPr/>
          </p:nvSpPr>
          <p:spPr bwMode="auto">
            <a:xfrm>
              <a:off x="7177088" y="2557463"/>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dirty="0" smtClean="0"/>
                <a:t>5</a:t>
              </a:r>
              <a:endParaRPr lang="en-US" sz="1400" b="0" dirty="0"/>
            </a:p>
          </p:txBody>
        </p:sp>
        <p:sp>
          <p:nvSpPr>
            <p:cNvPr id="621697" name="Rectangle 129"/>
            <p:cNvSpPr>
              <a:spLocks noChangeArrowheads="1"/>
            </p:cNvSpPr>
            <p:nvPr/>
          </p:nvSpPr>
          <p:spPr bwMode="auto">
            <a:xfrm>
              <a:off x="4545013" y="1933575"/>
              <a:ext cx="287337"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a:t>1</a:t>
              </a:r>
            </a:p>
          </p:txBody>
        </p:sp>
        <p:sp>
          <p:nvSpPr>
            <p:cNvPr id="621698" name="Rectangle 130"/>
            <p:cNvSpPr>
              <a:spLocks noChangeArrowheads="1"/>
            </p:cNvSpPr>
            <p:nvPr/>
          </p:nvSpPr>
          <p:spPr bwMode="auto">
            <a:xfrm>
              <a:off x="8077200" y="2133600"/>
              <a:ext cx="287338"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a:t>1</a:t>
              </a:r>
            </a:p>
          </p:txBody>
        </p:sp>
        <p:sp>
          <p:nvSpPr>
            <p:cNvPr id="621699" name="Rectangle 131"/>
            <p:cNvSpPr>
              <a:spLocks noChangeArrowheads="1"/>
            </p:cNvSpPr>
            <p:nvPr/>
          </p:nvSpPr>
          <p:spPr bwMode="auto">
            <a:xfrm>
              <a:off x="3836988" y="4625975"/>
              <a:ext cx="287337"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a:t>1</a:t>
              </a:r>
            </a:p>
          </p:txBody>
        </p:sp>
        <p:sp>
          <p:nvSpPr>
            <p:cNvPr id="621700" name="Rectangle 132"/>
            <p:cNvSpPr>
              <a:spLocks noChangeArrowheads="1"/>
            </p:cNvSpPr>
            <p:nvPr/>
          </p:nvSpPr>
          <p:spPr bwMode="auto">
            <a:xfrm>
              <a:off x="712788" y="2424113"/>
              <a:ext cx="287337"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a:t>1</a:t>
              </a:r>
            </a:p>
          </p:txBody>
        </p:sp>
        <p:sp>
          <p:nvSpPr>
            <p:cNvPr id="621706" name="Rectangle 138"/>
            <p:cNvSpPr>
              <a:spLocks noChangeArrowheads="1"/>
            </p:cNvSpPr>
            <p:nvPr/>
          </p:nvSpPr>
          <p:spPr bwMode="auto">
            <a:xfrm>
              <a:off x="206375" y="5370513"/>
              <a:ext cx="517525" cy="390525"/>
            </a:xfrm>
            <a:prstGeom prst="rect">
              <a:avLst/>
            </a:prstGeom>
            <a:grpFill/>
            <a:ln w="9525">
              <a:noFill/>
              <a:miter lim="800000"/>
              <a:headEnd/>
              <a:tailEnd/>
            </a:ln>
            <a:effectLst/>
          </p:spPr>
          <p:txBody>
            <a:bodyPr wrap="none" anchor="ctr"/>
            <a:lstStyle/>
            <a:p>
              <a:pPr algn="r"/>
              <a:r>
                <a:rPr lang="en-US" sz="1400" b="0" dirty="0" smtClean="0"/>
                <a:t>148</a:t>
              </a:r>
              <a:endParaRPr lang="en-US" sz="1400" b="0" dirty="0"/>
            </a:p>
          </p:txBody>
        </p:sp>
        <p:sp>
          <p:nvSpPr>
            <p:cNvPr id="621718" name="Rectangle 150"/>
            <p:cNvSpPr>
              <a:spLocks noChangeArrowheads="1"/>
            </p:cNvSpPr>
            <p:nvPr/>
          </p:nvSpPr>
          <p:spPr bwMode="auto">
            <a:xfrm>
              <a:off x="7620000" y="4343400"/>
              <a:ext cx="287338"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a:t>1</a:t>
              </a:r>
            </a:p>
          </p:txBody>
        </p:sp>
        <p:sp>
          <p:nvSpPr>
            <p:cNvPr id="621719" name="Rectangle 151"/>
            <p:cNvSpPr>
              <a:spLocks noChangeArrowheads="1"/>
            </p:cNvSpPr>
            <p:nvPr/>
          </p:nvSpPr>
          <p:spPr bwMode="auto">
            <a:xfrm>
              <a:off x="2133600" y="3352800"/>
              <a:ext cx="287338" cy="304800"/>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a:t>1</a:t>
              </a:r>
            </a:p>
          </p:txBody>
        </p:sp>
        <p:sp>
          <p:nvSpPr>
            <p:cNvPr id="156" name="Rectangle 125"/>
            <p:cNvSpPr>
              <a:spLocks noChangeArrowheads="1"/>
            </p:cNvSpPr>
            <p:nvPr/>
          </p:nvSpPr>
          <p:spPr bwMode="auto">
            <a:xfrm>
              <a:off x="4572000" y="28194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smtClean="0"/>
                <a:t>2</a:t>
              </a:r>
              <a:endParaRPr lang="en-US" sz="1400" b="0" dirty="0"/>
            </a:p>
          </p:txBody>
        </p:sp>
        <p:sp>
          <p:nvSpPr>
            <p:cNvPr id="157" name="Rectangle 125"/>
            <p:cNvSpPr>
              <a:spLocks noChangeArrowheads="1"/>
            </p:cNvSpPr>
            <p:nvPr/>
          </p:nvSpPr>
          <p:spPr bwMode="auto">
            <a:xfrm>
              <a:off x="4724400" y="3429000"/>
              <a:ext cx="285335" cy="308419"/>
            </a:xfrm>
            <a:prstGeom prst="rect">
              <a:avLst/>
            </a:prstGeom>
            <a:grpFill/>
            <a:ln w="9525">
              <a:noFill/>
              <a:miter lim="800000"/>
              <a:headEnd/>
              <a:tailEnd/>
            </a:ln>
            <a:effectLst/>
          </p:spPr>
          <p:txBody>
            <a:bodyPr wrap="none" lIns="92075" tIns="46038" rIns="92075" bIns="46038">
              <a:spAutoFit/>
            </a:bodyPr>
            <a:lstStyle/>
            <a:p>
              <a:pPr algn="l" eaLnBrk="0" hangingPunct="0"/>
              <a:r>
                <a:rPr lang="en-US" sz="1400" b="0" dirty="0" smtClean="0"/>
                <a:t>1</a:t>
              </a:r>
              <a:endParaRPr lang="en-US" sz="1400" b="0" dirty="0"/>
            </a:p>
          </p:txBody>
        </p:sp>
      </p:grpSp>
      <p:sp>
        <p:nvSpPr>
          <p:cNvPr id="162" name="Rectangle 141"/>
          <p:cNvSpPr>
            <a:spLocks noChangeArrowheads="1"/>
          </p:cNvSpPr>
          <p:nvPr/>
        </p:nvSpPr>
        <p:spPr bwMode="auto">
          <a:xfrm>
            <a:off x="2971800" y="3276600"/>
            <a:ext cx="285335" cy="308419"/>
          </a:xfrm>
          <a:prstGeom prst="rect">
            <a:avLst/>
          </a:prstGeom>
          <a:solidFill>
            <a:schemeClr val="hlink"/>
          </a:solidFill>
          <a:ln w="9525">
            <a:noFill/>
            <a:miter lim="800000"/>
            <a:headEnd/>
            <a:tailEnd/>
          </a:ln>
          <a:effectLst/>
        </p:spPr>
        <p:txBody>
          <a:bodyPr wrap="none" lIns="92075" tIns="46038" rIns="92075" bIns="46038">
            <a:spAutoFit/>
          </a:bodyPr>
          <a:lstStyle/>
          <a:p>
            <a:pPr algn="l" eaLnBrk="0" hangingPunct="0"/>
            <a:r>
              <a:rPr lang="en-US" sz="1400" dirty="0" smtClean="0"/>
              <a:t>1</a:t>
            </a:r>
            <a:endParaRPr lang="en-US" sz="1400" dirty="0"/>
          </a:p>
        </p:txBody>
      </p:sp>
      <p:sp>
        <p:nvSpPr>
          <p:cNvPr id="163" name="Rectangle 141"/>
          <p:cNvSpPr>
            <a:spLocks noChangeArrowheads="1"/>
          </p:cNvSpPr>
          <p:nvPr/>
        </p:nvSpPr>
        <p:spPr bwMode="auto">
          <a:xfrm>
            <a:off x="1066800" y="3733800"/>
            <a:ext cx="285335" cy="308419"/>
          </a:xfrm>
          <a:prstGeom prst="rect">
            <a:avLst/>
          </a:prstGeom>
          <a:solidFill>
            <a:schemeClr val="hlink"/>
          </a:solidFill>
          <a:ln w="9525">
            <a:noFill/>
            <a:miter lim="800000"/>
            <a:headEnd/>
            <a:tailEnd/>
          </a:ln>
          <a:effectLst/>
        </p:spPr>
        <p:txBody>
          <a:bodyPr wrap="none" lIns="92075" tIns="46038" rIns="92075" bIns="46038">
            <a:spAutoFit/>
          </a:bodyPr>
          <a:lstStyle/>
          <a:p>
            <a:pPr algn="l" eaLnBrk="0" hangingPunct="0"/>
            <a:r>
              <a:rPr lang="en-US" sz="1400" dirty="0" smtClean="0"/>
              <a:t>1</a:t>
            </a:r>
            <a:endParaRPr lang="en-US" sz="1400" dirty="0"/>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p:txBody>
          <a:bodyPr/>
          <a:lstStyle/>
          <a:p>
            <a:r>
              <a:rPr lang="en-US" dirty="0"/>
              <a:t>The Power of the Network </a:t>
            </a:r>
            <a:br>
              <a:rPr lang="en-US" dirty="0"/>
            </a:br>
            <a:r>
              <a:rPr lang="en-US" sz="2000" dirty="0" smtClean="0"/>
              <a:t>CU</a:t>
            </a:r>
            <a:r>
              <a:rPr lang="en-US" sz="2000" dirty="0" smtClean="0">
                <a:latin typeface="Calibri"/>
              </a:rPr>
              <a:t>*</a:t>
            </a:r>
            <a:r>
              <a:rPr lang="en-US" sz="2000" dirty="0" smtClean="0"/>
              <a:t>BASE </a:t>
            </a:r>
            <a:r>
              <a:rPr lang="en-US" sz="2000" dirty="0"/>
              <a:t>As the Common Factor</a:t>
            </a:r>
          </a:p>
        </p:txBody>
      </p:sp>
      <p:graphicFrame>
        <p:nvGraphicFramePr>
          <p:cNvPr id="43" name="Object 2"/>
          <p:cNvGraphicFramePr>
            <a:graphicFrameLocks/>
          </p:cNvGraphicFramePr>
          <p:nvPr/>
        </p:nvGraphicFramePr>
        <p:xfrm>
          <a:off x="-379413" y="1371600"/>
          <a:ext cx="9113838" cy="4795838"/>
        </p:xfrm>
        <a:graphic>
          <a:graphicData uri="http://schemas.openxmlformats.org/drawingml/2006/chart">
            <c:chart xmlns:c="http://schemas.openxmlformats.org/drawingml/2006/chart" xmlns:r="http://schemas.openxmlformats.org/officeDocument/2006/relationships" r:id="rId3"/>
          </a:graphicData>
        </a:graphic>
      </p:graphicFrame>
      <p:sp>
        <p:nvSpPr>
          <p:cNvPr id="623620" name="Rectangle 4"/>
          <p:cNvSpPr>
            <a:spLocks noChangeArrowheads="1"/>
          </p:cNvSpPr>
          <p:nvPr/>
        </p:nvSpPr>
        <p:spPr bwMode="auto">
          <a:xfrm>
            <a:off x="4800600" y="2057400"/>
            <a:ext cx="225425" cy="274638"/>
          </a:xfrm>
          <a:prstGeom prst="rect">
            <a:avLst/>
          </a:prstGeom>
          <a:noFill/>
          <a:ln w="9525">
            <a:noFill/>
            <a:miter lim="800000"/>
            <a:headEnd/>
            <a:tailEnd/>
          </a:ln>
          <a:effectLst/>
        </p:spPr>
        <p:txBody>
          <a:bodyPr wrap="none" lIns="0" tIns="0" rIns="0" bIns="0" anchor="ctr">
            <a:spAutoFit/>
          </a:bodyPr>
          <a:lstStyle/>
          <a:p>
            <a:pPr algn="l" eaLnBrk="0" hangingPunct="0"/>
            <a:r>
              <a:rPr lang="en-US" b="0" dirty="0">
                <a:solidFill>
                  <a:schemeClr val="bg1"/>
                </a:solidFill>
              </a:rPr>
              <a:t>IN</a:t>
            </a:r>
          </a:p>
        </p:txBody>
      </p:sp>
      <p:sp>
        <p:nvSpPr>
          <p:cNvPr id="623621" name="Rectangle 5"/>
          <p:cNvSpPr>
            <a:spLocks noChangeArrowheads="1"/>
          </p:cNvSpPr>
          <p:nvPr/>
        </p:nvSpPr>
        <p:spPr bwMode="auto">
          <a:xfrm>
            <a:off x="5562600" y="3594100"/>
            <a:ext cx="153988" cy="152400"/>
          </a:xfrm>
          <a:prstGeom prst="rect">
            <a:avLst/>
          </a:prstGeom>
          <a:noFill/>
          <a:ln w="9525">
            <a:noFill/>
            <a:miter lim="800000"/>
            <a:headEnd/>
            <a:tailEnd/>
          </a:ln>
          <a:effectLst/>
        </p:spPr>
        <p:txBody>
          <a:bodyPr wrap="none" lIns="0" tIns="0" rIns="0" bIns="0" anchor="ctr">
            <a:spAutoFit/>
          </a:bodyPr>
          <a:lstStyle/>
          <a:p>
            <a:pPr algn="l" eaLnBrk="0" hangingPunct="0"/>
            <a:r>
              <a:rPr lang="en-US" sz="1000" b="0">
                <a:solidFill>
                  <a:schemeClr val="bg1"/>
                </a:solidFill>
              </a:rPr>
              <a:t>CT</a:t>
            </a:r>
          </a:p>
        </p:txBody>
      </p:sp>
      <p:sp>
        <p:nvSpPr>
          <p:cNvPr id="623622" name="Rectangle 6"/>
          <p:cNvSpPr>
            <a:spLocks noChangeArrowheads="1"/>
          </p:cNvSpPr>
          <p:nvPr/>
        </p:nvSpPr>
        <p:spPr bwMode="auto">
          <a:xfrm>
            <a:off x="5486400" y="3040040"/>
            <a:ext cx="238848" cy="215444"/>
          </a:xfrm>
          <a:prstGeom prst="rect">
            <a:avLst/>
          </a:prstGeom>
          <a:noFill/>
          <a:ln w="9525">
            <a:noFill/>
            <a:miter lim="800000"/>
            <a:headEnd/>
            <a:tailEnd/>
          </a:ln>
          <a:effectLst/>
        </p:spPr>
        <p:txBody>
          <a:bodyPr wrap="none" lIns="0" tIns="0" rIns="0" bIns="0" anchor="ctr">
            <a:spAutoFit/>
          </a:bodyPr>
          <a:lstStyle/>
          <a:p>
            <a:pPr algn="l" eaLnBrk="0" hangingPunct="0"/>
            <a:r>
              <a:rPr lang="en-US" sz="1400" b="0" dirty="0"/>
              <a:t>NY</a:t>
            </a:r>
            <a:endParaRPr lang="en-US" sz="1200" b="0" dirty="0"/>
          </a:p>
        </p:txBody>
      </p:sp>
      <p:sp>
        <p:nvSpPr>
          <p:cNvPr id="623623" name="Rectangle 7"/>
          <p:cNvSpPr>
            <a:spLocks noChangeArrowheads="1"/>
          </p:cNvSpPr>
          <p:nvPr/>
        </p:nvSpPr>
        <p:spPr bwMode="auto">
          <a:xfrm>
            <a:off x="5894387" y="3962400"/>
            <a:ext cx="125413" cy="152400"/>
          </a:xfrm>
          <a:prstGeom prst="rect">
            <a:avLst/>
          </a:prstGeom>
          <a:noFill/>
          <a:ln w="9525">
            <a:noFill/>
            <a:miter lim="800000"/>
            <a:headEnd/>
            <a:tailEnd/>
          </a:ln>
          <a:effectLst/>
        </p:spPr>
        <p:txBody>
          <a:bodyPr wrap="none" lIns="0" tIns="0" rIns="0" bIns="0" anchor="ctr">
            <a:spAutoFit/>
          </a:bodyPr>
          <a:lstStyle/>
          <a:p>
            <a:pPr algn="l" eaLnBrk="0" hangingPunct="0"/>
            <a:r>
              <a:rPr lang="en-US" sz="1000" b="0" dirty="0"/>
              <a:t>TX</a:t>
            </a:r>
          </a:p>
        </p:txBody>
      </p:sp>
      <p:sp>
        <p:nvSpPr>
          <p:cNvPr id="623624" name="Rectangle 8"/>
          <p:cNvSpPr>
            <a:spLocks noChangeArrowheads="1"/>
          </p:cNvSpPr>
          <p:nvPr/>
        </p:nvSpPr>
        <p:spPr bwMode="auto">
          <a:xfrm>
            <a:off x="5540992" y="3314700"/>
            <a:ext cx="214313" cy="182563"/>
          </a:xfrm>
          <a:prstGeom prst="rect">
            <a:avLst/>
          </a:prstGeom>
          <a:noFill/>
          <a:ln w="9525">
            <a:noFill/>
            <a:miter lim="800000"/>
            <a:headEnd/>
            <a:tailEnd/>
          </a:ln>
          <a:effectLst/>
        </p:spPr>
        <p:txBody>
          <a:bodyPr wrap="none" lIns="0" tIns="0" rIns="0" bIns="0" anchor="ctr">
            <a:spAutoFit/>
          </a:bodyPr>
          <a:lstStyle/>
          <a:p>
            <a:pPr algn="l" eaLnBrk="0" hangingPunct="0"/>
            <a:r>
              <a:rPr lang="en-US" sz="1200" b="0" dirty="0">
                <a:solidFill>
                  <a:schemeClr val="bg1"/>
                </a:solidFill>
              </a:rPr>
              <a:t>OR</a:t>
            </a:r>
          </a:p>
        </p:txBody>
      </p:sp>
      <p:sp>
        <p:nvSpPr>
          <p:cNvPr id="623625" name="Rectangle 9"/>
          <p:cNvSpPr>
            <a:spLocks noChangeArrowheads="1"/>
          </p:cNvSpPr>
          <p:nvPr/>
        </p:nvSpPr>
        <p:spPr bwMode="auto">
          <a:xfrm>
            <a:off x="5796280" y="4282440"/>
            <a:ext cx="182563" cy="152400"/>
          </a:xfrm>
          <a:prstGeom prst="rect">
            <a:avLst/>
          </a:prstGeom>
          <a:noFill/>
          <a:ln w="9525">
            <a:noFill/>
            <a:miter lim="800000"/>
            <a:headEnd/>
            <a:tailEnd/>
          </a:ln>
          <a:effectLst/>
        </p:spPr>
        <p:txBody>
          <a:bodyPr wrap="none" lIns="0" tIns="0" rIns="0" bIns="0" anchor="ctr">
            <a:spAutoFit/>
          </a:bodyPr>
          <a:lstStyle/>
          <a:p>
            <a:pPr algn="l" eaLnBrk="0" hangingPunct="0"/>
            <a:r>
              <a:rPr lang="en-US" sz="1000" b="0" dirty="0"/>
              <a:t>MA</a:t>
            </a:r>
            <a:endParaRPr lang="en-US" sz="1000" b="0" dirty="0">
              <a:solidFill>
                <a:schemeClr val="bg1"/>
              </a:solidFill>
            </a:endParaRPr>
          </a:p>
        </p:txBody>
      </p:sp>
      <p:sp>
        <p:nvSpPr>
          <p:cNvPr id="623626" name="Rectangle 10"/>
          <p:cNvSpPr>
            <a:spLocks noChangeArrowheads="1"/>
          </p:cNvSpPr>
          <p:nvPr/>
        </p:nvSpPr>
        <p:spPr bwMode="auto">
          <a:xfrm>
            <a:off x="5676608" y="3759873"/>
            <a:ext cx="128240" cy="161583"/>
          </a:xfrm>
          <a:prstGeom prst="rect">
            <a:avLst/>
          </a:prstGeom>
          <a:noFill/>
          <a:ln w="9525">
            <a:noFill/>
            <a:miter lim="800000"/>
            <a:headEnd/>
            <a:tailEnd/>
          </a:ln>
          <a:effectLst/>
        </p:spPr>
        <p:txBody>
          <a:bodyPr wrap="none" lIns="0" tIns="0" rIns="0" bIns="0" anchor="ctr">
            <a:spAutoFit/>
          </a:bodyPr>
          <a:lstStyle/>
          <a:p>
            <a:pPr algn="l" eaLnBrk="0" hangingPunct="0"/>
            <a:r>
              <a:rPr lang="en-US" sz="1050" b="0" dirty="0"/>
              <a:t>FL</a:t>
            </a:r>
          </a:p>
        </p:txBody>
      </p:sp>
      <p:sp>
        <p:nvSpPr>
          <p:cNvPr id="623627" name="Rectangle 11"/>
          <p:cNvSpPr>
            <a:spLocks noChangeArrowheads="1"/>
          </p:cNvSpPr>
          <p:nvPr/>
        </p:nvSpPr>
        <p:spPr bwMode="auto">
          <a:xfrm>
            <a:off x="3657600" y="1524000"/>
            <a:ext cx="358775" cy="274637"/>
          </a:xfrm>
          <a:prstGeom prst="rect">
            <a:avLst/>
          </a:prstGeom>
          <a:noFill/>
          <a:ln w="9525">
            <a:noFill/>
            <a:miter lim="800000"/>
            <a:headEnd/>
            <a:tailEnd/>
          </a:ln>
          <a:effectLst/>
        </p:spPr>
        <p:txBody>
          <a:bodyPr wrap="none" lIns="0" tIns="0" rIns="0" bIns="0" anchor="ctr">
            <a:spAutoFit/>
          </a:bodyPr>
          <a:lstStyle/>
          <a:p>
            <a:pPr algn="l" eaLnBrk="0" hangingPunct="0"/>
            <a:r>
              <a:rPr lang="en-US" b="0"/>
              <a:t>OH</a:t>
            </a:r>
          </a:p>
        </p:txBody>
      </p:sp>
      <p:sp>
        <p:nvSpPr>
          <p:cNvPr id="623628" name="Rectangle 12"/>
          <p:cNvSpPr>
            <a:spLocks noChangeArrowheads="1"/>
          </p:cNvSpPr>
          <p:nvPr/>
        </p:nvSpPr>
        <p:spPr bwMode="auto">
          <a:xfrm>
            <a:off x="5631180" y="4830763"/>
            <a:ext cx="114300" cy="122237"/>
          </a:xfrm>
          <a:prstGeom prst="rect">
            <a:avLst/>
          </a:prstGeom>
          <a:noFill/>
          <a:ln w="9525">
            <a:noFill/>
            <a:miter lim="800000"/>
            <a:headEnd/>
            <a:tailEnd/>
          </a:ln>
          <a:effectLst/>
        </p:spPr>
        <p:txBody>
          <a:bodyPr wrap="none" lIns="0" tIns="0" rIns="0" bIns="0" anchor="ctr">
            <a:spAutoFit/>
          </a:bodyPr>
          <a:lstStyle/>
          <a:p>
            <a:pPr algn="l" eaLnBrk="0" hangingPunct="0"/>
            <a:r>
              <a:rPr lang="en-US" sz="800" b="0" dirty="0"/>
              <a:t>KY</a:t>
            </a:r>
            <a:endParaRPr lang="en-US" sz="800" b="0" dirty="0">
              <a:solidFill>
                <a:schemeClr val="bg1"/>
              </a:solidFill>
            </a:endParaRPr>
          </a:p>
        </p:txBody>
      </p:sp>
      <p:sp>
        <p:nvSpPr>
          <p:cNvPr id="623629" name="Rectangle 13"/>
          <p:cNvSpPr>
            <a:spLocks noChangeArrowheads="1"/>
          </p:cNvSpPr>
          <p:nvPr/>
        </p:nvSpPr>
        <p:spPr bwMode="auto">
          <a:xfrm>
            <a:off x="5173700" y="2362200"/>
            <a:ext cx="160300" cy="276999"/>
          </a:xfrm>
          <a:prstGeom prst="rect">
            <a:avLst/>
          </a:prstGeom>
          <a:noFill/>
          <a:ln w="9525">
            <a:noFill/>
            <a:miter lim="800000"/>
            <a:headEnd/>
            <a:tailEnd/>
          </a:ln>
          <a:effectLst/>
        </p:spPr>
        <p:txBody>
          <a:bodyPr wrap="none" lIns="0" tIns="0" rIns="0" bIns="0" anchor="ctr">
            <a:spAutoFit/>
          </a:bodyPr>
          <a:lstStyle/>
          <a:p>
            <a:pPr algn="l" eaLnBrk="0" hangingPunct="0"/>
            <a:r>
              <a:rPr lang="en-US" b="0" dirty="0">
                <a:solidFill>
                  <a:schemeClr val="bg1"/>
                </a:solidFill>
              </a:rPr>
              <a:t>IL</a:t>
            </a:r>
          </a:p>
        </p:txBody>
      </p:sp>
      <p:sp>
        <p:nvSpPr>
          <p:cNvPr id="623630" name="Rectangle 14"/>
          <p:cNvSpPr>
            <a:spLocks noChangeArrowheads="1"/>
          </p:cNvSpPr>
          <p:nvPr/>
        </p:nvSpPr>
        <p:spPr bwMode="auto">
          <a:xfrm>
            <a:off x="2209800" y="1858962"/>
            <a:ext cx="260350" cy="274638"/>
          </a:xfrm>
          <a:prstGeom prst="rect">
            <a:avLst/>
          </a:prstGeom>
          <a:noFill/>
          <a:ln w="9525">
            <a:noFill/>
            <a:miter lim="800000"/>
            <a:headEnd/>
            <a:tailEnd/>
          </a:ln>
          <a:effectLst/>
        </p:spPr>
        <p:txBody>
          <a:bodyPr wrap="none" lIns="0" tIns="0" rIns="0" bIns="0" anchor="ctr">
            <a:spAutoFit/>
          </a:bodyPr>
          <a:lstStyle/>
          <a:p>
            <a:pPr algn="l" eaLnBrk="0" hangingPunct="0"/>
            <a:r>
              <a:rPr lang="en-US" b="0">
                <a:solidFill>
                  <a:schemeClr val="bg1"/>
                </a:solidFill>
              </a:rPr>
              <a:t>WI</a:t>
            </a:r>
          </a:p>
        </p:txBody>
      </p:sp>
      <p:sp>
        <p:nvSpPr>
          <p:cNvPr id="623631" name="Rectangle 15"/>
          <p:cNvSpPr>
            <a:spLocks noChangeArrowheads="1"/>
          </p:cNvSpPr>
          <p:nvPr/>
        </p:nvSpPr>
        <p:spPr bwMode="auto">
          <a:xfrm>
            <a:off x="1371600" y="3078163"/>
            <a:ext cx="246063" cy="274637"/>
          </a:xfrm>
          <a:prstGeom prst="rect">
            <a:avLst/>
          </a:prstGeom>
          <a:noFill/>
          <a:ln w="9525">
            <a:noFill/>
            <a:miter lim="800000"/>
            <a:headEnd/>
            <a:tailEnd/>
          </a:ln>
          <a:effectLst/>
        </p:spPr>
        <p:txBody>
          <a:bodyPr wrap="none" lIns="0" tIns="0" rIns="0" bIns="0" anchor="ctr">
            <a:spAutoFit/>
          </a:bodyPr>
          <a:lstStyle/>
          <a:p>
            <a:pPr algn="l" eaLnBrk="0" hangingPunct="0"/>
            <a:r>
              <a:rPr lang="en-US" b="0" dirty="0">
                <a:solidFill>
                  <a:schemeClr val="bg1"/>
                </a:solidFill>
              </a:rPr>
              <a:t>MI</a:t>
            </a:r>
          </a:p>
        </p:txBody>
      </p:sp>
      <p:sp>
        <p:nvSpPr>
          <p:cNvPr id="623632" name="Rectangle 16"/>
          <p:cNvSpPr>
            <a:spLocks noChangeArrowheads="1"/>
          </p:cNvSpPr>
          <p:nvPr/>
        </p:nvSpPr>
        <p:spPr bwMode="auto">
          <a:xfrm>
            <a:off x="304800" y="4191000"/>
            <a:ext cx="3352800" cy="708528"/>
          </a:xfrm>
          <a:prstGeom prst="rect">
            <a:avLst/>
          </a:prstGeom>
          <a:solidFill>
            <a:schemeClr val="accent5"/>
          </a:solidFill>
          <a:ln w="9525">
            <a:noFill/>
            <a:miter lim="800000"/>
            <a:headEnd/>
            <a:tailEnd/>
          </a:ln>
          <a:effectLst/>
        </p:spPr>
        <p:txBody>
          <a:bodyPr wrap="square" lIns="92075" tIns="46038" rIns="92075" bIns="46038">
            <a:spAutoFit/>
          </a:bodyPr>
          <a:lstStyle/>
          <a:p>
            <a:pPr algn="ctr" eaLnBrk="0" hangingPunct="0"/>
            <a:r>
              <a:rPr lang="en-US" sz="1400" b="0" dirty="0">
                <a:solidFill>
                  <a:schemeClr val="bg1"/>
                </a:solidFill>
              </a:rPr>
              <a:t>CU*BASE Credit Unions: </a:t>
            </a:r>
            <a:r>
              <a:rPr lang="en-US" sz="2000" b="1" dirty="0" smtClean="0">
                <a:solidFill>
                  <a:schemeClr val="bg1"/>
                </a:solidFill>
              </a:rPr>
              <a:t>178</a:t>
            </a:r>
            <a:endParaRPr lang="en-US" sz="1400" b="1" dirty="0">
              <a:solidFill>
                <a:schemeClr val="bg1"/>
              </a:solidFill>
            </a:endParaRPr>
          </a:p>
          <a:p>
            <a:pPr algn="ctr" eaLnBrk="0" hangingPunct="0"/>
            <a:r>
              <a:rPr lang="en-US" sz="1400" b="0" dirty="0">
                <a:solidFill>
                  <a:schemeClr val="bg1"/>
                </a:solidFill>
              </a:rPr>
              <a:t>Total Members: </a:t>
            </a:r>
            <a:r>
              <a:rPr lang="en-US" sz="2000" b="1" dirty="0" smtClean="0">
                <a:solidFill>
                  <a:schemeClr val="bg1"/>
                </a:solidFill>
              </a:rPr>
              <a:t>1,333,800</a:t>
            </a:r>
            <a:endParaRPr lang="en-US" sz="1400" b="1" dirty="0">
              <a:solidFill>
                <a:schemeClr val="bg1"/>
              </a:solidFill>
            </a:endParaRPr>
          </a:p>
        </p:txBody>
      </p:sp>
      <p:sp>
        <p:nvSpPr>
          <p:cNvPr id="623633" name="Rectangle 17"/>
          <p:cNvSpPr>
            <a:spLocks noChangeArrowheads="1"/>
          </p:cNvSpPr>
          <p:nvPr/>
        </p:nvSpPr>
        <p:spPr bwMode="auto">
          <a:xfrm>
            <a:off x="4375150" y="1752600"/>
            <a:ext cx="273050" cy="274637"/>
          </a:xfrm>
          <a:prstGeom prst="rect">
            <a:avLst/>
          </a:prstGeom>
          <a:noFill/>
          <a:ln w="9525">
            <a:noFill/>
            <a:miter lim="800000"/>
            <a:headEnd/>
            <a:tailEnd/>
          </a:ln>
          <a:effectLst/>
        </p:spPr>
        <p:txBody>
          <a:bodyPr wrap="none" lIns="0" tIns="0" rIns="0" bIns="0" anchor="ctr">
            <a:spAutoFit/>
          </a:bodyPr>
          <a:lstStyle/>
          <a:p>
            <a:pPr algn="l" eaLnBrk="0" hangingPunct="0"/>
            <a:r>
              <a:rPr lang="en-US" b="0" dirty="0"/>
              <a:t>SD</a:t>
            </a:r>
            <a:endParaRPr lang="en-US" sz="1600" b="0" dirty="0"/>
          </a:p>
        </p:txBody>
      </p:sp>
      <p:sp>
        <p:nvSpPr>
          <p:cNvPr id="623634" name="Rectangle 18"/>
          <p:cNvSpPr>
            <a:spLocks noChangeArrowheads="1"/>
          </p:cNvSpPr>
          <p:nvPr/>
        </p:nvSpPr>
        <p:spPr bwMode="auto">
          <a:xfrm>
            <a:off x="5652770" y="4732020"/>
            <a:ext cx="146050" cy="122237"/>
          </a:xfrm>
          <a:prstGeom prst="rect">
            <a:avLst/>
          </a:prstGeom>
          <a:noFill/>
          <a:ln w="9525">
            <a:noFill/>
            <a:miter lim="800000"/>
            <a:headEnd/>
            <a:tailEnd/>
          </a:ln>
          <a:effectLst/>
        </p:spPr>
        <p:txBody>
          <a:bodyPr wrap="none" lIns="0" tIns="0" rIns="0" bIns="0" anchor="ctr">
            <a:spAutoFit/>
          </a:bodyPr>
          <a:lstStyle/>
          <a:p>
            <a:pPr algn="l" eaLnBrk="0" hangingPunct="0"/>
            <a:r>
              <a:rPr lang="en-US" sz="800" b="0" dirty="0"/>
              <a:t>DC</a:t>
            </a:r>
            <a:endParaRPr lang="en-US" sz="800" b="0" dirty="0">
              <a:solidFill>
                <a:schemeClr val="bg1"/>
              </a:solidFill>
            </a:endParaRPr>
          </a:p>
        </p:txBody>
      </p:sp>
      <p:sp>
        <p:nvSpPr>
          <p:cNvPr id="623635" name="Rectangle 19"/>
          <p:cNvSpPr>
            <a:spLocks noChangeArrowheads="1"/>
          </p:cNvSpPr>
          <p:nvPr/>
        </p:nvSpPr>
        <p:spPr bwMode="auto">
          <a:xfrm>
            <a:off x="5325092" y="2729552"/>
            <a:ext cx="266700" cy="212725"/>
          </a:xfrm>
          <a:prstGeom prst="rect">
            <a:avLst/>
          </a:prstGeom>
          <a:noFill/>
          <a:ln w="9525">
            <a:noFill/>
            <a:miter lim="800000"/>
            <a:headEnd/>
            <a:tailEnd/>
          </a:ln>
          <a:effectLst/>
        </p:spPr>
        <p:txBody>
          <a:bodyPr wrap="none" lIns="0" tIns="0" rIns="0" bIns="0" anchor="ctr">
            <a:spAutoFit/>
          </a:bodyPr>
          <a:lstStyle/>
          <a:p>
            <a:pPr algn="l" eaLnBrk="0" hangingPunct="0"/>
            <a:r>
              <a:rPr lang="en-US" sz="1400" b="0" dirty="0">
                <a:solidFill>
                  <a:schemeClr val="bg1"/>
                </a:solidFill>
              </a:rPr>
              <a:t>WA</a:t>
            </a:r>
          </a:p>
        </p:txBody>
      </p:sp>
      <p:sp>
        <p:nvSpPr>
          <p:cNvPr id="623637" name="Rectangle 21"/>
          <p:cNvSpPr>
            <a:spLocks noChangeArrowheads="1"/>
          </p:cNvSpPr>
          <p:nvPr/>
        </p:nvSpPr>
        <p:spPr bwMode="auto">
          <a:xfrm>
            <a:off x="5772150" y="4457700"/>
            <a:ext cx="171450" cy="152400"/>
          </a:xfrm>
          <a:prstGeom prst="rect">
            <a:avLst/>
          </a:prstGeom>
          <a:noFill/>
          <a:ln w="9525">
            <a:noFill/>
            <a:miter lim="800000"/>
            <a:headEnd/>
            <a:tailEnd/>
          </a:ln>
          <a:effectLst/>
        </p:spPr>
        <p:txBody>
          <a:bodyPr wrap="none" lIns="0" tIns="0" rIns="0" bIns="0" anchor="ctr">
            <a:spAutoFit/>
          </a:bodyPr>
          <a:lstStyle/>
          <a:p>
            <a:pPr algn="l" eaLnBrk="0" hangingPunct="0"/>
            <a:r>
              <a:rPr lang="en-US" sz="1000" b="0" dirty="0"/>
              <a:t>ME</a:t>
            </a:r>
            <a:endParaRPr lang="en-US" sz="1000" b="0" dirty="0">
              <a:solidFill>
                <a:schemeClr val="bg1"/>
              </a:solidFill>
            </a:endParaRPr>
          </a:p>
        </p:txBody>
      </p:sp>
      <p:sp>
        <p:nvSpPr>
          <p:cNvPr id="623638" name="Rectangle 22"/>
          <p:cNvSpPr>
            <a:spLocks noChangeArrowheads="1"/>
          </p:cNvSpPr>
          <p:nvPr/>
        </p:nvSpPr>
        <p:spPr bwMode="auto">
          <a:xfrm>
            <a:off x="5715000" y="4586338"/>
            <a:ext cx="153888" cy="153888"/>
          </a:xfrm>
          <a:prstGeom prst="rect">
            <a:avLst/>
          </a:prstGeom>
          <a:noFill/>
          <a:ln w="9525">
            <a:noFill/>
            <a:miter lim="800000"/>
            <a:headEnd/>
            <a:tailEnd/>
          </a:ln>
          <a:effectLst/>
        </p:spPr>
        <p:txBody>
          <a:bodyPr wrap="none" lIns="0" tIns="0" rIns="0" bIns="0" anchor="ctr">
            <a:spAutoFit/>
          </a:bodyPr>
          <a:lstStyle/>
          <a:p>
            <a:pPr algn="l" eaLnBrk="0" hangingPunct="0"/>
            <a:r>
              <a:rPr lang="en-US" sz="1000" b="0" dirty="0"/>
              <a:t>AL</a:t>
            </a:r>
            <a:endParaRPr lang="en-US" sz="1000" b="0" dirty="0">
              <a:solidFill>
                <a:schemeClr val="bg1"/>
              </a:solidFill>
            </a:endParaRPr>
          </a:p>
        </p:txBody>
      </p:sp>
      <p:sp>
        <p:nvSpPr>
          <p:cNvPr id="623640" name="Rectangle 24"/>
          <p:cNvSpPr>
            <a:spLocks noChangeArrowheads="1"/>
          </p:cNvSpPr>
          <p:nvPr/>
        </p:nvSpPr>
        <p:spPr bwMode="auto">
          <a:xfrm>
            <a:off x="5868987" y="4114800"/>
            <a:ext cx="150813" cy="152400"/>
          </a:xfrm>
          <a:prstGeom prst="rect">
            <a:avLst/>
          </a:prstGeom>
          <a:noFill/>
          <a:ln w="9525">
            <a:noFill/>
            <a:miter lim="800000"/>
            <a:headEnd/>
            <a:tailEnd/>
          </a:ln>
          <a:effectLst/>
        </p:spPr>
        <p:txBody>
          <a:bodyPr wrap="none" lIns="0" tIns="0" rIns="0" bIns="0" anchor="ctr">
            <a:spAutoFit/>
          </a:bodyPr>
          <a:lstStyle/>
          <a:p>
            <a:pPr algn="l" eaLnBrk="0" hangingPunct="0"/>
            <a:r>
              <a:rPr lang="en-US" sz="1000" b="0" dirty="0" smtClean="0"/>
              <a:t>UT</a:t>
            </a:r>
            <a:endParaRPr lang="en-US" sz="1000" b="0" dirty="0">
              <a:solidFill>
                <a:schemeClr val="bg1"/>
              </a:solidFill>
            </a:endParaRPr>
          </a:p>
        </p:txBody>
      </p:sp>
      <p:sp>
        <p:nvSpPr>
          <p:cNvPr id="623641" name="Rectangle 25"/>
          <p:cNvSpPr>
            <a:spLocks noChangeArrowheads="1"/>
          </p:cNvSpPr>
          <p:nvPr/>
        </p:nvSpPr>
        <p:spPr bwMode="auto">
          <a:xfrm>
            <a:off x="76200" y="5265738"/>
            <a:ext cx="2336800" cy="147955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623642" name="Picture 26" descr="cunorthwest-2_word"/>
          <p:cNvPicPr>
            <a:picLocks noChangeAspect="1" noChangeArrowheads="1"/>
          </p:cNvPicPr>
          <p:nvPr/>
        </p:nvPicPr>
        <p:blipFill>
          <a:blip r:embed="rId4" cstate="print"/>
          <a:srcRect/>
          <a:stretch>
            <a:fillRect/>
          </a:stretch>
        </p:blipFill>
        <p:spPr bwMode="auto">
          <a:xfrm>
            <a:off x="831850" y="5788025"/>
            <a:ext cx="1420813" cy="450850"/>
          </a:xfrm>
          <a:prstGeom prst="rect">
            <a:avLst/>
          </a:prstGeom>
          <a:noFill/>
        </p:spPr>
      </p:pic>
      <p:pic>
        <p:nvPicPr>
          <p:cNvPr id="623643" name="Picture 27" descr="cuanswers"/>
          <p:cNvPicPr>
            <a:picLocks noChangeAspect="1" noChangeArrowheads="1"/>
          </p:cNvPicPr>
          <p:nvPr/>
        </p:nvPicPr>
        <p:blipFill>
          <a:blip r:embed="rId5" cstate="print"/>
          <a:srcRect/>
          <a:stretch>
            <a:fillRect/>
          </a:stretch>
        </p:blipFill>
        <p:spPr bwMode="auto">
          <a:xfrm>
            <a:off x="831850" y="5449888"/>
            <a:ext cx="1438275" cy="265112"/>
          </a:xfrm>
          <a:prstGeom prst="rect">
            <a:avLst/>
          </a:prstGeom>
          <a:noFill/>
        </p:spPr>
      </p:pic>
      <p:pic>
        <p:nvPicPr>
          <p:cNvPr id="623644" name="Picture 28" descr="cusouth_colour"/>
          <p:cNvPicPr>
            <a:picLocks noChangeAspect="1" noChangeArrowheads="1"/>
          </p:cNvPicPr>
          <p:nvPr/>
        </p:nvPicPr>
        <p:blipFill>
          <a:blip r:embed="rId6" cstate="print"/>
          <a:srcRect/>
          <a:stretch>
            <a:fillRect/>
          </a:stretch>
        </p:blipFill>
        <p:spPr bwMode="auto">
          <a:xfrm>
            <a:off x="831850" y="6299200"/>
            <a:ext cx="1441450" cy="360363"/>
          </a:xfrm>
          <a:prstGeom prst="rect">
            <a:avLst/>
          </a:prstGeom>
          <a:noFill/>
        </p:spPr>
      </p:pic>
      <p:sp>
        <p:nvSpPr>
          <p:cNvPr id="623648" name="Rectangle 32"/>
          <p:cNvSpPr>
            <a:spLocks noChangeArrowheads="1"/>
          </p:cNvSpPr>
          <p:nvPr/>
        </p:nvSpPr>
        <p:spPr bwMode="auto">
          <a:xfrm>
            <a:off x="304800" y="1316038"/>
            <a:ext cx="1989647" cy="338554"/>
          </a:xfrm>
          <a:prstGeom prst="rect">
            <a:avLst/>
          </a:prstGeom>
          <a:noFill/>
          <a:ln w="9525">
            <a:noFill/>
            <a:miter lim="800000"/>
            <a:headEnd/>
            <a:tailEnd/>
          </a:ln>
          <a:effectLst/>
        </p:spPr>
        <p:txBody>
          <a:bodyPr wrap="none">
            <a:spAutoFit/>
          </a:bodyPr>
          <a:lstStyle/>
          <a:p>
            <a:pPr algn="l"/>
            <a:r>
              <a:rPr lang="en-US" sz="1600" dirty="0">
                <a:solidFill>
                  <a:schemeClr val="accent2"/>
                </a:solidFill>
              </a:rPr>
              <a:t># of </a:t>
            </a:r>
            <a:r>
              <a:rPr lang="en-US" sz="1600" dirty="0" err="1">
                <a:solidFill>
                  <a:schemeClr val="accent2"/>
                </a:solidFill>
              </a:rPr>
              <a:t>Mbrs</a:t>
            </a:r>
            <a:r>
              <a:rPr lang="en-US" sz="1600" dirty="0">
                <a:solidFill>
                  <a:schemeClr val="accent2"/>
                </a:solidFill>
              </a:rPr>
              <a:t> by State</a:t>
            </a:r>
          </a:p>
        </p:txBody>
      </p:sp>
      <p:pic>
        <p:nvPicPr>
          <p:cNvPr id="37" name="Picture 154" descr="cuasterisk"/>
          <p:cNvPicPr>
            <a:picLocks noChangeAspect="1" noChangeArrowheads="1"/>
          </p:cNvPicPr>
          <p:nvPr/>
        </p:nvPicPr>
        <p:blipFill>
          <a:blip r:embed="rId7" cstate="print"/>
          <a:srcRect/>
          <a:stretch>
            <a:fillRect/>
          </a:stretch>
        </p:blipFill>
        <p:spPr bwMode="auto">
          <a:xfrm>
            <a:off x="166352" y="152400"/>
            <a:ext cx="824248" cy="609600"/>
          </a:xfrm>
          <a:prstGeom prst="rect">
            <a:avLst/>
          </a:prstGeom>
          <a:noFill/>
        </p:spPr>
      </p:pic>
      <p:sp>
        <p:nvSpPr>
          <p:cNvPr id="38" name="Rectangle 138"/>
          <p:cNvSpPr>
            <a:spLocks noChangeArrowheads="1"/>
          </p:cNvSpPr>
          <p:nvPr/>
        </p:nvSpPr>
        <p:spPr bwMode="auto">
          <a:xfrm>
            <a:off x="206375" y="5370513"/>
            <a:ext cx="517525" cy="390525"/>
          </a:xfrm>
          <a:prstGeom prst="rect">
            <a:avLst/>
          </a:prstGeom>
          <a:solidFill>
            <a:schemeClr val="accent4">
              <a:lumMod val="20000"/>
              <a:lumOff val="80000"/>
            </a:schemeClr>
          </a:solidFill>
          <a:ln w="9525">
            <a:noFill/>
            <a:miter lim="800000"/>
            <a:headEnd/>
            <a:tailEnd/>
          </a:ln>
          <a:effectLst/>
        </p:spPr>
        <p:txBody>
          <a:bodyPr wrap="none" anchor="ctr"/>
          <a:lstStyle/>
          <a:p>
            <a:pPr algn="r"/>
            <a:r>
              <a:rPr lang="en-US" sz="1400" b="0" dirty="0" smtClean="0"/>
              <a:t>148</a:t>
            </a:r>
            <a:endParaRPr lang="en-US" sz="1400" b="0" dirty="0"/>
          </a:p>
        </p:txBody>
      </p:sp>
      <p:sp>
        <p:nvSpPr>
          <p:cNvPr id="39" name="Rectangle 139"/>
          <p:cNvSpPr>
            <a:spLocks noChangeArrowheads="1"/>
          </p:cNvSpPr>
          <p:nvPr/>
        </p:nvSpPr>
        <p:spPr bwMode="auto">
          <a:xfrm>
            <a:off x="206375" y="5824538"/>
            <a:ext cx="517525" cy="390525"/>
          </a:xfrm>
          <a:prstGeom prst="rect">
            <a:avLst/>
          </a:prstGeom>
          <a:solidFill>
            <a:schemeClr val="hlink"/>
          </a:solidFill>
          <a:ln w="9525">
            <a:noFill/>
            <a:miter lim="800000"/>
            <a:headEnd/>
            <a:tailEnd/>
          </a:ln>
          <a:effectLst/>
        </p:spPr>
        <p:txBody>
          <a:bodyPr wrap="none" anchor="ctr"/>
          <a:lstStyle/>
          <a:p>
            <a:pPr algn="r"/>
            <a:r>
              <a:rPr lang="en-US" sz="1400" dirty="0" smtClean="0"/>
              <a:t>19</a:t>
            </a:r>
            <a:endParaRPr lang="en-US" sz="1400" dirty="0"/>
          </a:p>
        </p:txBody>
      </p:sp>
      <p:sp>
        <p:nvSpPr>
          <p:cNvPr id="40" name="Rectangle 140"/>
          <p:cNvSpPr>
            <a:spLocks noChangeArrowheads="1"/>
          </p:cNvSpPr>
          <p:nvPr/>
        </p:nvSpPr>
        <p:spPr bwMode="auto">
          <a:xfrm>
            <a:off x="206375" y="6280150"/>
            <a:ext cx="517525" cy="390525"/>
          </a:xfrm>
          <a:prstGeom prst="rect">
            <a:avLst/>
          </a:prstGeom>
          <a:solidFill>
            <a:schemeClr val="accent3">
              <a:lumMod val="40000"/>
              <a:lumOff val="60000"/>
            </a:schemeClr>
          </a:solidFill>
          <a:ln w="9525">
            <a:noFill/>
            <a:miter lim="800000"/>
            <a:headEnd/>
            <a:tailEnd/>
          </a:ln>
          <a:effectLst/>
        </p:spPr>
        <p:txBody>
          <a:bodyPr wrap="none" anchor="ctr"/>
          <a:lstStyle/>
          <a:p>
            <a:pPr algn="r"/>
            <a:r>
              <a:rPr lang="en-US" sz="1400" b="0" dirty="0" smtClean="0"/>
              <a:t>11</a:t>
            </a:r>
            <a:endParaRPr lang="en-US" sz="1400" b="0" dirty="0"/>
          </a:p>
        </p:txBody>
      </p:sp>
      <p:sp>
        <p:nvSpPr>
          <p:cNvPr id="42" name="TextBox 41"/>
          <p:cNvSpPr txBox="1"/>
          <p:nvPr/>
        </p:nvSpPr>
        <p:spPr>
          <a:xfrm>
            <a:off x="5410200" y="6324600"/>
            <a:ext cx="3429000" cy="461665"/>
          </a:xfrm>
          <a:prstGeom prst="rect">
            <a:avLst/>
          </a:prstGeom>
          <a:noFill/>
        </p:spPr>
        <p:txBody>
          <a:bodyPr wrap="square" rtlCol="0">
            <a:spAutoFit/>
          </a:bodyPr>
          <a:lstStyle/>
          <a:p>
            <a:pPr algn="r"/>
            <a:r>
              <a:rPr lang="en-US" sz="1200" dirty="0" smtClean="0"/>
              <a:t>Includes all clients that will be converted by the end of the 2010 business year (Sept 30)</a:t>
            </a:r>
            <a:endParaRPr lang="en-US" sz="1200" dirty="0"/>
          </a:p>
        </p:txBody>
      </p:sp>
      <p:sp>
        <p:nvSpPr>
          <p:cNvPr id="34" name="Rectangle 8"/>
          <p:cNvSpPr>
            <a:spLocks noChangeArrowheads="1"/>
          </p:cNvSpPr>
          <p:nvPr/>
        </p:nvSpPr>
        <p:spPr bwMode="auto">
          <a:xfrm>
            <a:off x="5603544" y="3559792"/>
            <a:ext cx="190758" cy="184666"/>
          </a:xfrm>
          <a:prstGeom prst="rect">
            <a:avLst/>
          </a:prstGeom>
          <a:noFill/>
          <a:ln w="9525">
            <a:noFill/>
            <a:miter lim="800000"/>
            <a:headEnd/>
            <a:tailEnd/>
          </a:ln>
          <a:effectLst/>
        </p:spPr>
        <p:txBody>
          <a:bodyPr wrap="none" lIns="0" tIns="0" rIns="0" bIns="0" anchor="ctr">
            <a:spAutoFit/>
          </a:bodyPr>
          <a:lstStyle/>
          <a:p>
            <a:pPr algn="l" eaLnBrk="0" hangingPunct="0"/>
            <a:r>
              <a:rPr lang="en-US" sz="1200" b="0" dirty="0" smtClean="0"/>
              <a:t>CT</a:t>
            </a:r>
            <a:endParaRPr lang="en-US" sz="1200" b="0" dirty="0"/>
          </a:p>
        </p:txBody>
      </p:sp>
      <p:sp>
        <p:nvSpPr>
          <p:cNvPr id="35" name="Rectangle 18"/>
          <p:cNvSpPr>
            <a:spLocks noChangeArrowheads="1"/>
          </p:cNvSpPr>
          <p:nvPr/>
        </p:nvSpPr>
        <p:spPr bwMode="auto">
          <a:xfrm>
            <a:off x="5486400" y="5029200"/>
            <a:ext cx="145874" cy="123111"/>
          </a:xfrm>
          <a:prstGeom prst="rect">
            <a:avLst/>
          </a:prstGeom>
          <a:noFill/>
          <a:ln w="9525">
            <a:noFill/>
            <a:miter lim="800000"/>
            <a:headEnd/>
            <a:tailEnd/>
          </a:ln>
          <a:effectLst/>
        </p:spPr>
        <p:txBody>
          <a:bodyPr wrap="none" lIns="0" tIns="0" rIns="0" bIns="0" anchor="ctr">
            <a:spAutoFit/>
          </a:bodyPr>
          <a:lstStyle/>
          <a:p>
            <a:pPr algn="l" eaLnBrk="0" hangingPunct="0"/>
            <a:r>
              <a:rPr lang="en-US" sz="800" b="0" dirty="0" smtClean="0"/>
              <a:t>MS</a:t>
            </a:r>
            <a:endParaRPr lang="en-US" sz="800" b="0" dirty="0">
              <a:solidFill>
                <a:schemeClr val="bg1"/>
              </a:solidFill>
            </a:endParaRPr>
          </a:p>
        </p:txBody>
      </p:sp>
      <p:sp>
        <p:nvSpPr>
          <p:cNvPr id="36" name="Rectangle 18"/>
          <p:cNvSpPr>
            <a:spLocks noChangeArrowheads="1"/>
          </p:cNvSpPr>
          <p:nvPr/>
        </p:nvSpPr>
        <p:spPr bwMode="auto">
          <a:xfrm>
            <a:off x="5562600" y="4945380"/>
            <a:ext cx="173124" cy="123111"/>
          </a:xfrm>
          <a:prstGeom prst="rect">
            <a:avLst/>
          </a:prstGeom>
          <a:noFill/>
          <a:ln w="9525">
            <a:noFill/>
            <a:miter lim="800000"/>
            <a:headEnd/>
            <a:tailEnd/>
          </a:ln>
          <a:effectLst/>
        </p:spPr>
        <p:txBody>
          <a:bodyPr wrap="none" lIns="0" tIns="0" rIns="0" bIns="0" anchor="ctr">
            <a:spAutoFit/>
          </a:bodyPr>
          <a:lstStyle/>
          <a:p>
            <a:pPr algn="l" eaLnBrk="0" hangingPunct="0"/>
            <a:r>
              <a:rPr lang="en-US" sz="800" b="0" dirty="0" smtClean="0"/>
              <a:t>CO</a:t>
            </a:r>
            <a:endParaRPr lang="en-US" sz="800" b="0" dirty="0">
              <a:solidFill>
                <a:schemeClr val="bg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1626326"/>
            <a:ext cx="5410200" cy="3548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Recipes in the Kitchen</a:t>
            </a:r>
            <a:endParaRPr lang="en-US" dirty="0"/>
          </a:p>
        </p:txBody>
      </p:sp>
      <p:sp>
        <p:nvSpPr>
          <p:cNvPr id="3" name="Content Placeholder 2"/>
          <p:cNvSpPr>
            <a:spLocks noGrp="1"/>
          </p:cNvSpPr>
          <p:nvPr>
            <p:ph idx="1"/>
          </p:nvPr>
        </p:nvSpPr>
        <p:spPr>
          <a:xfrm>
            <a:off x="457200" y="1600200"/>
            <a:ext cx="5334000" cy="4525963"/>
          </a:xfrm>
        </p:spPr>
        <p:txBody>
          <a:bodyPr/>
          <a:lstStyle/>
          <a:p>
            <a:pPr>
              <a:buNone/>
            </a:pPr>
            <a:r>
              <a:rPr lang="en-US" b="1" dirty="0" smtClean="0"/>
              <a:t>Responding to the Credit CARD Act / Reg. Z</a:t>
            </a:r>
          </a:p>
          <a:p>
            <a:r>
              <a:rPr lang="en-US" sz="1800" dirty="0" smtClean="0"/>
              <a:t>Kitchen page currently contains </a:t>
            </a:r>
            <a:r>
              <a:rPr lang="en-US" sz="1800" b="1" dirty="0" smtClean="0">
                <a:solidFill>
                  <a:schemeClr val="accent2">
                    <a:lumMod val="75000"/>
                  </a:schemeClr>
                </a:solidFill>
              </a:rPr>
              <a:t>24</a:t>
            </a:r>
            <a:r>
              <a:rPr lang="en-US" sz="1800" dirty="0" smtClean="0"/>
              <a:t> links to information related to this regulation and our network response (last update posted April 30)</a:t>
            </a:r>
          </a:p>
          <a:p>
            <a:r>
              <a:rPr lang="en-US" sz="1800" dirty="0" smtClean="0"/>
              <a:t>Two rounds of significant statement changes, </a:t>
            </a:r>
            <a:r>
              <a:rPr lang="en-US" sz="1800" b="1" dirty="0" smtClean="0">
                <a:solidFill>
                  <a:schemeClr val="accent2">
                    <a:lumMod val="75000"/>
                  </a:schemeClr>
                </a:solidFill>
              </a:rPr>
              <a:t>13 </a:t>
            </a:r>
            <a:r>
              <a:rPr lang="en-US" sz="1800" dirty="0" smtClean="0"/>
              <a:t>forms reprogrammed in record time</a:t>
            </a:r>
          </a:p>
          <a:p>
            <a:r>
              <a:rPr lang="en-US" sz="1800" i="1" dirty="0" smtClean="0"/>
              <a:t>Next up: </a:t>
            </a:r>
            <a:r>
              <a:rPr lang="en-US" sz="1800" dirty="0" smtClean="0"/>
              <a:t>MFOEL plan updates (10.2 release in July)</a:t>
            </a:r>
          </a:p>
          <a:p>
            <a:r>
              <a:rPr lang="en-US" sz="1800" i="1" dirty="0" smtClean="0"/>
              <a:t>A ripple in 2011: </a:t>
            </a:r>
            <a:r>
              <a:rPr lang="en-US" sz="1800" dirty="0" smtClean="0"/>
              <a:t>Improving management of credit card fee disclosures</a:t>
            </a:r>
          </a:p>
          <a:p>
            <a:r>
              <a:rPr lang="en-US" sz="1800" dirty="0" smtClean="0"/>
              <a:t>Who did this affect?</a:t>
            </a:r>
          </a:p>
          <a:p>
            <a:pPr lvl="1"/>
            <a:r>
              <a:rPr lang="en-US" b="1" dirty="0" smtClean="0">
                <a:solidFill>
                  <a:schemeClr val="accent2">
                    <a:lumMod val="75000"/>
                  </a:schemeClr>
                </a:solidFill>
              </a:rPr>
              <a:t>70+ </a:t>
            </a:r>
            <a:r>
              <a:rPr lang="en-US" dirty="0" smtClean="0"/>
              <a:t>CUs with CU*BASE online credit card programs</a:t>
            </a:r>
          </a:p>
          <a:p>
            <a:pPr lvl="1"/>
            <a:r>
              <a:rPr lang="en-US" b="1" dirty="0" smtClean="0">
                <a:solidFill>
                  <a:schemeClr val="accent2">
                    <a:lumMod val="75000"/>
                  </a:schemeClr>
                </a:solidFill>
              </a:rPr>
              <a:t>65+</a:t>
            </a:r>
            <a:r>
              <a:rPr lang="en-US" b="1" dirty="0" smtClean="0"/>
              <a:t> </a:t>
            </a:r>
            <a:r>
              <a:rPr lang="en-US" dirty="0" smtClean="0"/>
              <a:t>CUs with MFOEL plans </a:t>
            </a:r>
          </a:p>
        </p:txBody>
      </p:sp>
      <p:sp>
        <p:nvSpPr>
          <p:cNvPr id="4" name="Slide Number Placeholder 3"/>
          <p:cNvSpPr>
            <a:spLocks noGrp="1"/>
          </p:cNvSpPr>
          <p:nvPr>
            <p:ph type="sldNum" sz="quarter" idx="12"/>
          </p:nvPr>
        </p:nvSpPr>
        <p:spPr/>
        <p:txBody>
          <a:bodyPr/>
          <a:lstStyle/>
          <a:p>
            <a:fld id="{1A7AA609-E11C-4C33-A49A-BA59D0955339}" type="slidenum">
              <a:rPr lang="en-US" smtClean="0"/>
              <a:pPr/>
              <a:t>18</a:t>
            </a:fld>
            <a:endParaRPr lang="en-US"/>
          </a:p>
        </p:txBody>
      </p:sp>
      <p:pic>
        <p:nvPicPr>
          <p:cNvPr id="1027" name="Picture 3" descr="X:\Administration\Public\LeadershipConference\2010\Temp place for all graphics\reg z kitchen full.png"/>
          <p:cNvPicPr>
            <a:picLocks noChangeAspect="1" noChangeArrowheads="1"/>
          </p:cNvPicPr>
          <p:nvPr/>
        </p:nvPicPr>
        <p:blipFill>
          <a:blip r:embed="rId2" cstate="print"/>
          <a:srcRect b="21111"/>
          <a:stretch>
            <a:fillRect/>
          </a:stretch>
        </p:blipFill>
        <p:spPr bwMode="auto">
          <a:xfrm>
            <a:off x="6067549" y="1219200"/>
            <a:ext cx="3076451" cy="5638800"/>
          </a:xfrm>
          <a:prstGeom prst="rect">
            <a:avLst/>
          </a:prstGeom>
          <a:noFill/>
          <a:ln w="38100">
            <a:solidFill>
              <a:schemeClr val="bg1"/>
            </a:solidFill>
          </a:ln>
        </p:spPr>
      </p:pic>
      <p:sp>
        <p:nvSpPr>
          <p:cNvPr id="7" name="Rectangle 6"/>
          <p:cNvSpPr/>
          <p:nvPr/>
        </p:nvSpPr>
        <p:spPr>
          <a:xfrm>
            <a:off x="209364" y="381000"/>
            <a:ext cx="91884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rPr>
              <a:t>#1</a:t>
            </a:r>
            <a:endParaRPr lang="en-US" sz="5400" b="1" spc="150" dirty="0">
              <a:ln w="11430"/>
              <a:solidFill>
                <a:srgbClr val="F8F8F8"/>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a:t>The Power of the Network </a:t>
            </a:r>
            <a:br>
              <a:rPr lang="en-US"/>
            </a:br>
            <a:r>
              <a:rPr lang="en-US" sz="2000"/>
              <a:t>A Network of Owners</a:t>
            </a:r>
          </a:p>
        </p:txBody>
      </p:sp>
      <p:sp>
        <p:nvSpPr>
          <p:cNvPr id="625667" name="Text Box 3"/>
          <p:cNvSpPr txBox="1">
            <a:spLocks noChangeArrowheads="1"/>
          </p:cNvSpPr>
          <p:nvPr/>
        </p:nvSpPr>
        <p:spPr bwMode="auto">
          <a:xfrm>
            <a:off x="7315200" y="4419600"/>
            <a:ext cx="1752600" cy="800219"/>
          </a:xfrm>
          <a:prstGeom prst="rect">
            <a:avLst/>
          </a:prstGeom>
          <a:noFill/>
          <a:ln w="9525">
            <a:noFill/>
            <a:miter lim="800000"/>
            <a:headEnd/>
            <a:tailEnd/>
          </a:ln>
          <a:effectLst/>
        </p:spPr>
        <p:txBody>
          <a:bodyPr wrap="square">
            <a:spAutoFit/>
          </a:bodyPr>
          <a:lstStyle/>
          <a:p>
            <a:pPr algn="l" eaLnBrk="0" hangingPunct="0"/>
            <a:r>
              <a:rPr lang="en-US" dirty="0"/>
              <a:t>Percent of Total CUs:  </a:t>
            </a:r>
            <a:r>
              <a:rPr lang="en-US" sz="2800" b="1" dirty="0" smtClean="0"/>
              <a:t>55% </a:t>
            </a:r>
            <a:r>
              <a:rPr lang="en-US" dirty="0" smtClean="0"/>
              <a:t> </a:t>
            </a:r>
            <a:endParaRPr lang="en-US" dirty="0"/>
          </a:p>
        </p:txBody>
      </p:sp>
      <p:grpSp>
        <p:nvGrpSpPr>
          <p:cNvPr id="2" name="Group 4"/>
          <p:cNvGrpSpPr>
            <a:grpSpLocks/>
          </p:cNvGrpSpPr>
          <p:nvPr/>
        </p:nvGrpSpPr>
        <p:grpSpPr bwMode="auto">
          <a:xfrm>
            <a:off x="533400" y="1676400"/>
            <a:ext cx="7951788" cy="4543425"/>
            <a:chOff x="336" y="1056"/>
            <a:chExt cx="5009" cy="2862"/>
          </a:xfrm>
        </p:grpSpPr>
        <p:sp>
          <p:nvSpPr>
            <p:cNvPr id="625669" name="Freeform 5"/>
            <p:cNvSpPr>
              <a:spLocks/>
            </p:cNvSpPr>
            <p:nvPr/>
          </p:nvSpPr>
          <p:spPr bwMode="auto">
            <a:xfrm>
              <a:off x="2100" y="1056"/>
              <a:ext cx="653" cy="347"/>
            </a:xfrm>
            <a:custGeom>
              <a:avLst/>
              <a:gdLst/>
              <a:ahLst/>
              <a:cxnLst>
                <a:cxn ang="0">
                  <a:pos x="0" y="0"/>
                </a:cxn>
                <a:cxn ang="0">
                  <a:pos x="586" y="0"/>
                </a:cxn>
                <a:cxn ang="0">
                  <a:pos x="641" y="259"/>
                </a:cxn>
                <a:cxn ang="0">
                  <a:pos x="652" y="346"/>
                </a:cxn>
                <a:cxn ang="0">
                  <a:pos x="2" y="346"/>
                </a:cxn>
                <a:cxn ang="0">
                  <a:pos x="0" y="0"/>
                </a:cxn>
              </a:cxnLst>
              <a:rect l="0" t="0" r="r" b="b"/>
              <a:pathLst>
                <a:path w="653" h="347">
                  <a:moveTo>
                    <a:pt x="0" y="0"/>
                  </a:moveTo>
                  <a:lnTo>
                    <a:pt x="586" y="0"/>
                  </a:lnTo>
                  <a:lnTo>
                    <a:pt x="641" y="259"/>
                  </a:lnTo>
                  <a:lnTo>
                    <a:pt x="652" y="346"/>
                  </a:lnTo>
                  <a:lnTo>
                    <a:pt x="2" y="34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670" name="Freeform 6"/>
            <p:cNvSpPr>
              <a:spLocks/>
            </p:cNvSpPr>
            <p:nvPr/>
          </p:nvSpPr>
          <p:spPr bwMode="auto">
            <a:xfrm>
              <a:off x="3494" y="1905"/>
              <a:ext cx="284" cy="464"/>
            </a:xfrm>
            <a:custGeom>
              <a:avLst/>
              <a:gdLst/>
              <a:ahLst/>
              <a:cxnLst>
                <a:cxn ang="0">
                  <a:pos x="52" y="0"/>
                </a:cxn>
                <a:cxn ang="0">
                  <a:pos x="75" y="15"/>
                </a:cxn>
                <a:cxn ang="0">
                  <a:pos x="115" y="2"/>
                </a:cxn>
                <a:cxn ang="0">
                  <a:pos x="283" y="2"/>
                </a:cxn>
                <a:cxn ang="0">
                  <a:pos x="283" y="278"/>
                </a:cxn>
                <a:cxn ang="0">
                  <a:pos x="179" y="421"/>
                </a:cxn>
                <a:cxn ang="0">
                  <a:pos x="0" y="463"/>
                </a:cxn>
                <a:cxn ang="0">
                  <a:pos x="13" y="394"/>
                </a:cxn>
                <a:cxn ang="0">
                  <a:pos x="52" y="344"/>
                </a:cxn>
                <a:cxn ang="0">
                  <a:pos x="52" y="0"/>
                </a:cxn>
              </a:cxnLst>
              <a:rect l="0" t="0" r="r" b="b"/>
              <a:pathLst>
                <a:path w="284" h="464">
                  <a:moveTo>
                    <a:pt x="52" y="0"/>
                  </a:moveTo>
                  <a:lnTo>
                    <a:pt x="75" y="15"/>
                  </a:lnTo>
                  <a:lnTo>
                    <a:pt x="115" y="2"/>
                  </a:lnTo>
                  <a:lnTo>
                    <a:pt x="283" y="2"/>
                  </a:lnTo>
                  <a:lnTo>
                    <a:pt x="283" y="278"/>
                  </a:lnTo>
                  <a:lnTo>
                    <a:pt x="179" y="421"/>
                  </a:lnTo>
                  <a:lnTo>
                    <a:pt x="0" y="463"/>
                  </a:lnTo>
                  <a:lnTo>
                    <a:pt x="13" y="394"/>
                  </a:lnTo>
                  <a:lnTo>
                    <a:pt x="52" y="344"/>
                  </a:lnTo>
                  <a:lnTo>
                    <a:pt x="52"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671" name="Freeform 7"/>
            <p:cNvSpPr>
              <a:spLocks/>
            </p:cNvSpPr>
            <p:nvPr/>
          </p:nvSpPr>
          <p:spPr bwMode="auto">
            <a:xfrm>
              <a:off x="4170" y="1827"/>
              <a:ext cx="487" cy="298"/>
            </a:xfrm>
            <a:custGeom>
              <a:avLst/>
              <a:gdLst/>
              <a:ahLst/>
              <a:cxnLst>
                <a:cxn ang="0">
                  <a:pos x="0" y="56"/>
                </a:cxn>
                <a:cxn ang="0">
                  <a:pos x="69" y="0"/>
                </a:cxn>
                <a:cxn ang="0">
                  <a:pos x="69" y="53"/>
                </a:cxn>
                <a:cxn ang="0">
                  <a:pos x="430" y="53"/>
                </a:cxn>
                <a:cxn ang="0">
                  <a:pos x="486" y="141"/>
                </a:cxn>
                <a:cxn ang="0">
                  <a:pos x="453" y="168"/>
                </a:cxn>
                <a:cxn ang="0">
                  <a:pos x="483" y="243"/>
                </a:cxn>
                <a:cxn ang="0">
                  <a:pos x="454" y="274"/>
                </a:cxn>
                <a:cxn ang="0">
                  <a:pos x="369" y="274"/>
                </a:cxn>
                <a:cxn ang="0">
                  <a:pos x="369" y="297"/>
                </a:cxn>
                <a:cxn ang="0">
                  <a:pos x="0" y="297"/>
                </a:cxn>
                <a:cxn ang="0">
                  <a:pos x="0" y="56"/>
                </a:cxn>
              </a:cxnLst>
              <a:rect l="0" t="0" r="r" b="b"/>
              <a:pathLst>
                <a:path w="487" h="298">
                  <a:moveTo>
                    <a:pt x="0" y="56"/>
                  </a:moveTo>
                  <a:lnTo>
                    <a:pt x="69" y="0"/>
                  </a:lnTo>
                  <a:lnTo>
                    <a:pt x="69" y="53"/>
                  </a:lnTo>
                  <a:lnTo>
                    <a:pt x="430" y="53"/>
                  </a:lnTo>
                  <a:lnTo>
                    <a:pt x="486" y="141"/>
                  </a:lnTo>
                  <a:lnTo>
                    <a:pt x="453" y="168"/>
                  </a:lnTo>
                  <a:lnTo>
                    <a:pt x="483" y="243"/>
                  </a:lnTo>
                  <a:lnTo>
                    <a:pt x="454" y="274"/>
                  </a:lnTo>
                  <a:lnTo>
                    <a:pt x="369" y="274"/>
                  </a:lnTo>
                  <a:lnTo>
                    <a:pt x="369" y="297"/>
                  </a:lnTo>
                  <a:lnTo>
                    <a:pt x="0" y="297"/>
                  </a:lnTo>
                  <a:lnTo>
                    <a:pt x="0" y="5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672" name="Freeform 8"/>
            <p:cNvSpPr>
              <a:spLocks/>
            </p:cNvSpPr>
            <p:nvPr/>
          </p:nvSpPr>
          <p:spPr bwMode="auto">
            <a:xfrm>
              <a:off x="1671" y="2429"/>
              <a:ext cx="508" cy="637"/>
            </a:xfrm>
            <a:custGeom>
              <a:avLst/>
              <a:gdLst/>
              <a:ahLst/>
              <a:cxnLst>
                <a:cxn ang="0">
                  <a:pos x="0" y="0"/>
                </a:cxn>
                <a:cxn ang="0">
                  <a:pos x="507" y="0"/>
                </a:cxn>
                <a:cxn ang="0">
                  <a:pos x="507" y="548"/>
                </a:cxn>
                <a:cxn ang="0">
                  <a:pos x="176" y="548"/>
                </a:cxn>
                <a:cxn ang="0">
                  <a:pos x="84" y="548"/>
                </a:cxn>
                <a:cxn ang="0">
                  <a:pos x="84" y="636"/>
                </a:cxn>
                <a:cxn ang="0">
                  <a:pos x="0" y="636"/>
                </a:cxn>
                <a:cxn ang="0">
                  <a:pos x="0" y="0"/>
                </a:cxn>
              </a:cxnLst>
              <a:rect l="0" t="0" r="r" b="b"/>
              <a:pathLst>
                <a:path w="508" h="637">
                  <a:moveTo>
                    <a:pt x="0" y="0"/>
                  </a:moveTo>
                  <a:lnTo>
                    <a:pt x="507" y="0"/>
                  </a:lnTo>
                  <a:lnTo>
                    <a:pt x="507" y="548"/>
                  </a:lnTo>
                  <a:lnTo>
                    <a:pt x="176" y="548"/>
                  </a:lnTo>
                  <a:lnTo>
                    <a:pt x="84" y="548"/>
                  </a:lnTo>
                  <a:lnTo>
                    <a:pt x="84" y="636"/>
                  </a:lnTo>
                  <a:lnTo>
                    <a:pt x="0" y="63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grpSp>
          <p:nvGrpSpPr>
            <p:cNvPr id="3" name="Group 9"/>
            <p:cNvGrpSpPr>
              <a:grpSpLocks/>
            </p:cNvGrpSpPr>
            <p:nvPr/>
          </p:nvGrpSpPr>
          <p:grpSpPr bwMode="auto">
            <a:xfrm>
              <a:off x="336" y="1135"/>
              <a:ext cx="5008" cy="2783"/>
              <a:chOff x="336" y="1039"/>
              <a:chExt cx="5008" cy="2783"/>
            </a:xfrm>
          </p:grpSpPr>
          <p:grpSp>
            <p:nvGrpSpPr>
              <p:cNvPr id="4" name="Group 10"/>
              <p:cNvGrpSpPr>
                <a:grpSpLocks/>
              </p:cNvGrpSpPr>
              <p:nvPr/>
            </p:nvGrpSpPr>
            <p:grpSpPr bwMode="auto">
              <a:xfrm>
                <a:off x="5004" y="1380"/>
                <a:ext cx="340" cy="472"/>
                <a:chOff x="5004" y="1380"/>
                <a:chExt cx="340" cy="472"/>
              </a:xfrm>
            </p:grpSpPr>
            <p:sp>
              <p:nvSpPr>
                <p:cNvPr id="625675" name="Freeform 11"/>
                <p:cNvSpPr>
                  <a:spLocks/>
                </p:cNvSpPr>
                <p:nvPr/>
              </p:nvSpPr>
              <p:spPr bwMode="auto">
                <a:xfrm>
                  <a:off x="5108" y="1380"/>
                  <a:ext cx="236" cy="385"/>
                </a:xfrm>
                <a:custGeom>
                  <a:avLst/>
                  <a:gdLst/>
                  <a:ahLst/>
                  <a:cxnLst>
                    <a:cxn ang="0">
                      <a:pos x="235" y="0"/>
                    </a:cxn>
                    <a:cxn ang="0">
                      <a:pos x="0" y="182"/>
                    </a:cxn>
                    <a:cxn ang="0">
                      <a:pos x="0" y="384"/>
                    </a:cxn>
                    <a:cxn ang="0">
                      <a:pos x="235" y="204"/>
                    </a:cxn>
                    <a:cxn ang="0">
                      <a:pos x="235" y="0"/>
                    </a:cxn>
                  </a:cxnLst>
                  <a:rect l="0" t="0" r="r" b="b"/>
                  <a:pathLst>
                    <a:path w="236" h="385">
                      <a:moveTo>
                        <a:pt x="235" y="0"/>
                      </a:moveTo>
                      <a:lnTo>
                        <a:pt x="0" y="182"/>
                      </a:lnTo>
                      <a:lnTo>
                        <a:pt x="0" y="384"/>
                      </a:lnTo>
                      <a:lnTo>
                        <a:pt x="235" y="204"/>
                      </a:lnTo>
                      <a:lnTo>
                        <a:pt x="23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76" name="Freeform 12"/>
                <p:cNvSpPr>
                  <a:spLocks/>
                </p:cNvSpPr>
                <p:nvPr/>
              </p:nvSpPr>
              <p:spPr bwMode="auto">
                <a:xfrm>
                  <a:off x="5022" y="1562"/>
                  <a:ext cx="87" cy="290"/>
                </a:xfrm>
                <a:custGeom>
                  <a:avLst/>
                  <a:gdLst/>
                  <a:ahLst/>
                  <a:cxnLst>
                    <a:cxn ang="0">
                      <a:pos x="0" y="81"/>
                    </a:cxn>
                    <a:cxn ang="0">
                      <a:pos x="75" y="35"/>
                    </a:cxn>
                    <a:cxn ang="0">
                      <a:pos x="86" y="0"/>
                    </a:cxn>
                    <a:cxn ang="0">
                      <a:pos x="86" y="199"/>
                    </a:cxn>
                    <a:cxn ang="0">
                      <a:pos x="75" y="249"/>
                    </a:cxn>
                    <a:cxn ang="0">
                      <a:pos x="0" y="289"/>
                    </a:cxn>
                    <a:cxn ang="0">
                      <a:pos x="0" y="81"/>
                    </a:cxn>
                  </a:cxnLst>
                  <a:rect l="0" t="0" r="r" b="b"/>
                  <a:pathLst>
                    <a:path w="87" h="290">
                      <a:moveTo>
                        <a:pt x="0" y="81"/>
                      </a:moveTo>
                      <a:lnTo>
                        <a:pt x="75" y="35"/>
                      </a:lnTo>
                      <a:lnTo>
                        <a:pt x="86" y="0"/>
                      </a:lnTo>
                      <a:lnTo>
                        <a:pt x="86" y="199"/>
                      </a:lnTo>
                      <a:lnTo>
                        <a:pt x="75" y="249"/>
                      </a:lnTo>
                      <a:lnTo>
                        <a:pt x="0" y="289"/>
                      </a:lnTo>
                      <a:lnTo>
                        <a:pt x="0" y="8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77" name="Freeform 13"/>
                <p:cNvSpPr>
                  <a:spLocks/>
                </p:cNvSpPr>
                <p:nvPr/>
              </p:nvSpPr>
              <p:spPr bwMode="auto">
                <a:xfrm>
                  <a:off x="5004" y="1702"/>
                  <a:ext cx="30" cy="76"/>
                </a:xfrm>
                <a:custGeom>
                  <a:avLst/>
                  <a:gdLst/>
                  <a:ahLst/>
                  <a:cxnLst>
                    <a:cxn ang="0">
                      <a:pos x="29" y="0"/>
                    </a:cxn>
                    <a:cxn ang="0">
                      <a:pos x="0" y="28"/>
                    </a:cxn>
                    <a:cxn ang="0">
                      <a:pos x="29" y="75"/>
                    </a:cxn>
                    <a:cxn ang="0">
                      <a:pos x="29" y="0"/>
                    </a:cxn>
                  </a:cxnLst>
                  <a:rect l="0" t="0" r="r" b="b"/>
                  <a:pathLst>
                    <a:path w="30" h="76">
                      <a:moveTo>
                        <a:pt x="29" y="0"/>
                      </a:moveTo>
                      <a:lnTo>
                        <a:pt x="0" y="28"/>
                      </a:lnTo>
                      <a:lnTo>
                        <a:pt x="29" y="75"/>
                      </a:lnTo>
                      <a:lnTo>
                        <a:pt x="2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78" name="Freeform 14"/>
                <p:cNvSpPr>
                  <a:spLocks/>
                </p:cNvSpPr>
                <p:nvPr/>
              </p:nvSpPr>
              <p:spPr bwMode="auto">
                <a:xfrm>
                  <a:off x="5099" y="1562"/>
                  <a:ext cx="22" cy="248"/>
                </a:xfrm>
                <a:custGeom>
                  <a:avLst/>
                  <a:gdLst/>
                  <a:ahLst/>
                  <a:cxnLst>
                    <a:cxn ang="0">
                      <a:pos x="18" y="0"/>
                    </a:cxn>
                    <a:cxn ang="0">
                      <a:pos x="0" y="38"/>
                    </a:cxn>
                    <a:cxn ang="0">
                      <a:pos x="0" y="247"/>
                    </a:cxn>
                    <a:cxn ang="0">
                      <a:pos x="21" y="204"/>
                    </a:cxn>
                    <a:cxn ang="0">
                      <a:pos x="18" y="0"/>
                    </a:cxn>
                  </a:cxnLst>
                  <a:rect l="0" t="0" r="r" b="b"/>
                  <a:pathLst>
                    <a:path w="22" h="248">
                      <a:moveTo>
                        <a:pt x="18" y="0"/>
                      </a:moveTo>
                      <a:lnTo>
                        <a:pt x="0" y="38"/>
                      </a:lnTo>
                      <a:lnTo>
                        <a:pt x="0" y="247"/>
                      </a:lnTo>
                      <a:lnTo>
                        <a:pt x="21" y="204"/>
                      </a:lnTo>
                      <a:lnTo>
                        <a:pt x="18"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5" name="Group 15"/>
              <p:cNvGrpSpPr>
                <a:grpSpLocks/>
              </p:cNvGrpSpPr>
              <p:nvPr/>
            </p:nvGrpSpPr>
            <p:grpSpPr bwMode="auto">
              <a:xfrm>
                <a:off x="2687" y="3062"/>
                <a:ext cx="1553" cy="760"/>
                <a:chOff x="2687" y="3062"/>
                <a:chExt cx="1553" cy="760"/>
              </a:xfrm>
            </p:grpSpPr>
            <p:sp>
              <p:nvSpPr>
                <p:cNvPr id="625680" name="Freeform 16"/>
                <p:cNvSpPr>
                  <a:spLocks/>
                </p:cNvSpPr>
                <p:nvPr/>
              </p:nvSpPr>
              <p:spPr bwMode="auto">
                <a:xfrm>
                  <a:off x="3378" y="3071"/>
                  <a:ext cx="63" cy="224"/>
                </a:xfrm>
                <a:custGeom>
                  <a:avLst/>
                  <a:gdLst/>
                  <a:ahLst/>
                  <a:cxnLst>
                    <a:cxn ang="0">
                      <a:pos x="0" y="39"/>
                    </a:cxn>
                    <a:cxn ang="0">
                      <a:pos x="28" y="127"/>
                    </a:cxn>
                    <a:cxn ang="0">
                      <a:pos x="28" y="223"/>
                    </a:cxn>
                    <a:cxn ang="0">
                      <a:pos x="62" y="200"/>
                    </a:cxn>
                    <a:cxn ang="0">
                      <a:pos x="62" y="0"/>
                    </a:cxn>
                    <a:cxn ang="0">
                      <a:pos x="0" y="39"/>
                    </a:cxn>
                  </a:cxnLst>
                  <a:rect l="0" t="0" r="r" b="b"/>
                  <a:pathLst>
                    <a:path w="63" h="224">
                      <a:moveTo>
                        <a:pt x="0" y="39"/>
                      </a:moveTo>
                      <a:lnTo>
                        <a:pt x="28" y="127"/>
                      </a:lnTo>
                      <a:lnTo>
                        <a:pt x="28" y="223"/>
                      </a:lnTo>
                      <a:lnTo>
                        <a:pt x="62" y="200"/>
                      </a:lnTo>
                      <a:lnTo>
                        <a:pt x="62" y="0"/>
                      </a:lnTo>
                      <a:lnTo>
                        <a:pt x="0" y="39"/>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81" name="Freeform 17"/>
                <p:cNvSpPr>
                  <a:spLocks/>
                </p:cNvSpPr>
                <p:nvPr/>
              </p:nvSpPr>
              <p:spPr bwMode="auto">
                <a:xfrm>
                  <a:off x="3440" y="3062"/>
                  <a:ext cx="200" cy="210"/>
                </a:xfrm>
                <a:custGeom>
                  <a:avLst/>
                  <a:gdLst/>
                  <a:ahLst/>
                  <a:cxnLst>
                    <a:cxn ang="0">
                      <a:pos x="0" y="7"/>
                    </a:cxn>
                    <a:cxn ang="0">
                      <a:pos x="84" y="0"/>
                    </a:cxn>
                    <a:cxn ang="0">
                      <a:pos x="199" y="0"/>
                    </a:cxn>
                    <a:cxn ang="0">
                      <a:pos x="199" y="203"/>
                    </a:cxn>
                    <a:cxn ang="0">
                      <a:pos x="84" y="203"/>
                    </a:cxn>
                    <a:cxn ang="0">
                      <a:pos x="0" y="209"/>
                    </a:cxn>
                    <a:cxn ang="0">
                      <a:pos x="0" y="7"/>
                    </a:cxn>
                  </a:cxnLst>
                  <a:rect l="0" t="0" r="r" b="b"/>
                  <a:pathLst>
                    <a:path w="200" h="210">
                      <a:moveTo>
                        <a:pt x="0" y="7"/>
                      </a:moveTo>
                      <a:lnTo>
                        <a:pt x="84" y="0"/>
                      </a:lnTo>
                      <a:lnTo>
                        <a:pt x="199" y="0"/>
                      </a:lnTo>
                      <a:lnTo>
                        <a:pt x="199" y="203"/>
                      </a:lnTo>
                      <a:lnTo>
                        <a:pt x="84" y="203"/>
                      </a:lnTo>
                      <a:lnTo>
                        <a:pt x="0" y="209"/>
                      </a:lnTo>
                      <a:lnTo>
                        <a:pt x="0" y="7"/>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82" name="Freeform 18"/>
                <p:cNvSpPr>
                  <a:spLocks/>
                </p:cNvSpPr>
                <p:nvPr/>
              </p:nvSpPr>
              <p:spPr bwMode="auto">
                <a:xfrm>
                  <a:off x="3642" y="3065"/>
                  <a:ext cx="94" cy="284"/>
                </a:xfrm>
                <a:custGeom>
                  <a:avLst/>
                  <a:gdLst/>
                  <a:ahLst/>
                  <a:cxnLst>
                    <a:cxn ang="0">
                      <a:pos x="0" y="0"/>
                    </a:cxn>
                    <a:cxn ang="0">
                      <a:pos x="0" y="200"/>
                    </a:cxn>
                    <a:cxn ang="0">
                      <a:pos x="93" y="283"/>
                    </a:cxn>
                    <a:cxn ang="0">
                      <a:pos x="93" y="78"/>
                    </a:cxn>
                    <a:cxn ang="0">
                      <a:pos x="0" y="0"/>
                    </a:cxn>
                  </a:cxnLst>
                  <a:rect l="0" t="0" r="r" b="b"/>
                  <a:pathLst>
                    <a:path w="94" h="284">
                      <a:moveTo>
                        <a:pt x="0" y="0"/>
                      </a:moveTo>
                      <a:lnTo>
                        <a:pt x="0" y="200"/>
                      </a:lnTo>
                      <a:lnTo>
                        <a:pt x="93" y="283"/>
                      </a:lnTo>
                      <a:lnTo>
                        <a:pt x="93" y="7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83" name="Freeform 19"/>
                <p:cNvSpPr>
                  <a:spLocks/>
                </p:cNvSpPr>
                <p:nvPr/>
              </p:nvSpPr>
              <p:spPr bwMode="auto">
                <a:xfrm>
                  <a:off x="3735" y="3117"/>
                  <a:ext cx="115" cy="230"/>
                </a:xfrm>
                <a:custGeom>
                  <a:avLst/>
                  <a:gdLst/>
                  <a:ahLst/>
                  <a:cxnLst>
                    <a:cxn ang="0">
                      <a:pos x="0" y="28"/>
                    </a:cxn>
                    <a:cxn ang="0">
                      <a:pos x="114" y="0"/>
                    </a:cxn>
                    <a:cxn ang="0">
                      <a:pos x="114" y="202"/>
                    </a:cxn>
                    <a:cxn ang="0">
                      <a:pos x="0" y="229"/>
                    </a:cxn>
                    <a:cxn ang="0">
                      <a:pos x="0" y="28"/>
                    </a:cxn>
                  </a:cxnLst>
                  <a:rect l="0" t="0" r="r" b="b"/>
                  <a:pathLst>
                    <a:path w="115" h="230">
                      <a:moveTo>
                        <a:pt x="0" y="28"/>
                      </a:moveTo>
                      <a:lnTo>
                        <a:pt x="114" y="0"/>
                      </a:lnTo>
                      <a:lnTo>
                        <a:pt x="114" y="202"/>
                      </a:lnTo>
                      <a:lnTo>
                        <a:pt x="0" y="229"/>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84" name="Freeform 20"/>
                <p:cNvSpPr>
                  <a:spLocks/>
                </p:cNvSpPr>
                <p:nvPr/>
              </p:nvSpPr>
              <p:spPr bwMode="auto">
                <a:xfrm>
                  <a:off x="3928" y="3314"/>
                  <a:ext cx="76" cy="319"/>
                </a:xfrm>
                <a:custGeom>
                  <a:avLst/>
                  <a:gdLst/>
                  <a:ahLst/>
                  <a:cxnLst>
                    <a:cxn ang="0">
                      <a:pos x="0" y="0"/>
                    </a:cxn>
                    <a:cxn ang="0">
                      <a:pos x="75" y="113"/>
                    </a:cxn>
                    <a:cxn ang="0">
                      <a:pos x="75" y="318"/>
                    </a:cxn>
                    <a:cxn ang="0">
                      <a:pos x="0" y="202"/>
                    </a:cxn>
                    <a:cxn ang="0">
                      <a:pos x="0" y="0"/>
                    </a:cxn>
                  </a:cxnLst>
                  <a:rect l="0" t="0" r="r" b="b"/>
                  <a:pathLst>
                    <a:path w="76" h="319">
                      <a:moveTo>
                        <a:pt x="0" y="0"/>
                      </a:moveTo>
                      <a:lnTo>
                        <a:pt x="75" y="113"/>
                      </a:lnTo>
                      <a:lnTo>
                        <a:pt x="75" y="318"/>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85" name="Freeform 21"/>
                <p:cNvSpPr>
                  <a:spLocks/>
                </p:cNvSpPr>
                <p:nvPr/>
              </p:nvSpPr>
              <p:spPr bwMode="auto">
                <a:xfrm>
                  <a:off x="3849" y="3117"/>
                  <a:ext cx="98" cy="289"/>
                </a:xfrm>
                <a:custGeom>
                  <a:avLst/>
                  <a:gdLst/>
                  <a:ahLst/>
                  <a:cxnLst>
                    <a:cxn ang="0">
                      <a:pos x="0" y="0"/>
                    </a:cxn>
                    <a:cxn ang="0">
                      <a:pos x="97" y="103"/>
                    </a:cxn>
                    <a:cxn ang="0">
                      <a:pos x="76" y="197"/>
                    </a:cxn>
                    <a:cxn ang="0">
                      <a:pos x="76" y="288"/>
                    </a:cxn>
                    <a:cxn ang="0">
                      <a:pos x="0" y="199"/>
                    </a:cxn>
                    <a:cxn ang="0">
                      <a:pos x="0" y="0"/>
                    </a:cxn>
                  </a:cxnLst>
                  <a:rect l="0" t="0" r="r" b="b"/>
                  <a:pathLst>
                    <a:path w="98" h="289">
                      <a:moveTo>
                        <a:pt x="0" y="0"/>
                      </a:moveTo>
                      <a:lnTo>
                        <a:pt x="97" y="103"/>
                      </a:lnTo>
                      <a:lnTo>
                        <a:pt x="76" y="197"/>
                      </a:lnTo>
                      <a:lnTo>
                        <a:pt x="76" y="288"/>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86" name="Freeform 22"/>
                <p:cNvSpPr>
                  <a:spLocks/>
                </p:cNvSpPr>
                <p:nvPr/>
              </p:nvSpPr>
              <p:spPr bwMode="auto">
                <a:xfrm>
                  <a:off x="2687" y="3145"/>
                  <a:ext cx="204" cy="359"/>
                </a:xfrm>
                <a:custGeom>
                  <a:avLst/>
                  <a:gdLst/>
                  <a:ahLst/>
                  <a:cxnLst>
                    <a:cxn ang="0">
                      <a:pos x="18" y="358"/>
                    </a:cxn>
                    <a:cxn ang="0">
                      <a:pos x="0" y="244"/>
                    </a:cxn>
                    <a:cxn ang="0">
                      <a:pos x="41" y="130"/>
                    </a:cxn>
                    <a:cxn ang="0">
                      <a:pos x="203" y="0"/>
                    </a:cxn>
                    <a:cxn ang="0">
                      <a:pos x="203" y="200"/>
                    </a:cxn>
                    <a:cxn ang="0">
                      <a:pos x="44" y="327"/>
                    </a:cxn>
                    <a:cxn ang="0">
                      <a:pos x="18" y="358"/>
                    </a:cxn>
                  </a:cxnLst>
                  <a:rect l="0" t="0" r="r" b="b"/>
                  <a:pathLst>
                    <a:path w="204" h="359">
                      <a:moveTo>
                        <a:pt x="18" y="358"/>
                      </a:moveTo>
                      <a:lnTo>
                        <a:pt x="0" y="244"/>
                      </a:lnTo>
                      <a:lnTo>
                        <a:pt x="41" y="130"/>
                      </a:lnTo>
                      <a:lnTo>
                        <a:pt x="203" y="0"/>
                      </a:lnTo>
                      <a:lnTo>
                        <a:pt x="203" y="200"/>
                      </a:lnTo>
                      <a:lnTo>
                        <a:pt x="44" y="327"/>
                      </a:lnTo>
                      <a:lnTo>
                        <a:pt x="18" y="35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87" name="Freeform 23"/>
                <p:cNvSpPr>
                  <a:spLocks/>
                </p:cNvSpPr>
                <p:nvPr/>
              </p:nvSpPr>
              <p:spPr bwMode="auto">
                <a:xfrm>
                  <a:off x="2890" y="3114"/>
                  <a:ext cx="115" cy="229"/>
                </a:xfrm>
                <a:custGeom>
                  <a:avLst/>
                  <a:gdLst/>
                  <a:ahLst/>
                  <a:cxnLst>
                    <a:cxn ang="0">
                      <a:pos x="0" y="31"/>
                    </a:cxn>
                    <a:cxn ang="0">
                      <a:pos x="0" y="228"/>
                    </a:cxn>
                    <a:cxn ang="0">
                      <a:pos x="114" y="199"/>
                    </a:cxn>
                    <a:cxn ang="0">
                      <a:pos x="114" y="0"/>
                    </a:cxn>
                    <a:cxn ang="0">
                      <a:pos x="0" y="31"/>
                    </a:cxn>
                  </a:cxnLst>
                  <a:rect l="0" t="0" r="r" b="b"/>
                  <a:pathLst>
                    <a:path w="115" h="229">
                      <a:moveTo>
                        <a:pt x="0" y="31"/>
                      </a:moveTo>
                      <a:lnTo>
                        <a:pt x="0" y="228"/>
                      </a:lnTo>
                      <a:lnTo>
                        <a:pt x="114" y="199"/>
                      </a:lnTo>
                      <a:lnTo>
                        <a:pt x="114" y="0"/>
                      </a:lnTo>
                      <a:lnTo>
                        <a:pt x="0" y="3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88" name="Freeform 24"/>
                <p:cNvSpPr>
                  <a:spLocks/>
                </p:cNvSpPr>
                <p:nvPr/>
              </p:nvSpPr>
              <p:spPr bwMode="auto">
                <a:xfrm>
                  <a:off x="3004" y="3114"/>
                  <a:ext cx="229" cy="282"/>
                </a:xfrm>
                <a:custGeom>
                  <a:avLst/>
                  <a:gdLst/>
                  <a:ahLst/>
                  <a:cxnLst>
                    <a:cxn ang="0">
                      <a:pos x="0" y="0"/>
                    </a:cxn>
                    <a:cxn ang="0">
                      <a:pos x="228" y="81"/>
                    </a:cxn>
                    <a:cxn ang="0">
                      <a:pos x="228" y="281"/>
                    </a:cxn>
                    <a:cxn ang="0">
                      <a:pos x="0" y="199"/>
                    </a:cxn>
                    <a:cxn ang="0">
                      <a:pos x="0" y="0"/>
                    </a:cxn>
                  </a:cxnLst>
                  <a:rect l="0" t="0" r="r" b="b"/>
                  <a:pathLst>
                    <a:path w="229" h="282">
                      <a:moveTo>
                        <a:pt x="0" y="0"/>
                      </a:moveTo>
                      <a:lnTo>
                        <a:pt x="228" y="81"/>
                      </a:lnTo>
                      <a:lnTo>
                        <a:pt x="228" y="281"/>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89" name="Freeform 25"/>
                <p:cNvSpPr>
                  <a:spLocks/>
                </p:cNvSpPr>
                <p:nvPr/>
              </p:nvSpPr>
              <p:spPr bwMode="auto">
                <a:xfrm>
                  <a:off x="3232" y="3195"/>
                  <a:ext cx="179" cy="208"/>
                </a:xfrm>
                <a:custGeom>
                  <a:avLst/>
                  <a:gdLst/>
                  <a:ahLst/>
                  <a:cxnLst>
                    <a:cxn ang="0">
                      <a:pos x="0" y="0"/>
                    </a:cxn>
                    <a:cxn ang="0">
                      <a:pos x="0" y="199"/>
                    </a:cxn>
                    <a:cxn ang="0">
                      <a:pos x="178" y="207"/>
                    </a:cxn>
                    <a:cxn ang="0">
                      <a:pos x="178" y="5"/>
                    </a:cxn>
                    <a:cxn ang="0">
                      <a:pos x="0" y="0"/>
                    </a:cxn>
                  </a:cxnLst>
                  <a:rect l="0" t="0" r="r" b="b"/>
                  <a:pathLst>
                    <a:path w="179" h="208">
                      <a:moveTo>
                        <a:pt x="0" y="0"/>
                      </a:moveTo>
                      <a:lnTo>
                        <a:pt x="0" y="199"/>
                      </a:lnTo>
                      <a:lnTo>
                        <a:pt x="178" y="207"/>
                      </a:lnTo>
                      <a:lnTo>
                        <a:pt x="178" y="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90" name="Freeform 26"/>
                <p:cNvSpPr>
                  <a:spLocks/>
                </p:cNvSpPr>
                <p:nvPr/>
              </p:nvSpPr>
              <p:spPr bwMode="auto">
                <a:xfrm>
                  <a:off x="4139" y="3520"/>
                  <a:ext cx="101" cy="294"/>
                </a:xfrm>
                <a:custGeom>
                  <a:avLst/>
                  <a:gdLst/>
                  <a:ahLst/>
                  <a:cxnLst>
                    <a:cxn ang="0">
                      <a:pos x="0" y="95"/>
                    </a:cxn>
                    <a:cxn ang="0">
                      <a:pos x="100" y="0"/>
                    </a:cxn>
                    <a:cxn ang="0">
                      <a:pos x="100" y="196"/>
                    </a:cxn>
                    <a:cxn ang="0">
                      <a:pos x="0" y="293"/>
                    </a:cxn>
                    <a:cxn ang="0">
                      <a:pos x="0" y="95"/>
                    </a:cxn>
                  </a:cxnLst>
                  <a:rect l="0" t="0" r="r" b="b"/>
                  <a:pathLst>
                    <a:path w="101" h="294">
                      <a:moveTo>
                        <a:pt x="0" y="95"/>
                      </a:moveTo>
                      <a:lnTo>
                        <a:pt x="100" y="0"/>
                      </a:lnTo>
                      <a:lnTo>
                        <a:pt x="100" y="196"/>
                      </a:lnTo>
                      <a:lnTo>
                        <a:pt x="0" y="293"/>
                      </a:lnTo>
                      <a:lnTo>
                        <a:pt x="0" y="9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91" name="Freeform 27"/>
                <p:cNvSpPr>
                  <a:spLocks/>
                </p:cNvSpPr>
                <p:nvPr/>
              </p:nvSpPr>
              <p:spPr bwMode="auto">
                <a:xfrm>
                  <a:off x="4001" y="3429"/>
                  <a:ext cx="33" cy="204"/>
                </a:xfrm>
                <a:custGeom>
                  <a:avLst/>
                  <a:gdLst/>
                  <a:ahLst/>
                  <a:cxnLst>
                    <a:cxn ang="0">
                      <a:pos x="0" y="0"/>
                    </a:cxn>
                    <a:cxn ang="0">
                      <a:pos x="0" y="203"/>
                    </a:cxn>
                    <a:cxn ang="0">
                      <a:pos x="32" y="203"/>
                    </a:cxn>
                    <a:cxn ang="0">
                      <a:pos x="32" y="2"/>
                    </a:cxn>
                    <a:cxn ang="0">
                      <a:pos x="0" y="0"/>
                    </a:cxn>
                  </a:cxnLst>
                  <a:rect l="0" t="0" r="r" b="b"/>
                  <a:pathLst>
                    <a:path w="33" h="204">
                      <a:moveTo>
                        <a:pt x="0" y="0"/>
                      </a:moveTo>
                      <a:lnTo>
                        <a:pt x="0" y="203"/>
                      </a:lnTo>
                      <a:lnTo>
                        <a:pt x="32" y="203"/>
                      </a:lnTo>
                      <a:lnTo>
                        <a:pt x="32" y="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92" name="Freeform 28"/>
                <p:cNvSpPr>
                  <a:spLocks/>
                </p:cNvSpPr>
                <p:nvPr/>
              </p:nvSpPr>
              <p:spPr bwMode="auto">
                <a:xfrm>
                  <a:off x="4059" y="3615"/>
                  <a:ext cx="81" cy="206"/>
                </a:xfrm>
                <a:custGeom>
                  <a:avLst/>
                  <a:gdLst/>
                  <a:ahLst/>
                  <a:cxnLst>
                    <a:cxn ang="0">
                      <a:pos x="0" y="5"/>
                    </a:cxn>
                    <a:cxn ang="0">
                      <a:pos x="80" y="0"/>
                    </a:cxn>
                    <a:cxn ang="0">
                      <a:pos x="80" y="197"/>
                    </a:cxn>
                    <a:cxn ang="0">
                      <a:pos x="0" y="205"/>
                    </a:cxn>
                    <a:cxn ang="0">
                      <a:pos x="0" y="5"/>
                    </a:cxn>
                  </a:cxnLst>
                  <a:rect l="0" t="0" r="r" b="b"/>
                  <a:pathLst>
                    <a:path w="81" h="206">
                      <a:moveTo>
                        <a:pt x="0" y="5"/>
                      </a:moveTo>
                      <a:lnTo>
                        <a:pt x="80" y="0"/>
                      </a:lnTo>
                      <a:lnTo>
                        <a:pt x="80" y="197"/>
                      </a:lnTo>
                      <a:lnTo>
                        <a:pt x="0" y="205"/>
                      </a:lnTo>
                      <a:lnTo>
                        <a:pt x="0" y="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93" name="Freeform 29"/>
                <p:cNvSpPr>
                  <a:spLocks/>
                </p:cNvSpPr>
                <p:nvPr/>
              </p:nvSpPr>
              <p:spPr bwMode="auto">
                <a:xfrm>
                  <a:off x="4032" y="3430"/>
                  <a:ext cx="28" cy="392"/>
                </a:xfrm>
                <a:custGeom>
                  <a:avLst/>
                  <a:gdLst/>
                  <a:ahLst/>
                  <a:cxnLst>
                    <a:cxn ang="0">
                      <a:pos x="0" y="0"/>
                    </a:cxn>
                    <a:cxn ang="0">
                      <a:pos x="27" y="195"/>
                    </a:cxn>
                    <a:cxn ang="0">
                      <a:pos x="27" y="391"/>
                    </a:cxn>
                    <a:cxn ang="0">
                      <a:pos x="0" y="202"/>
                    </a:cxn>
                    <a:cxn ang="0">
                      <a:pos x="0" y="0"/>
                    </a:cxn>
                  </a:cxnLst>
                  <a:rect l="0" t="0" r="r" b="b"/>
                  <a:pathLst>
                    <a:path w="28" h="392">
                      <a:moveTo>
                        <a:pt x="0" y="0"/>
                      </a:moveTo>
                      <a:lnTo>
                        <a:pt x="27" y="195"/>
                      </a:lnTo>
                      <a:lnTo>
                        <a:pt x="27" y="391"/>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 name="Group 30"/>
              <p:cNvGrpSpPr>
                <a:grpSpLocks/>
              </p:cNvGrpSpPr>
              <p:nvPr/>
            </p:nvGrpSpPr>
            <p:grpSpPr bwMode="auto">
              <a:xfrm>
                <a:off x="4075" y="2493"/>
                <a:ext cx="521" cy="661"/>
                <a:chOff x="4075" y="2493"/>
                <a:chExt cx="521" cy="661"/>
              </a:xfrm>
            </p:grpSpPr>
            <p:sp>
              <p:nvSpPr>
                <p:cNvPr id="625695" name="Freeform 31"/>
                <p:cNvSpPr>
                  <a:spLocks/>
                </p:cNvSpPr>
                <p:nvPr/>
              </p:nvSpPr>
              <p:spPr bwMode="auto">
                <a:xfrm>
                  <a:off x="4139" y="2819"/>
                  <a:ext cx="85" cy="231"/>
                </a:xfrm>
                <a:custGeom>
                  <a:avLst/>
                  <a:gdLst/>
                  <a:ahLst/>
                  <a:cxnLst>
                    <a:cxn ang="0">
                      <a:pos x="0" y="28"/>
                    </a:cxn>
                    <a:cxn ang="0">
                      <a:pos x="84" y="0"/>
                    </a:cxn>
                    <a:cxn ang="0">
                      <a:pos x="84" y="201"/>
                    </a:cxn>
                    <a:cxn ang="0">
                      <a:pos x="0" y="230"/>
                    </a:cxn>
                    <a:cxn ang="0">
                      <a:pos x="0" y="28"/>
                    </a:cxn>
                  </a:cxnLst>
                  <a:rect l="0" t="0" r="r" b="b"/>
                  <a:pathLst>
                    <a:path w="85" h="231">
                      <a:moveTo>
                        <a:pt x="0" y="28"/>
                      </a:moveTo>
                      <a:lnTo>
                        <a:pt x="84" y="0"/>
                      </a:lnTo>
                      <a:lnTo>
                        <a:pt x="84" y="201"/>
                      </a:lnTo>
                      <a:lnTo>
                        <a:pt x="0" y="230"/>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96" name="Freeform 32"/>
                <p:cNvSpPr>
                  <a:spLocks/>
                </p:cNvSpPr>
                <p:nvPr/>
              </p:nvSpPr>
              <p:spPr bwMode="auto">
                <a:xfrm>
                  <a:off x="4223" y="2701"/>
                  <a:ext cx="112" cy="322"/>
                </a:xfrm>
                <a:custGeom>
                  <a:avLst/>
                  <a:gdLst/>
                  <a:ahLst/>
                  <a:cxnLst>
                    <a:cxn ang="0">
                      <a:pos x="0" y="116"/>
                    </a:cxn>
                    <a:cxn ang="0">
                      <a:pos x="111" y="0"/>
                    </a:cxn>
                    <a:cxn ang="0">
                      <a:pos x="111" y="203"/>
                    </a:cxn>
                    <a:cxn ang="0">
                      <a:pos x="0" y="321"/>
                    </a:cxn>
                    <a:cxn ang="0">
                      <a:pos x="0" y="116"/>
                    </a:cxn>
                  </a:cxnLst>
                  <a:rect l="0" t="0" r="r" b="b"/>
                  <a:pathLst>
                    <a:path w="112" h="322">
                      <a:moveTo>
                        <a:pt x="0" y="116"/>
                      </a:moveTo>
                      <a:lnTo>
                        <a:pt x="111" y="0"/>
                      </a:lnTo>
                      <a:lnTo>
                        <a:pt x="111" y="203"/>
                      </a:lnTo>
                      <a:lnTo>
                        <a:pt x="0" y="321"/>
                      </a:lnTo>
                      <a:lnTo>
                        <a:pt x="0" y="11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97" name="Freeform 33"/>
                <p:cNvSpPr>
                  <a:spLocks/>
                </p:cNvSpPr>
                <p:nvPr/>
              </p:nvSpPr>
              <p:spPr bwMode="auto">
                <a:xfrm>
                  <a:off x="4334" y="2625"/>
                  <a:ext cx="52" cy="282"/>
                </a:xfrm>
                <a:custGeom>
                  <a:avLst/>
                  <a:gdLst/>
                  <a:ahLst/>
                  <a:cxnLst>
                    <a:cxn ang="0">
                      <a:pos x="0" y="82"/>
                    </a:cxn>
                    <a:cxn ang="0">
                      <a:pos x="0" y="281"/>
                    </a:cxn>
                    <a:cxn ang="0">
                      <a:pos x="51" y="199"/>
                    </a:cxn>
                    <a:cxn ang="0">
                      <a:pos x="51" y="0"/>
                    </a:cxn>
                    <a:cxn ang="0">
                      <a:pos x="0" y="82"/>
                    </a:cxn>
                  </a:cxnLst>
                  <a:rect l="0" t="0" r="r" b="b"/>
                  <a:pathLst>
                    <a:path w="52" h="282">
                      <a:moveTo>
                        <a:pt x="0" y="82"/>
                      </a:moveTo>
                      <a:lnTo>
                        <a:pt x="0" y="281"/>
                      </a:lnTo>
                      <a:lnTo>
                        <a:pt x="51" y="199"/>
                      </a:lnTo>
                      <a:lnTo>
                        <a:pt x="51" y="0"/>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98" name="Freeform 34"/>
                <p:cNvSpPr>
                  <a:spLocks/>
                </p:cNvSpPr>
                <p:nvPr/>
              </p:nvSpPr>
              <p:spPr bwMode="auto">
                <a:xfrm>
                  <a:off x="4075" y="2850"/>
                  <a:ext cx="65" cy="304"/>
                </a:xfrm>
                <a:custGeom>
                  <a:avLst/>
                  <a:gdLst/>
                  <a:ahLst/>
                  <a:cxnLst>
                    <a:cxn ang="0">
                      <a:pos x="64" y="0"/>
                    </a:cxn>
                    <a:cxn ang="0">
                      <a:pos x="64" y="207"/>
                    </a:cxn>
                    <a:cxn ang="0">
                      <a:pos x="53" y="263"/>
                    </a:cxn>
                    <a:cxn ang="0">
                      <a:pos x="37" y="303"/>
                    </a:cxn>
                    <a:cxn ang="0">
                      <a:pos x="13" y="266"/>
                    </a:cxn>
                    <a:cxn ang="0">
                      <a:pos x="0" y="194"/>
                    </a:cxn>
                    <a:cxn ang="0">
                      <a:pos x="50" y="65"/>
                    </a:cxn>
                    <a:cxn ang="0">
                      <a:pos x="64" y="0"/>
                    </a:cxn>
                  </a:cxnLst>
                  <a:rect l="0" t="0" r="r" b="b"/>
                  <a:pathLst>
                    <a:path w="65" h="304">
                      <a:moveTo>
                        <a:pt x="64" y="0"/>
                      </a:moveTo>
                      <a:lnTo>
                        <a:pt x="64" y="207"/>
                      </a:lnTo>
                      <a:lnTo>
                        <a:pt x="53" y="263"/>
                      </a:lnTo>
                      <a:lnTo>
                        <a:pt x="37" y="303"/>
                      </a:lnTo>
                      <a:lnTo>
                        <a:pt x="13" y="266"/>
                      </a:lnTo>
                      <a:lnTo>
                        <a:pt x="0" y="194"/>
                      </a:lnTo>
                      <a:lnTo>
                        <a:pt x="50" y="65"/>
                      </a:lnTo>
                      <a:lnTo>
                        <a:pt x="6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699" name="Freeform 35"/>
                <p:cNvSpPr>
                  <a:spLocks/>
                </p:cNvSpPr>
                <p:nvPr/>
              </p:nvSpPr>
              <p:spPr bwMode="auto">
                <a:xfrm>
                  <a:off x="4385" y="2585"/>
                  <a:ext cx="124" cy="242"/>
                </a:xfrm>
                <a:custGeom>
                  <a:avLst/>
                  <a:gdLst/>
                  <a:ahLst/>
                  <a:cxnLst>
                    <a:cxn ang="0">
                      <a:pos x="0" y="36"/>
                    </a:cxn>
                    <a:cxn ang="0">
                      <a:pos x="123" y="0"/>
                    </a:cxn>
                    <a:cxn ang="0">
                      <a:pos x="123" y="201"/>
                    </a:cxn>
                    <a:cxn ang="0">
                      <a:pos x="0" y="241"/>
                    </a:cxn>
                    <a:cxn ang="0">
                      <a:pos x="0" y="36"/>
                    </a:cxn>
                  </a:cxnLst>
                  <a:rect l="0" t="0" r="r" b="b"/>
                  <a:pathLst>
                    <a:path w="124" h="242">
                      <a:moveTo>
                        <a:pt x="0" y="36"/>
                      </a:moveTo>
                      <a:lnTo>
                        <a:pt x="123" y="0"/>
                      </a:lnTo>
                      <a:lnTo>
                        <a:pt x="123" y="201"/>
                      </a:lnTo>
                      <a:lnTo>
                        <a:pt x="0" y="241"/>
                      </a:lnTo>
                      <a:lnTo>
                        <a:pt x="0" y="3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00" name="Freeform 36"/>
                <p:cNvSpPr>
                  <a:spLocks/>
                </p:cNvSpPr>
                <p:nvPr/>
              </p:nvSpPr>
              <p:spPr bwMode="auto">
                <a:xfrm>
                  <a:off x="4508" y="2493"/>
                  <a:ext cx="88" cy="296"/>
                </a:xfrm>
                <a:custGeom>
                  <a:avLst/>
                  <a:gdLst/>
                  <a:ahLst/>
                  <a:cxnLst>
                    <a:cxn ang="0">
                      <a:pos x="0" y="91"/>
                    </a:cxn>
                    <a:cxn ang="0">
                      <a:pos x="0" y="295"/>
                    </a:cxn>
                    <a:cxn ang="0">
                      <a:pos x="87" y="201"/>
                    </a:cxn>
                    <a:cxn ang="0">
                      <a:pos x="87" y="0"/>
                    </a:cxn>
                    <a:cxn ang="0">
                      <a:pos x="0" y="91"/>
                    </a:cxn>
                  </a:cxnLst>
                  <a:rect l="0" t="0" r="r" b="b"/>
                  <a:pathLst>
                    <a:path w="88" h="296">
                      <a:moveTo>
                        <a:pt x="0" y="91"/>
                      </a:moveTo>
                      <a:lnTo>
                        <a:pt x="0" y="295"/>
                      </a:lnTo>
                      <a:lnTo>
                        <a:pt x="87" y="201"/>
                      </a:lnTo>
                      <a:lnTo>
                        <a:pt x="87" y="0"/>
                      </a:lnTo>
                      <a:lnTo>
                        <a:pt x="0" y="91"/>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7" name="Group 37"/>
              <p:cNvGrpSpPr>
                <a:grpSpLocks/>
              </p:cNvGrpSpPr>
              <p:nvPr/>
            </p:nvGrpSpPr>
            <p:grpSpPr bwMode="auto">
              <a:xfrm>
                <a:off x="4528" y="1798"/>
                <a:ext cx="568" cy="680"/>
                <a:chOff x="4528" y="1798"/>
                <a:chExt cx="568" cy="680"/>
              </a:xfrm>
            </p:grpSpPr>
            <p:sp>
              <p:nvSpPr>
                <p:cNvPr id="625702" name="Freeform 38"/>
                <p:cNvSpPr>
                  <a:spLocks/>
                </p:cNvSpPr>
                <p:nvPr/>
              </p:nvSpPr>
              <p:spPr bwMode="auto">
                <a:xfrm>
                  <a:off x="4653" y="2036"/>
                  <a:ext cx="65" cy="290"/>
                </a:xfrm>
                <a:custGeom>
                  <a:avLst/>
                  <a:gdLst/>
                  <a:ahLst/>
                  <a:cxnLst>
                    <a:cxn ang="0">
                      <a:pos x="0" y="82"/>
                    </a:cxn>
                    <a:cxn ang="0">
                      <a:pos x="64" y="0"/>
                    </a:cxn>
                    <a:cxn ang="0">
                      <a:pos x="64" y="203"/>
                    </a:cxn>
                    <a:cxn ang="0">
                      <a:pos x="0" y="289"/>
                    </a:cxn>
                    <a:cxn ang="0">
                      <a:pos x="0" y="82"/>
                    </a:cxn>
                  </a:cxnLst>
                  <a:rect l="0" t="0" r="r" b="b"/>
                  <a:pathLst>
                    <a:path w="65" h="290">
                      <a:moveTo>
                        <a:pt x="0" y="82"/>
                      </a:moveTo>
                      <a:lnTo>
                        <a:pt x="64" y="0"/>
                      </a:lnTo>
                      <a:lnTo>
                        <a:pt x="64" y="203"/>
                      </a:lnTo>
                      <a:lnTo>
                        <a:pt x="0" y="289"/>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03" name="Freeform 39"/>
                <p:cNvSpPr>
                  <a:spLocks/>
                </p:cNvSpPr>
                <p:nvPr/>
              </p:nvSpPr>
              <p:spPr bwMode="auto">
                <a:xfrm>
                  <a:off x="4599" y="2049"/>
                  <a:ext cx="55" cy="280"/>
                </a:xfrm>
                <a:custGeom>
                  <a:avLst/>
                  <a:gdLst/>
                  <a:ahLst/>
                  <a:cxnLst>
                    <a:cxn ang="0">
                      <a:pos x="0" y="0"/>
                    </a:cxn>
                    <a:cxn ang="0">
                      <a:pos x="54" y="72"/>
                    </a:cxn>
                    <a:cxn ang="0">
                      <a:pos x="54" y="279"/>
                    </a:cxn>
                    <a:cxn ang="0">
                      <a:pos x="0" y="205"/>
                    </a:cxn>
                    <a:cxn ang="0">
                      <a:pos x="0" y="0"/>
                    </a:cxn>
                  </a:cxnLst>
                  <a:rect l="0" t="0" r="r" b="b"/>
                  <a:pathLst>
                    <a:path w="55" h="280">
                      <a:moveTo>
                        <a:pt x="0" y="0"/>
                      </a:moveTo>
                      <a:lnTo>
                        <a:pt x="54" y="72"/>
                      </a:lnTo>
                      <a:lnTo>
                        <a:pt x="54" y="279"/>
                      </a:lnTo>
                      <a:lnTo>
                        <a:pt x="0" y="20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04" name="Freeform 40"/>
                <p:cNvSpPr>
                  <a:spLocks/>
                </p:cNvSpPr>
                <p:nvPr/>
              </p:nvSpPr>
              <p:spPr bwMode="auto">
                <a:xfrm>
                  <a:off x="4570" y="2151"/>
                  <a:ext cx="71" cy="327"/>
                </a:xfrm>
                <a:custGeom>
                  <a:avLst/>
                  <a:gdLst/>
                  <a:ahLst/>
                  <a:cxnLst>
                    <a:cxn ang="0">
                      <a:pos x="70" y="0"/>
                    </a:cxn>
                    <a:cxn ang="0">
                      <a:pos x="0" y="126"/>
                    </a:cxn>
                    <a:cxn ang="0">
                      <a:pos x="0" y="326"/>
                    </a:cxn>
                    <a:cxn ang="0">
                      <a:pos x="70" y="205"/>
                    </a:cxn>
                    <a:cxn ang="0">
                      <a:pos x="70" y="0"/>
                    </a:cxn>
                  </a:cxnLst>
                  <a:rect l="0" t="0" r="r" b="b"/>
                  <a:pathLst>
                    <a:path w="71" h="327">
                      <a:moveTo>
                        <a:pt x="70" y="0"/>
                      </a:moveTo>
                      <a:lnTo>
                        <a:pt x="0" y="126"/>
                      </a:lnTo>
                      <a:lnTo>
                        <a:pt x="0" y="326"/>
                      </a:lnTo>
                      <a:lnTo>
                        <a:pt x="70" y="205"/>
                      </a:lnTo>
                      <a:lnTo>
                        <a:pt x="7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05" name="Freeform 41"/>
                <p:cNvSpPr>
                  <a:spLocks/>
                </p:cNvSpPr>
                <p:nvPr/>
              </p:nvSpPr>
              <p:spPr bwMode="auto">
                <a:xfrm>
                  <a:off x="4528" y="2280"/>
                  <a:ext cx="43" cy="150"/>
                </a:xfrm>
                <a:custGeom>
                  <a:avLst/>
                  <a:gdLst/>
                  <a:ahLst/>
                  <a:cxnLst>
                    <a:cxn ang="0">
                      <a:pos x="42" y="0"/>
                    </a:cxn>
                    <a:cxn ang="0">
                      <a:pos x="0" y="44"/>
                    </a:cxn>
                    <a:cxn ang="0">
                      <a:pos x="42" y="149"/>
                    </a:cxn>
                    <a:cxn ang="0">
                      <a:pos x="42" y="0"/>
                    </a:cxn>
                  </a:cxnLst>
                  <a:rect l="0" t="0" r="r" b="b"/>
                  <a:pathLst>
                    <a:path w="43" h="150">
                      <a:moveTo>
                        <a:pt x="42" y="0"/>
                      </a:moveTo>
                      <a:lnTo>
                        <a:pt x="0" y="44"/>
                      </a:lnTo>
                      <a:lnTo>
                        <a:pt x="42" y="149"/>
                      </a:lnTo>
                      <a:lnTo>
                        <a:pt x="42"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06" name="Freeform 42"/>
                <p:cNvSpPr>
                  <a:spLocks/>
                </p:cNvSpPr>
                <p:nvPr/>
              </p:nvSpPr>
              <p:spPr bwMode="auto">
                <a:xfrm>
                  <a:off x="5026" y="1806"/>
                  <a:ext cx="70" cy="227"/>
                </a:xfrm>
                <a:custGeom>
                  <a:avLst/>
                  <a:gdLst/>
                  <a:ahLst/>
                  <a:cxnLst>
                    <a:cxn ang="0">
                      <a:pos x="0" y="26"/>
                    </a:cxn>
                    <a:cxn ang="0">
                      <a:pos x="69" y="0"/>
                    </a:cxn>
                    <a:cxn ang="0">
                      <a:pos x="69" y="201"/>
                    </a:cxn>
                    <a:cxn ang="0">
                      <a:pos x="0" y="226"/>
                    </a:cxn>
                    <a:cxn ang="0">
                      <a:pos x="0" y="26"/>
                    </a:cxn>
                  </a:cxnLst>
                  <a:rect l="0" t="0" r="r" b="b"/>
                  <a:pathLst>
                    <a:path w="70" h="227">
                      <a:moveTo>
                        <a:pt x="0" y="26"/>
                      </a:moveTo>
                      <a:lnTo>
                        <a:pt x="69" y="0"/>
                      </a:lnTo>
                      <a:lnTo>
                        <a:pt x="69" y="201"/>
                      </a:lnTo>
                      <a:lnTo>
                        <a:pt x="0" y="226"/>
                      </a:lnTo>
                      <a:lnTo>
                        <a:pt x="0" y="2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07" name="Freeform 43"/>
                <p:cNvSpPr>
                  <a:spLocks/>
                </p:cNvSpPr>
                <p:nvPr/>
              </p:nvSpPr>
              <p:spPr bwMode="auto">
                <a:xfrm>
                  <a:off x="4985" y="1798"/>
                  <a:ext cx="42" cy="232"/>
                </a:xfrm>
                <a:custGeom>
                  <a:avLst/>
                  <a:gdLst/>
                  <a:ahLst/>
                  <a:cxnLst>
                    <a:cxn ang="0">
                      <a:pos x="0" y="0"/>
                    </a:cxn>
                    <a:cxn ang="0">
                      <a:pos x="41" y="36"/>
                    </a:cxn>
                    <a:cxn ang="0">
                      <a:pos x="41" y="231"/>
                    </a:cxn>
                    <a:cxn ang="0">
                      <a:pos x="0" y="198"/>
                    </a:cxn>
                    <a:cxn ang="0">
                      <a:pos x="0" y="0"/>
                    </a:cxn>
                  </a:cxnLst>
                  <a:rect l="0" t="0" r="r" b="b"/>
                  <a:pathLst>
                    <a:path w="42" h="232">
                      <a:moveTo>
                        <a:pt x="0" y="0"/>
                      </a:moveTo>
                      <a:lnTo>
                        <a:pt x="41" y="36"/>
                      </a:lnTo>
                      <a:lnTo>
                        <a:pt x="41" y="23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08" name="Freeform 44"/>
                <p:cNvSpPr>
                  <a:spLocks/>
                </p:cNvSpPr>
                <p:nvPr/>
              </p:nvSpPr>
              <p:spPr bwMode="auto">
                <a:xfrm>
                  <a:off x="4960" y="1805"/>
                  <a:ext cx="26" cy="244"/>
                </a:xfrm>
                <a:custGeom>
                  <a:avLst/>
                  <a:gdLst/>
                  <a:ahLst/>
                  <a:cxnLst>
                    <a:cxn ang="0">
                      <a:pos x="25" y="0"/>
                    </a:cxn>
                    <a:cxn ang="0">
                      <a:pos x="25" y="189"/>
                    </a:cxn>
                    <a:cxn ang="0">
                      <a:pos x="0" y="243"/>
                    </a:cxn>
                    <a:cxn ang="0">
                      <a:pos x="0" y="39"/>
                    </a:cxn>
                    <a:cxn ang="0">
                      <a:pos x="25" y="0"/>
                    </a:cxn>
                  </a:cxnLst>
                  <a:rect l="0" t="0" r="r" b="b"/>
                  <a:pathLst>
                    <a:path w="26" h="244">
                      <a:moveTo>
                        <a:pt x="25" y="0"/>
                      </a:moveTo>
                      <a:lnTo>
                        <a:pt x="25" y="189"/>
                      </a:lnTo>
                      <a:lnTo>
                        <a:pt x="0" y="243"/>
                      </a:lnTo>
                      <a:lnTo>
                        <a:pt x="0" y="39"/>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09" name="Freeform 45"/>
                <p:cNvSpPr>
                  <a:spLocks/>
                </p:cNvSpPr>
                <p:nvPr/>
              </p:nvSpPr>
              <p:spPr bwMode="auto">
                <a:xfrm>
                  <a:off x="4773" y="1846"/>
                  <a:ext cx="188" cy="227"/>
                </a:xfrm>
                <a:custGeom>
                  <a:avLst/>
                  <a:gdLst/>
                  <a:ahLst/>
                  <a:cxnLst>
                    <a:cxn ang="0">
                      <a:pos x="187" y="0"/>
                    </a:cxn>
                    <a:cxn ang="0">
                      <a:pos x="147" y="5"/>
                    </a:cxn>
                    <a:cxn ang="0">
                      <a:pos x="0" y="26"/>
                    </a:cxn>
                    <a:cxn ang="0">
                      <a:pos x="0" y="226"/>
                    </a:cxn>
                    <a:cxn ang="0">
                      <a:pos x="150" y="207"/>
                    </a:cxn>
                    <a:cxn ang="0">
                      <a:pos x="187" y="202"/>
                    </a:cxn>
                    <a:cxn ang="0">
                      <a:pos x="187" y="0"/>
                    </a:cxn>
                  </a:cxnLst>
                  <a:rect l="0" t="0" r="r" b="b"/>
                  <a:pathLst>
                    <a:path w="188" h="227">
                      <a:moveTo>
                        <a:pt x="187" y="0"/>
                      </a:moveTo>
                      <a:lnTo>
                        <a:pt x="147" y="5"/>
                      </a:lnTo>
                      <a:lnTo>
                        <a:pt x="0" y="26"/>
                      </a:lnTo>
                      <a:lnTo>
                        <a:pt x="0" y="226"/>
                      </a:lnTo>
                      <a:lnTo>
                        <a:pt x="150" y="207"/>
                      </a:lnTo>
                      <a:lnTo>
                        <a:pt x="187" y="202"/>
                      </a:lnTo>
                      <a:lnTo>
                        <a:pt x="1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10" name="Freeform 46"/>
                <p:cNvSpPr>
                  <a:spLocks/>
                </p:cNvSpPr>
                <p:nvPr/>
              </p:nvSpPr>
              <p:spPr bwMode="auto">
                <a:xfrm>
                  <a:off x="4708" y="1878"/>
                  <a:ext cx="66" cy="262"/>
                </a:xfrm>
                <a:custGeom>
                  <a:avLst/>
                  <a:gdLst/>
                  <a:ahLst/>
                  <a:cxnLst>
                    <a:cxn ang="0">
                      <a:pos x="65" y="0"/>
                    </a:cxn>
                    <a:cxn ang="0">
                      <a:pos x="65" y="196"/>
                    </a:cxn>
                    <a:cxn ang="0">
                      <a:pos x="23" y="222"/>
                    </a:cxn>
                    <a:cxn ang="0">
                      <a:pos x="7" y="261"/>
                    </a:cxn>
                    <a:cxn ang="0">
                      <a:pos x="7" y="160"/>
                    </a:cxn>
                    <a:cxn ang="0">
                      <a:pos x="18" y="82"/>
                    </a:cxn>
                    <a:cxn ang="0">
                      <a:pos x="0" y="76"/>
                    </a:cxn>
                    <a:cxn ang="0">
                      <a:pos x="20" y="28"/>
                    </a:cxn>
                    <a:cxn ang="0">
                      <a:pos x="65" y="0"/>
                    </a:cxn>
                  </a:cxnLst>
                  <a:rect l="0" t="0" r="r" b="b"/>
                  <a:pathLst>
                    <a:path w="66" h="262">
                      <a:moveTo>
                        <a:pt x="65" y="0"/>
                      </a:moveTo>
                      <a:lnTo>
                        <a:pt x="65" y="196"/>
                      </a:lnTo>
                      <a:lnTo>
                        <a:pt x="23" y="222"/>
                      </a:lnTo>
                      <a:lnTo>
                        <a:pt x="7" y="261"/>
                      </a:lnTo>
                      <a:lnTo>
                        <a:pt x="7" y="160"/>
                      </a:lnTo>
                      <a:lnTo>
                        <a:pt x="18" y="82"/>
                      </a:lnTo>
                      <a:lnTo>
                        <a:pt x="0" y="76"/>
                      </a:lnTo>
                      <a:lnTo>
                        <a:pt x="20" y="28"/>
                      </a:lnTo>
                      <a:lnTo>
                        <a:pt x="65"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8" name="Group 47"/>
              <p:cNvGrpSpPr>
                <a:grpSpLocks/>
              </p:cNvGrpSpPr>
              <p:nvPr/>
            </p:nvGrpSpPr>
            <p:grpSpPr bwMode="auto">
              <a:xfrm>
                <a:off x="336" y="1079"/>
                <a:ext cx="2372" cy="2623"/>
                <a:chOff x="336" y="1079"/>
                <a:chExt cx="2372" cy="2623"/>
              </a:xfrm>
            </p:grpSpPr>
            <p:sp>
              <p:nvSpPr>
                <p:cNvPr id="625712" name="Freeform 48"/>
                <p:cNvSpPr>
                  <a:spLocks/>
                </p:cNvSpPr>
                <p:nvPr/>
              </p:nvSpPr>
              <p:spPr bwMode="auto">
                <a:xfrm>
                  <a:off x="394" y="2109"/>
                  <a:ext cx="302" cy="712"/>
                </a:xfrm>
                <a:custGeom>
                  <a:avLst/>
                  <a:gdLst/>
                  <a:ahLst/>
                  <a:cxnLst>
                    <a:cxn ang="0">
                      <a:pos x="0" y="0"/>
                    </a:cxn>
                    <a:cxn ang="0">
                      <a:pos x="0" y="202"/>
                    </a:cxn>
                    <a:cxn ang="0">
                      <a:pos x="107" y="365"/>
                    </a:cxn>
                    <a:cxn ang="0">
                      <a:pos x="301" y="711"/>
                    </a:cxn>
                    <a:cxn ang="0">
                      <a:pos x="301" y="511"/>
                    </a:cxn>
                    <a:cxn ang="0">
                      <a:pos x="120" y="190"/>
                    </a:cxn>
                    <a:cxn ang="0">
                      <a:pos x="0" y="0"/>
                    </a:cxn>
                  </a:cxnLst>
                  <a:rect l="0" t="0" r="r" b="b"/>
                  <a:pathLst>
                    <a:path w="302" h="712">
                      <a:moveTo>
                        <a:pt x="0" y="0"/>
                      </a:moveTo>
                      <a:lnTo>
                        <a:pt x="0" y="202"/>
                      </a:lnTo>
                      <a:lnTo>
                        <a:pt x="107" y="365"/>
                      </a:lnTo>
                      <a:lnTo>
                        <a:pt x="301" y="711"/>
                      </a:lnTo>
                      <a:lnTo>
                        <a:pt x="301" y="511"/>
                      </a:lnTo>
                      <a:lnTo>
                        <a:pt x="120" y="19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13" name="Freeform 49"/>
                <p:cNvSpPr>
                  <a:spLocks/>
                </p:cNvSpPr>
                <p:nvPr/>
              </p:nvSpPr>
              <p:spPr bwMode="auto">
                <a:xfrm>
                  <a:off x="695" y="2623"/>
                  <a:ext cx="74" cy="201"/>
                </a:xfrm>
                <a:custGeom>
                  <a:avLst/>
                  <a:gdLst/>
                  <a:ahLst/>
                  <a:cxnLst>
                    <a:cxn ang="0">
                      <a:pos x="0" y="0"/>
                    </a:cxn>
                    <a:cxn ang="0">
                      <a:pos x="73" y="0"/>
                    </a:cxn>
                    <a:cxn ang="0">
                      <a:pos x="73" y="200"/>
                    </a:cxn>
                    <a:cxn ang="0">
                      <a:pos x="0" y="200"/>
                    </a:cxn>
                    <a:cxn ang="0">
                      <a:pos x="0" y="0"/>
                    </a:cxn>
                  </a:cxnLst>
                  <a:rect l="0" t="0" r="r" b="b"/>
                  <a:pathLst>
                    <a:path w="74" h="201">
                      <a:moveTo>
                        <a:pt x="0" y="0"/>
                      </a:moveTo>
                      <a:lnTo>
                        <a:pt x="73" y="0"/>
                      </a:lnTo>
                      <a:lnTo>
                        <a:pt x="73" y="200"/>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14" name="Freeform 50"/>
                <p:cNvSpPr>
                  <a:spLocks/>
                </p:cNvSpPr>
                <p:nvPr/>
              </p:nvSpPr>
              <p:spPr bwMode="auto">
                <a:xfrm>
                  <a:off x="770" y="2623"/>
                  <a:ext cx="216" cy="368"/>
                </a:xfrm>
                <a:custGeom>
                  <a:avLst/>
                  <a:gdLst/>
                  <a:ahLst/>
                  <a:cxnLst>
                    <a:cxn ang="0">
                      <a:pos x="0" y="0"/>
                    </a:cxn>
                    <a:cxn ang="0">
                      <a:pos x="0" y="196"/>
                    </a:cxn>
                    <a:cxn ang="0">
                      <a:pos x="215" y="367"/>
                    </a:cxn>
                    <a:cxn ang="0">
                      <a:pos x="215" y="167"/>
                    </a:cxn>
                    <a:cxn ang="0">
                      <a:pos x="0" y="0"/>
                    </a:cxn>
                  </a:cxnLst>
                  <a:rect l="0" t="0" r="r" b="b"/>
                  <a:pathLst>
                    <a:path w="216" h="368">
                      <a:moveTo>
                        <a:pt x="0" y="0"/>
                      </a:moveTo>
                      <a:lnTo>
                        <a:pt x="0" y="196"/>
                      </a:lnTo>
                      <a:lnTo>
                        <a:pt x="215" y="367"/>
                      </a:lnTo>
                      <a:lnTo>
                        <a:pt x="215" y="167"/>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15" name="Freeform 51"/>
                <p:cNvSpPr>
                  <a:spLocks/>
                </p:cNvSpPr>
                <p:nvPr/>
              </p:nvSpPr>
              <p:spPr bwMode="auto">
                <a:xfrm>
                  <a:off x="985" y="2788"/>
                  <a:ext cx="243" cy="205"/>
                </a:xfrm>
                <a:custGeom>
                  <a:avLst/>
                  <a:gdLst/>
                  <a:ahLst/>
                  <a:cxnLst>
                    <a:cxn ang="0">
                      <a:pos x="0" y="2"/>
                    </a:cxn>
                    <a:cxn ang="0">
                      <a:pos x="0" y="204"/>
                    </a:cxn>
                    <a:cxn ang="0">
                      <a:pos x="242" y="204"/>
                    </a:cxn>
                    <a:cxn ang="0">
                      <a:pos x="242" y="0"/>
                    </a:cxn>
                    <a:cxn ang="0">
                      <a:pos x="0" y="2"/>
                    </a:cxn>
                  </a:cxnLst>
                  <a:rect l="0" t="0" r="r" b="b"/>
                  <a:pathLst>
                    <a:path w="243" h="205">
                      <a:moveTo>
                        <a:pt x="0" y="2"/>
                      </a:moveTo>
                      <a:lnTo>
                        <a:pt x="0" y="204"/>
                      </a:lnTo>
                      <a:lnTo>
                        <a:pt x="242" y="204"/>
                      </a:lnTo>
                      <a:lnTo>
                        <a:pt x="242"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16" name="Freeform 52"/>
                <p:cNvSpPr>
                  <a:spLocks/>
                </p:cNvSpPr>
                <p:nvPr/>
              </p:nvSpPr>
              <p:spPr bwMode="auto">
                <a:xfrm>
                  <a:off x="1225" y="2833"/>
                  <a:ext cx="294" cy="340"/>
                </a:xfrm>
                <a:custGeom>
                  <a:avLst/>
                  <a:gdLst/>
                  <a:ahLst/>
                  <a:cxnLst>
                    <a:cxn ang="0">
                      <a:pos x="0" y="0"/>
                    </a:cxn>
                    <a:cxn ang="0">
                      <a:pos x="293" y="138"/>
                    </a:cxn>
                    <a:cxn ang="0">
                      <a:pos x="293" y="339"/>
                    </a:cxn>
                    <a:cxn ang="0">
                      <a:pos x="0" y="200"/>
                    </a:cxn>
                    <a:cxn ang="0">
                      <a:pos x="0" y="0"/>
                    </a:cxn>
                  </a:cxnLst>
                  <a:rect l="0" t="0" r="r" b="b"/>
                  <a:pathLst>
                    <a:path w="294" h="340">
                      <a:moveTo>
                        <a:pt x="0" y="0"/>
                      </a:moveTo>
                      <a:lnTo>
                        <a:pt x="293" y="138"/>
                      </a:lnTo>
                      <a:lnTo>
                        <a:pt x="293" y="33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17" name="Freeform 53"/>
                <p:cNvSpPr>
                  <a:spLocks/>
                </p:cNvSpPr>
                <p:nvPr/>
              </p:nvSpPr>
              <p:spPr bwMode="auto">
                <a:xfrm>
                  <a:off x="1518" y="2975"/>
                  <a:ext cx="239" cy="193"/>
                </a:xfrm>
                <a:custGeom>
                  <a:avLst/>
                  <a:gdLst/>
                  <a:ahLst/>
                  <a:cxnLst>
                    <a:cxn ang="0">
                      <a:pos x="0" y="0"/>
                    </a:cxn>
                    <a:cxn ang="0">
                      <a:pos x="238" y="0"/>
                    </a:cxn>
                    <a:cxn ang="0">
                      <a:pos x="238" y="192"/>
                    </a:cxn>
                    <a:cxn ang="0">
                      <a:pos x="0" y="192"/>
                    </a:cxn>
                    <a:cxn ang="0">
                      <a:pos x="0" y="0"/>
                    </a:cxn>
                  </a:cxnLst>
                  <a:rect l="0" t="0" r="r" b="b"/>
                  <a:pathLst>
                    <a:path w="239" h="193">
                      <a:moveTo>
                        <a:pt x="0" y="0"/>
                      </a:moveTo>
                      <a:lnTo>
                        <a:pt x="238" y="0"/>
                      </a:lnTo>
                      <a:lnTo>
                        <a:pt x="238" y="192"/>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18" name="Freeform 54"/>
                <p:cNvSpPr>
                  <a:spLocks/>
                </p:cNvSpPr>
                <p:nvPr/>
              </p:nvSpPr>
              <p:spPr bwMode="auto">
                <a:xfrm>
                  <a:off x="1756" y="2882"/>
                  <a:ext cx="98" cy="199"/>
                </a:xfrm>
                <a:custGeom>
                  <a:avLst/>
                  <a:gdLst/>
                  <a:ahLst/>
                  <a:cxnLst>
                    <a:cxn ang="0">
                      <a:pos x="0" y="2"/>
                    </a:cxn>
                    <a:cxn ang="0">
                      <a:pos x="0" y="198"/>
                    </a:cxn>
                    <a:cxn ang="0">
                      <a:pos x="97" y="198"/>
                    </a:cxn>
                    <a:cxn ang="0">
                      <a:pos x="97" y="0"/>
                    </a:cxn>
                    <a:cxn ang="0">
                      <a:pos x="0" y="2"/>
                    </a:cxn>
                  </a:cxnLst>
                  <a:rect l="0" t="0" r="r" b="b"/>
                  <a:pathLst>
                    <a:path w="98" h="199">
                      <a:moveTo>
                        <a:pt x="0" y="2"/>
                      </a:moveTo>
                      <a:lnTo>
                        <a:pt x="0" y="198"/>
                      </a:lnTo>
                      <a:lnTo>
                        <a:pt x="97" y="198"/>
                      </a:lnTo>
                      <a:lnTo>
                        <a:pt x="97"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19" name="Freeform 55"/>
                <p:cNvSpPr>
                  <a:spLocks/>
                </p:cNvSpPr>
                <p:nvPr/>
              </p:nvSpPr>
              <p:spPr bwMode="auto">
                <a:xfrm>
                  <a:off x="1853" y="2888"/>
                  <a:ext cx="174" cy="344"/>
                </a:xfrm>
                <a:custGeom>
                  <a:avLst/>
                  <a:gdLst/>
                  <a:ahLst/>
                  <a:cxnLst>
                    <a:cxn ang="0">
                      <a:pos x="0" y="0"/>
                    </a:cxn>
                    <a:cxn ang="0">
                      <a:pos x="173" y="142"/>
                    </a:cxn>
                    <a:cxn ang="0">
                      <a:pos x="173" y="343"/>
                    </a:cxn>
                    <a:cxn ang="0">
                      <a:pos x="0" y="192"/>
                    </a:cxn>
                    <a:cxn ang="0">
                      <a:pos x="0" y="0"/>
                    </a:cxn>
                  </a:cxnLst>
                  <a:rect l="0" t="0" r="r" b="b"/>
                  <a:pathLst>
                    <a:path w="174" h="344">
                      <a:moveTo>
                        <a:pt x="0" y="0"/>
                      </a:moveTo>
                      <a:lnTo>
                        <a:pt x="173" y="142"/>
                      </a:lnTo>
                      <a:lnTo>
                        <a:pt x="173" y="343"/>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20" name="Freeform 56"/>
                <p:cNvSpPr>
                  <a:spLocks/>
                </p:cNvSpPr>
                <p:nvPr/>
              </p:nvSpPr>
              <p:spPr bwMode="auto">
                <a:xfrm>
                  <a:off x="2026" y="3031"/>
                  <a:ext cx="79" cy="343"/>
                </a:xfrm>
                <a:custGeom>
                  <a:avLst/>
                  <a:gdLst/>
                  <a:ahLst/>
                  <a:cxnLst>
                    <a:cxn ang="0">
                      <a:pos x="0" y="0"/>
                    </a:cxn>
                    <a:cxn ang="0">
                      <a:pos x="78" y="141"/>
                    </a:cxn>
                    <a:cxn ang="0">
                      <a:pos x="78" y="342"/>
                    </a:cxn>
                    <a:cxn ang="0">
                      <a:pos x="0" y="200"/>
                    </a:cxn>
                    <a:cxn ang="0">
                      <a:pos x="0" y="0"/>
                    </a:cxn>
                  </a:cxnLst>
                  <a:rect l="0" t="0" r="r" b="b"/>
                  <a:pathLst>
                    <a:path w="79" h="343">
                      <a:moveTo>
                        <a:pt x="0" y="0"/>
                      </a:moveTo>
                      <a:lnTo>
                        <a:pt x="78" y="141"/>
                      </a:lnTo>
                      <a:lnTo>
                        <a:pt x="78" y="342"/>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21" name="Freeform 57"/>
                <p:cNvSpPr>
                  <a:spLocks/>
                </p:cNvSpPr>
                <p:nvPr/>
              </p:nvSpPr>
              <p:spPr bwMode="auto">
                <a:xfrm>
                  <a:off x="2104" y="3172"/>
                  <a:ext cx="87" cy="252"/>
                </a:xfrm>
                <a:custGeom>
                  <a:avLst/>
                  <a:gdLst/>
                  <a:ahLst/>
                  <a:cxnLst>
                    <a:cxn ang="0">
                      <a:pos x="0" y="0"/>
                    </a:cxn>
                    <a:cxn ang="0">
                      <a:pos x="86" y="51"/>
                    </a:cxn>
                    <a:cxn ang="0">
                      <a:pos x="86" y="251"/>
                    </a:cxn>
                    <a:cxn ang="0">
                      <a:pos x="0" y="198"/>
                    </a:cxn>
                    <a:cxn ang="0">
                      <a:pos x="0" y="0"/>
                    </a:cxn>
                  </a:cxnLst>
                  <a:rect l="0" t="0" r="r" b="b"/>
                  <a:pathLst>
                    <a:path w="87" h="252">
                      <a:moveTo>
                        <a:pt x="0" y="0"/>
                      </a:moveTo>
                      <a:lnTo>
                        <a:pt x="86" y="51"/>
                      </a:lnTo>
                      <a:lnTo>
                        <a:pt x="86" y="25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22" name="Freeform 58"/>
                <p:cNvSpPr>
                  <a:spLocks/>
                </p:cNvSpPr>
                <p:nvPr/>
              </p:nvSpPr>
              <p:spPr bwMode="auto">
                <a:xfrm>
                  <a:off x="2190" y="3157"/>
                  <a:ext cx="60" cy="262"/>
                </a:xfrm>
                <a:custGeom>
                  <a:avLst/>
                  <a:gdLst/>
                  <a:ahLst/>
                  <a:cxnLst>
                    <a:cxn ang="0">
                      <a:pos x="59" y="0"/>
                    </a:cxn>
                    <a:cxn ang="0">
                      <a:pos x="0" y="66"/>
                    </a:cxn>
                    <a:cxn ang="0">
                      <a:pos x="0" y="261"/>
                    </a:cxn>
                    <a:cxn ang="0">
                      <a:pos x="59" y="196"/>
                    </a:cxn>
                    <a:cxn ang="0">
                      <a:pos x="59" y="0"/>
                    </a:cxn>
                  </a:cxnLst>
                  <a:rect l="0" t="0" r="r" b="b"/>
                  <a:pathLst>
                    <a:path w="60" h="262">
                      <a:moveTo>
                        <a:pt x="59" y="0"/>
                      </a:moveTo>
                      <a:lnTo>
                        <a:pt x="0" y="66"/>
                      </a:lnTo>
                      <a:lnTo>
                        <a:pt x="0" y="261"/>
                      </a:lnTo>
                      <a:lnTo>
                        <a:pt x="59" y="196"/>
                      </a:lnTo>
                      <a:lnTo>
                        <a:pt x="5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23" name="Freeform 59"/>
                <p:cNvSpPr>
                  <a:spLocks/>
                </p:cNvSpPr>
                <p:nvPr/>
              </p:nvSpPr>
              <p:spPr bwMode="auto">
                <a:xfrm>
                  <a:off x="2249" y="3157"/>
                  <a:ext cx="112" cy="236"/>
                </a:xfrm>
                <a:custGeom>
                  <a:avLst/>
                  <a:gdLst/>
                  <a:ahLst/>
                  <a:cxnLst>
                    <a:cxn ang="0">
                      <a:pos x="0" y="0"/>
                    </a:cxn>
                    <a:cxn ang="0">
                      <a:pos x="111" y="38"/>
                    </a:cxn>
                    <a:cxn ang="0">
                      <a:pos x="111" y="235"/>
                    </a:cxn>
                    <a:cxn ang="0">
                      <a:pos x="0" y="199"/>
                    </a:cxn>
                    <a:cxn ang="0">
                      <a:pos x="0" y="0"/>
                    </a:cxn>
                  </a:cxnLst>
                  <a:rect l="0" t="0" r="r" b="b"/>
                  <a:pathLst>
                    <a:path w="112" h="236">
                      <a:moveTo>
                        <a:pt x="0" y="0"/>
                      </a:moveTo>
                      <a:lnTo>
                        <a:pt x="111" y="38"/>
                      </a:lnTo>
                      <a:lnTo>
                        <a:pt x="111" y="235"/>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24" name="Freeform 60"/>
                <p:cNvSpPr>
                  <a:spLocks/>
                </p:cNvSpPr>
                <p:nvPr/>
              </p:nvSpPr>
              <p:spPr bwMode="auto">
                <a:xfrm>
                  <a:off x="2496" y="3424"/>
                  <a:ext cx="212" cy="278"/>
                </a:xfrm>
                <a:custGeom>
                  <a:avLst/>
                  <a:gdLst/>
                  <a:ahLst/>
                  <a:cxnLst>
                    <a:cxn ang="0">
                      <a:pos x="0" y="0"/>
                    </a:cxn>
                    <a:cxn ang="0">
                      <a:pos x="211" y="71"/>
                    </a:cxn>
                    <a:cxn ang="0">
                      <a:pos x="211" y="277"/>
                    </a:cxn>
                    <a:cxn ang="0">
                      <a:pos x="0" y="203"/>
                    </a:cxn>
                    <a:cxn ang="0">
                      <a:pos x="0" y="0"/>
                    </a:cxn>
                  </a:cxnLst>
                  <a:rect l="0" t="0" r="r" b="b"/>
                  <a:pathLst>
                    <a:path w="212" h="278">
                      <a:moveTo>
                        <a:pt x="0" y="0"/>
                      </a:moveTo>
                      <a:lnTo>
                        <a:pt x="211" y="71"/>
                      </a:lnTo>
                      <a:lnTo>
                        <a:pt x="211" y="277"/>
                      </a:lnTo>
                      <a:lnTo>
                        <a:pt x="0" y="203"/>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25" name="Freeform 61"/>
                <p:cNvSpPr>
                  <a:spLocks/>
                </p:cNvSpPr>
                <p:nvPr/>
              </p:nvSpPr>
              <p:spPr bwMode="auto">
                <a:xfrm>
                  <a:off x="2360" y="3193"/>
                  <a:ext cx="137" cy="438"/>
                </a:xfrm>
                <a:custGeom>
                  <a:avLst/>
                  <a:gdLst/>
                  <a:ahLst/>
                  <a:cxnLst>
                    <a:cxn ang="0">
                      <a:pos x="0" y="0"/>
                    </a:cxn>
                    <a:cxn ang="0">
                      <a:pos x="136" y="234"/>
                    </a:cxn>
                    <a:cxn ang="0">
                      <a:pos x="136" y="437"/>
                    </a:cxn>
                    <a:cxn ang="0">
                      <a:pos x="0" y="202"/>
                    </a:cxn>
                    <a:cxn ang="0">
                      <a:pos x="0" y="0"/>
                    </a:cxn>
                  </a:cxnLst>
                  <a:rect l="0" t="0" r="r" b="b"/>
                  <a:pathLst>
                    <a:path w="137" h="438">
                      <a:moveTo>
                        <a:pt x="0" y="0"/>
                      </a:moveTo>
                      <a:lnTo>
                        <a:pt x="136" y="234"/>
                      </a:lnTo>
                      <a:lnTo>
                        <a:pt x="136" y="437"/>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26" name="Freeform 62"/>
                <p:cNvSpPr>
                  <a:spLocks/>
                </p:cNvSpPr>
                <p:nvPr/>
              </p:nvSpPr>
              <p:spPr bwMode="auto">
                <a:xfrm>
                  <a:off x="339" y="1079"/>
                  <a:ext cx="47" cy="335"/>
                </a:xfrm>
                <a:custGeom>
                  <a:avLst/>
                  <a:gdLst/>
                  <a:ahLst/>
                  <a:cxnLst>
                    <a:cxn ang="0">
                      <a:pos x="0" y="0"/>
                    </a:cxn>
                    <a:cxn ang="0">
                      <a:pos x="46" y="204"/>
                    </a:cxn>
                    <a:cxn ang="0">
                      <a:pos x="30" y="334"/>
                    </a:cxn>
                    <a:cxn ang="0">
                      <a:pos x="0" y="201"/>
                    </a:cxn>
                    <a:cxn ang="0">
                      <a:pos x="0" y="0"/>
                    </a:cxn>
                  </a:cxnLst>
                  <a:rect l="0" t="0" r="r" b="b"/>
                  <a:pathLst>
                    <a:path w="47" h="335">
                      <a:moveTo>
                        <a:pt x="0" y="0"/>
                      </a:moveTo>
                      <a:lnTo>
                        <a:pt x="46" y="204"/>
                      </a:lnTo>
                      <a:lnTo>
                        <a:pt x="30" y="334"/>
                      </a:lnTo>
                      <a:lnTo>
                        <a:pt x="0" y="201"/>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27" name="Freeform 63"/>
                <p:cNvSpPr>
                  <a:spLocks/>
                </p:cNvSpPr>
                <p:nvPr/>
              </p:nvSpPr>
              <p:spPr bwMode="auto">
                <a:xfrm>
                  <a:off x="336" y="1935"/>
                  <a:ext cx="75" cy="280"/>
                </a:xfrm>
                <a:custGeom>
                  <a:avLst/>
                  <a:gdLst/>
                  <a:ahLst/>
                  <a:cxnLst>
                    <a:cxn ang="0">
                      <a:pos x="0" y="0"/>
                    </a:cxn>
                    <a:cxn ang="0">
                      <a:pos x="74" y="102"/>
                    </a:cxn>
                    <a:cxn ang="0">
                      <a:pos x="58" y="170"/>
                    </a:cxn>
                    <a:cxn ang="0">
                      <a:pos x="58" y="279"/>
                    </a:cxn>
                    <a:cxn ang="0">
                      <a:pos x="0" y="200"/>
                    </a:cxn>
                    <a:cxn ang="0">
                      <a:pos x="0" y="0"/>
                    </a:cxn>
                  </a:cxnLst>
                  <a:rect l="0" t="0" r="r" b="b"/>
                  <a:pathLst>
                    <a:path w="75" h="280">
                      <a:moveTo>
                        <a:pt x="0" y="0"/>
                      </a:moveTo>
                      <a:lnTo>
                        <a:pt x="74" y="102"/>
                      </a:lnTo>
                      <a:lnTo>
                        <a:pt x="58" y="170"/>
                      </a:lnTo>
                      <a:lnTo>
                        <a:pt x="58" y="27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9" name="Group 64"/>
              <p:cNvGrpSpPr>
                <a:grpSpLocks/>
              </p:cNvGrpSpPr>
              <p:nvPr/>
            </p:nvGrpSpPr>
            <p:grpSpPr bwMode="auto">
              <a:xfrm>
                <a:off x="3119" y="1039"/>
                <a:ext cx="878" cy="800"/>
                <a:chOff x="3119" y="1039"/>
                <a:chExt cx="878" cy="800"/>
              </a:xfrm>
            </p:grpSpPr>
            <p:sp>
              <p:nvSpPr>
                <p:cNvPr id="625729" name="Freeform 65"/>
                <p:cNvSpPr>
                  <a:spLocks/>
                </p:cNvSpPr>
                <p:nvPr/>
              </p:nvSpPr>
              <p:spPr bwMode="auto">
                <a:xfrm>
                  <a:off x="3595" y="1296"/>
                  <a:ext cx="274" cy="235"/>
                </a:xfrm>
                <a:custGeom>
                  <a:avLst/>
                  <a:gdLst/>
                  <a:ahLst/>
                  <a:cxnLst>
                    <a:cxn ang="0">
                      <a:pos x="0" y="33"/>
                    </a:cxn>
                    <a:cxn ang="0">
                      <a:pos x="273" y="0"/>
                    </a:cxn>
                    <a:cxn ang="0">
                      <a:pos x="273" y="194"/>
                    </a:cxn>
                    <a:cxn ang="0">
                      <a:pos x="0" y="234"/>
                    </a:cxn>
                    <a:cxn ang="0">
                      <a:pos x="0" y="33"/>
                    </a:cxn>
                  </a:cxnLst>
                  <a:rect l="0" t="0" r="r" b="b"/>
                  <a:pathLst>
                    <a:path w="274" h="235">
                      <a:moveTo>
                        <a:pt x="0" y="33"/>
                      </a:moveTo>
                      <a:lnTo>
                        <a:pt x="273" y="0"/>
                      </a:lnTo>
                      <a:lnTo>
                        <a:pt x="273" y="194"/>
                      </a:lnTo>
                      <a:lnTo>
                        <a:pt x="0" y="234"/>
                      </a:lnTo>
                      <a:lnTo>
                        <a:pt x="0" y="33"/>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30" name="Freeform 66"/>
                <p:cNvSpPr>
                  <a:spLocks/>
                </p:cNvSpPr>
                <p:nvPr/>
              </p:nvSpPr>
              <p:spPr bwMode="auto">
                <a:xfrm>
                  <a:off x="3500" y="1330"/>
                  <a:ext cx="107" cy="304"/>
                </a:xfrm>
                <a:custGeom>
                  <a:avLst/>
                  <a:gdLst/>
                  <a:ahLst/>
                  <a:cxnLst>
                    <a:cxn ang="0">
                      <a:pos x="106" y="0"/>
                    </a:cxn>
                    <a:cxn ang="0">
                      <a:pos x="106" y="198"/>
                    </a:cxn>
                    <a:cxn ang="0">
                      <a:pos x="0" y="303"/>
                    </a:cxn>
                    <a:cxn ang="0">
                      <a:pos x="0" y="103"/>
                    </a:cxn>
                    <a:cxn ang="0">
                      <a:pos x="106" y="0"/>
                    </a:cxn>
                  </a:cxnLst>
                  <a:rect l="0" t="0" r="r" b="b"/>
                  <a:pathLst>
                    <a:path w="107" h="304">
                      <a:moveTo>
                        <a:pt x="106" y="0"/>
                      </a:moveTo>
                      <a:lnTo>
                        <a:pt x="106" y="198"/>
                      </a:lnTo>
                      <a:lnTo>
                        <a:pt x="0" y="303"/>
                      </a:lnTo>
                      <a:lnTo>
                        <a:pt x="0" y="103"/>
                      </a:lnTo>
                      <a:lnTo>
                        <a:pt x="10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31" name="Freeform 67"/>
                <p:cNvSpPr>
                  <a:spLocks/>
                </p:cNvSpPr>
                <p:nvPr/>
              </p:nvSpPr>
              <p:spPr bwMode="auto">
                <a:xfrm>
                  <a:off x="3119" y="1039"/>
                  <a:ext cx="157" cy="209"/>
                </a:xfrm>
                <a:custGeom>
                  <a:avLst/>
                  <a:gdLst/>
                  <a:ahLst/>
                  <a:cxnLst>
                    <a:cxn ang="0">
                      <a:pos x="156" y="0"/>
                    </a:cxn>
                    <a:cxn ang="0">
                      <a:pos x="18" y="126"/>
                    </a:cxn>
                    <a:cxn ang="0">
                      <a:pos x="0" y="200"/>
                    </a:cxn>
                    <a:cxn ang="0">
                      <a:pos x="124" y="157"/>
                    </a:cxn>
                    <a:cxn ang="0">
                      <a:pos x="156" y="208"/>
                    </a:cxn>
                    <a:cxn ang="0">
                      <a:pos x="156" y="0"/>
                    </a:cxn>
                  </a:cxnLst>
                  <a:rect l="0" t="0" r="r" b="b"/>
                  <a:pathLst>
                    <a:path w="157" h="209">
                      <a:moveTo>
                        <a:pt x="156" y="0"/>
                      </a:moveTo>
                      <a:lnTo>
                        <a:pt x="18" y="126"/>
                      </a:lnTo>
                      <a:lnTo>
                        <a:pt x="0" y="200"/>
                      </a:lnTo>
                      <a:lnTo>
                        <a:pt x="124" y="157"/>
                      </a:lnTo>
                      <a:lnTo>
                        <a:pt x="156" y="208"/>
                      </a:lnTo>
                      <a:lnTo>
                        <a:pt x="15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32" name="Freeform 68"/>
                <p:cNvSpPr>
                  <a:spLocks/>
                </p:cNvSpPr>
                <p:nvPr/>
              </p:nvSpPr>
              <p:spPr bwMode="auto">
                <a:xfrm>
                  <a:off x="3451" y="1158"/>
                  <a:ext cx="88" cy="104"/>
                </a:xfrm>
                <a:custGeom>
                  <a:avLst/>
                  <a:gdLst/>
                  <a:ahLst/>
                  <a:cxnLst>
                    <a:cxn ang="0">
                      <a:pos x="87" y="0"/>
                    </a:cxn>
                    <a:cxn ang="0">
                      <a:pos x="0" y="70"/>
                    </a:cxn>
                    <a:cxn ang="0">
                      <a:pos x="87" y="103"/>
                    </a:cxn>
                    <a:cxn ang="0">
                      <a:pos x="87" y="0"/>
                    </a:cxn>
                  </a:cxnLst>
                  <a:rect l="0" t="0" r="r" b="b"/>
                  <a:pathLst>
                    <a:path w="88" h="104">
                      <a:moveTo>
                        <a:pt x="87" y="0"/>
                      </a:moveTo>
                      <a:lnTo>
                        <a:pt x="0" y="70"/>
                      </a:lnTo>
                      <a:lnTo>
                        <a:pt x="87" y="103"/>
                      </a:lnTo>
                      <a:lnTo>
                        <a:pt x="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33" name="Freeform 69"/>
                <p:cNvSpPr>
                  <a:spLocks/>
                </p:cNvSpPr>
                <p:nvPr/>
              </p:nvSpPr>
              <p:spPr bwMode="auto">
                <a:xfrm>
                  <a:off x="3539" y="1443"/>
                  <a:ext cx="62" cy="289"/>
                </a:xfrm>
                <a:custGeom>
                  <a:avLst/>
                  <a:gdLst/>
                  <a:ahLst/>
                  <a:cxnLst>
                    <a:cxn ang="0">
                      <a:pos x="61" y="0"/>
                    </a:cxn>
                    <a:cxn ang="0">
                      <a:pos x="0" y="79"/>
                    </a:cxn>
                    <a:cxn ang="0">
                      <a:pos x="0" y="288"/>
                    </a:cxn>
                    <a:cxn ang="0">
                      <a:pos x="61" y="202"/>
                    </a:cxn>
                    <a:cxn ang="0">
                      <a:pos x="61" y="0"/>
                    </a:cxn>
                  </a:cxnLst>
                  <a:rect l="0" t="0" r="r" b="b"/>
                  <a:pathLst>
                    <a:path w="62" h="289">
                      <a:moveTo>
                        <a:pt x="61" y="0"/>
                      </a:moveTo>
                      <a:lnTo>
                        <a:pt x="0" y="79"/>
                      </a:lnTo>
                      <a:lnTo>
                        <a:pt x="0" y="288"/>
                      </a:lnTo>
                      <a:lnTo>
                        <a:pt x="61" y="202"/>
                      </a:lnTo>
                      <a:lnTo>
                        <a:pt x="61"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34" name="Freeform 70"/>
                <p:cNvSpPr>
                  <a:spLocks/>
                </p:cNvSpPr>
                <p:nvPr/>
              </p:nvSpPr>
              <p:spPr bwMode="auto">
                <a:xfrm>
                  <a:off x="3513" y="1539"/>
                  <a:ext cx="26" cy="235"/>
                </a:xfrm>
                <a:custGeom>
                  <a:avLst/>
                  <a:gdLst/>
                  <a:ahLst/>
                  <a:cxnLst>
                    <a:cxn ang="0">
                      <a:pos x="25" y="0"/>
                    </a:cxn>
                    <a:cxn ang="0">
                      <a:pos x="25" y="189"/>
                    </a:cxn>
                    <a:cxn ang="0">
                      <a:pos x="19" y="234"/>
                    </a:cxn>
                    <a:cxn ang="0">
                      <a:pos x="0" y="184"/>
                    </a:cxn>
                    <a:cxn ang="0">
                      <a:pos x="25" y="0"/>
                    </a:cxn>
                  </a:cxnLst>
                  <a:rect l="0" t="0" r="r" b="b"/>
                  <a:pathLst>
                    <a:path w="26" h="235">
                      <a:moveTo>
                        <a:pt x="25" y="0"/>
                      </a:moveTo>
                      <a:lnTo>
                        <a:pt x="25" y="189"/>
                      </a:lnTo>
                      <a:lnTo>
                        <a:pt x="19" y="234"/>
                      </a:lnTo>
                      <a:lnTo>
                        <a:pt x="0" y="184"/>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35" name="Freeform 71"/>
                <p:cNvSpPr>
                  <a:spLocks/>
                </p:cNvSpPr>
                <p:nvPr/>
              </p:nvSpPr>
              <p:spPr bwMode="auto">
                <a:xfrm>
                  <a:off x="3869" y="1488"/>
                  <a:ext cx="75" cy="108"/>
                </a:xfrm>
                <a:custGeom>
                  <a:avLst/>
                  <a:gdLst/>
                  <a:ahLst/>
                  <a:cxnLst>
                    <a:cxn ang="0">
                      <a:pos x="74" y="0"/>
                    </a:cxn>
                    <a:cxn ang="0">
                      <a:pos x="0" y="76"/>
                    </a:cxn>
                    <a:cxn ang="0">
                      <a:pos x="20" y="107"/>
                    </a:cxn>
                    <a:cxn ang="0">
                      <a:pos x="74" y="76"/>
                    </a:cxn>
                    <a:cxn ang="0">
                      <a:pos x="74" y="0"/>
                    </a:cxn>
                  </a:cxnLst>
                  <a:rect l="0" t="0" r="r" b="b"/>
                  <a:pathLst>
                    <a:path w="75" h="108">
                      <a:moveTo>
                        <a:pt x="74" y="0"/>
                      </a:moveTo>
                      <a:lnTo>
                        <a:pt x="0" y="76"/>
                      </a:lnTo>
                      <a:lnTo>
                        <a:pt x="20" y="107"/>
                      </a:lnTo>
                      <a:lnTo>
                        <a:pt x="74" y="76"/>
                      </a:lnTo>
                      <a:lnTo>
                        <a:pt x="7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25736" name="Freeform 72"/>
                <p:cNvSpPr>
                  <a:spLocks/>
                </p:cNvSpPr>
                <p:nvPr/>
              </p:nvSpPr>
              <p:spPr bwMode="auto">
                <a:xfrm>
                  <a:off x="3917" y="1686"/>
                  <a:ext cx="80" cy="153"/>
                </a:xfrm>
                <a:custGeom>
                  <a:avLst/>
                  <a:gdLst/>
                  <a:ahLst/>
                  <a:cxnLst>
                    <a:cxn ang="0">
                      <a:pos x="79" y="0"/>
                    </a:cxn>
                    <a:cxn ang="0">
                      <a:pos x="0" y="100"/>
                    </a:cxn>
                    <a:cxn ang="0">
                      <a:pos x="0" y="120"/>
                    </a:cxn>
                    <a:cxn ang="0">
                      <a:pos x="58" y="152"/>
                    </a:cxn>
                    <a:cxn ang="0">
                      <a:pos x="79" y="152"/>
                    </a:cxn>
                    <a:cxn ang="0">
                      <a:pos x="79" y="0"/>
                    </a:cxn>
                  </a:cxnLst>
                  <a:rect l="0" t="0" r="r" b="b"/>
                  <a:pathLst>
                    <a:path w="80" h="153">
                      <a:moveTo>
                        <a:pt x="79" y="0"/>
                      </a:moveTo>
                      <a:lnTo>
                        <a:pt x="0" y="100"/>
                      </a:lnTo>
                      <a:lnTo>
                        <a:pt x="0" y="120"/>
                      </a:lnTo>
                      <a:lnTo>
                        <a:pt x="58" y="152"/>
                      </a:lnTo>
                      <a:lnTo>
                        <a:pt x="79" y="152"/>
                      </a:lnTo>
                      <a:lnTo>
                        <a:pt x="79"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sp>
          <p:nvSpPr>
            <p:cNvPr id="625737" name="Freeform 73"/>
            <p:cNvSpPr>
              <a:spLocks/>
            </p:cNvSpPr>
            <p:nvPr/>
          </p:nvSpPr>
          <p:spPr bwMode="auto">
            <a:xfrm>
              <a:off x="4239" y="1521"/>
              <a:ext cx="546" cy="485"/>
            </a:xfrm>
            <a:custGeom>
              <a:avLst/>
              <a:gdLst/>
              <a:ahLst/>
              <a:cxnLst>
                <a:cxn ang="0">
                  <a:pos x="0" y="305"/>
                </a:cxn>
                <a:cxn ang="0">
                  <a:pos x="0" y="356"/>
                </a:cxn>
                <a:cxn ang="0">
                  <a:pos x="357" y="356"/>
                </a:cxn>
                <a:cxn ang="0">
                  <a:pos x="415" y="444"/>
                </a:cxn>
                <a:cxn ang="0">
                  <a:pos x="482" y="457"/>
                </a:cxn>
                <a:cxn ang="0">
                  <a:pos x="484" y="484"/>
                </a:cxn>
                <a:cxn ang="0">
                  <a:pos x="531" y="447"/>
                </a:cxn>
                <a:cxn ang="0">
                  <a:pos x="545" y="284"/>
                </a:cxn>
                <a:cxn ang="0">
                  <a:pos x="545" y="173"/>
                </a:cxn>
                <a:cxn ang="0">
                  <a:pos x="524" y="156"/>
                </a:cxn>
                <a:cxn ang="0">
                  <a:pos x="534" y="0"/>
                </a:cxn>
                <a:cxn ang="0">
                  <a:pos x="417" y="0"/>
                </a:cxn>
                <a:cxn ang="0">
                  <a:pos x="292" y="124"/>
                </a:cxn>
                <a:cxn ang="0">
                  <a:pos x="313" y="165"/>
                </a:cxn>
                <a:cxn ang="0">
                  <a:pos x="235" y="221"/>
                </a:cxn>
                <a:cxn ang="0">
                  <a:pos x="140" y="208"/>
                </a:cxn>
                <a:cxn ang="0">
                  <a:pos x="55" y="208"/>
                </a:cxn>
                <a:cxn ang="0">
                  <a:pos x="36" y="266"/>
                </a:cxn>
                <a:cxn ang="0">
                  <a:pos x="0" y="305"/>
                </a:cxn>
              </a:cxnLst>
              <a:rect l="0" t="0" r="r" b="b"/>
              <a:pathLst>
                <a:path w="546" h="485">
                  <a:moveTo>
                    <a:pt x="0" y="305"/>
                  </a:moveTo>
                  <a:lnTo>
                    <a:pt x="0" y="356"/>
                  </a:lnTo>
                  <a:lnTo>
                    <a:pt x="357" y="356"/>
                  </a:lnTo>
                  <a:lnTo>
                    <a:pt x="415" y="444"/>
                  </a:lnTo>
                  <a:lnTo>
                    <a:pt x="482" y="457"/>
                  </a:lnTo>
                  <a:lnTo>
                    <a:pt x="484" y="484"/>
                  </a:lnTo>
                  <a:lnTo>
                    <a:pt x="531" y="447"/>
                  </a:lnTo>
                  <a:lnTo>
                    <a:pt x="545" y="284"/>
                  </a:lnTo>
                  <a:lnTo>
                    <a:pt x="545" y="173"/>
                  </a:lnTo>
                  <a:lnTo>
                    <a:pt x="524" y="156"/>
                  </a:lnTo>
                  <a:lnTo>
                    <a:pt x="534" y="0"/>
                  </a:lnTo>
                  <a:lnTo>
                    <a:pt x="417" y="0"/>
                  </a:lnTo>
                  <a:lnTo>
                    <a:pt x="292" y="124"/>
                  </a:lnTo>
                  <a:lnTo>
                    <a:pt x="313" y="165"/>
                  </a:lnTo>
                  <a:lnTo>
                    <a:pt x="235" y="221"/>
                  </a:lnTo>
                  <a:lnTo>
                    <a:pt x="140" y="208"/>
                  </a:lnTo>
                  <a:lnTo>
                    <a:pt x="55" y="208"/>
                  </a:lnTo>
                  <a:lnTo>
                    <a:pt x="36" y="266"/>
                  </a:lnTo>
                  <a:lnTo>
                    <a:pt x="0" y="305"/>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38" name="Freeform 74"/>
            <p:cNvSpPr>
              <a:spLocks/>
            </p:cNvSpPr>
            <p:nvPr/>
          </p:nvSpPr>
          <p:spPr bwMode="auto">
            <a:xfrm>
              <a:off x="4762" y="1524"/>
              <a:ext cx="204" cy="248"/>
            </a:xfrm>
            <a:custGeom>
              <a:avLst/>
              <a:gdLst/>
              <a:ahLst/>
              <a:cxnLst>
                <a:cxn ang="0">
                  <a:pos x="13" y="0"/>
                </a:cxn>
                <a:cxn ang="0">
                  <a:pos x="203" y="0"/>
                </a:cxn>
                <a:cxn ang="0">
                  <a:pos x="195" y="60"/>
                </a:cxn>
                <a:cxn ang="0">
                  <a:pos x="161" y="73"/>
                </a:cxn>
                <a:cxn ang="0">
                  <a:pos x="108" y="247"/>
                </a:cxn>
                <a:cxn ang="0">
                  <a:pos x="23" y="247"/>
                </a:cxn>
                <a:cxn ang="0">
                  <a:pos x="23" y="169"/>
                </a:cxn>
                <a:cxn ang="0">
                  <a:pos x="0" y="152"/>
                </a:cxn>
                <a:cxn ang="0">
                  <a:pos x="13" y="0"/>
                </a:cxn>
              </a:cxnLst>
              <a:rect l="0" t="0" r="r" b="b"/>
              <a:pathLst>
                <a:path w="204" h="248">
                  <a:moveTo>
                    <a:pt x="13" y="0"/>
                  </a:moveTo>
                  <a:lnTo>
                    <a:pt x="203" y="0"/>
                  </a:lnTo>
                  <a:lnTo>
                    <a:pt x="195" y="60"/>
                  </a:lnTo>
                  <a:lnTo>
                    <a:pt x="161" y="73"/>
                  </a:lnTo>
                  <a:lnTo>
                    <a:pt x="108" y="247"/>
                  </a:lnTo>
                  <a:lnTo>
                    <a:pt x="23" y="247"/>
                  </a:lnTo>
                  <a:lnTo>
                    <a:pt x="23" y="169"/>
                  </a:lnTo>
                  <a:lnTo>
                    <a:pt x="0" y="152"/>
                  </a:lnTo>
                  <a:lnTo>
                    <a:pt x="1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39" name="Freeform 75"/>
            <p:cNvSpPr>
              <a:spLocks/>
            </p:cNvSpPr>
            <p:nvPr/>
          </p:nvSpPr>
          <p:spPr bwMode="auto">
            <a:xfrm>
              <a:off x="4870" y="1437"/>
              <a:ext cx="153" cy="335"/>
            </a:xfrm>
            <a:custGeom>
              <a:avLst/>
              <a:gdLst/>
              <a:ahLst/>
              <a:cxnLst>
                <a:cxn ang="0">
                  <a:pos x="94" y="87"/>
                </a:cxn>
                <a:cxn ang="0">
                  <a:pos x="152" y="0"/>
                </a:cxn>
                <a:cxn ang="0">
                  <a:pos x="152" y="305"/>
                </a:cxn>
                <a:cxn ang="0">
                  <a:pos x="96" y="334"/>
                </a:cxn>
                <a:cxn ang="0">
                  <a:pos x="0" y="331"/>
                </a:cxn>
                <a:cxn ang="0">
                  <a:pos x="52" y="163"/>
                </a:cxn>
                <a:cxn ang="0">
                  <a:pos x="89" y="148"/>
                </a:cxn>
                <a:cxn ang="0">
                  <a:pos x="94" y="87"/>
                </a:cxn>
              </a:cxnLst>
              <a:rect l="0" t="0" r="r" b="b"/>
              <a:pathLst>
                <a:path w="153" h="335">
                  <a:moveTo>
                    <a:pt x="94" y="87"/>
                  </a:moveTo>
                  <a:lnTo>
                    <a:pt x="152" y="0"/>
                  </a:lnTo>
                  <a:lnTo>
                    <a:pt x="152" y="305"/>
                  </a:lnTo>
                  <a:lnTo>
                    <a:pt x="96" y="334"/>
                  </a:lnTo>
                  <a:lnTo>
                    <a:pt x="0" y="331"/>
                  </a:lnTo>
                  <a:lnTo>
                    <a:pt x="52" y="163"/>
                  </a:lnTo>
                  <a:lnTo>
                    <a:pt x="89" y="148"/>
                  </a:lnTo>
                  <a:lnTo>
                    <a:pt x="94" y="87"/>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40" name="Freeform 76"/>
            <p:cNvSpPr>
              <a:spLocks/>
            </p:cNvSpPr>
            <p:nvPr/>
          </p:nvSpPr>
          <p:spPr bwMode="auto">
            <a:xfrm>
              <a:off x="5022" y="1251"/>
              <a:ext cx="323" cy="490"/>
            </a:xfrm>
            <a:custGeom>
              <a:avLst/>
              <a:gdLst/>
              <a:ahLst/>
              <a:cxnLst>
                <a:cxn ang="0">
                  <a:pos x="0" y="190"/>
                </a:cxn>
                <a:cxn ang="0">
                  <a:pos x="0" y="489"/>
                </a:cxn>
                <a:cxn ang="0">
                  <a:pos x="76" y="445"/>
                </a:cxn>
                <a:cxn ang="0">
                  <a:pos x="81" y="407"/>
                </a:cxn>
                <a:cxn ang="0">
                  <a:pos x="322" y="232"/>
                </a:cxn>
                <a:cxn ang="0">
                  <a:pos x="308" y="166"/>
                </a:cxn>
                <a:cxn ang="0">
                  <a:pos x="266" y="148"/>
                </a:cxn>
                <a:cxn ang="0">
                  <a:pos x="237" y="7"/>
                </a:cxn>
                <a:cxn ang="0">
                  <a:pos x="173" y="26"/>
                </a:cxn>
                <a:cxn ang="0">
                  <a:pos x="139" y="0"/>
                </a:cxn>
                <a:cxn ang="0">
                  <a:pos x="76" y="49"/>
                </a:cxn>
                <a:cxn ang="0">
                  <a:pos x="0" y="190"/>
                </a:cxn>
              </a:cxnLst>
              <a:rect l="0" t="0" r="r" b="b"/>
              <a:pathLst>
                <a:path w="323" h="490">
                  <a:moveTo>
                    <a:pt x="0" y="190"/>
                  </a:moveTo>
                  <a:lnTo>
                    <a:pt x="0" y="489"/>
                  </a:lnTo>
                  <a:lnTo>
                    <a:pt x="76" y="445"/>
                  </a:lnTo>
                  <a:lnTo>
                    <a:pt x="81" y="407"/>
                  </a:lnTo>
                  <a:lnTo>
                    <a:pt x="322" y="232"/>
                  </a:lnTo>
                  <a:lnTo>
                    <a:pt x="308" y="166"/>
                  </a:lnTo>
                  <a:lnTo>
                    <a:pt x="266" y="148"/>
                  </a:lnTo>
                  <a:lnTo>
                    <a:pt x="237" y="7"/>
                  </a:lnTo>
                  <a:lnTo>
                    <a:pt x="173" y="26"/>
                  </a:lnTo>
                  <a:lnTo>
                    <a:pt x="139" y="0"/>
                  </a:lnTo>
                  <a:lnTo>
                    <a:pt x="76" y="49"/>
                  </a:lnTo>
                  <a:lnTo>
                    <a:pt x="0" y="19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41" name="Freeform 77"/>
            <p:cNvSpPr>
              <a:spLocks/>
            </p:cNvSpPr>
            <p:nvPr/>
          </p:nvSpPr>
          <p:spPr bwMode="auto">
            <a:xfrm>
              <a:off x="4779" y="1750"/>
              <a:ext cx="313" cy="180"/>
            </a:xfrm>
            <a:custGeom>
              <a:avLst/>
              <a:gdLst/>
              <a:ahLst/>
              <a:cxnLst>
                <a:cxn ang="0">
                  <a:pos x="7" y="21"/>
                </a:cxn>
                <a:cxn ang="0">
                  <a:pos x="188" y="21"/>
                </a:cxn>
                <a:cxn ang="0">
                  <a:pos x="233" y="0"/>
                </a:cxn>
                <a:cxn ang="0">
                  <a:pos x="254" y="47"/>
                </a:cxn>
                <a:cxn ang="0">
                  <a:pos x="225" y="76"/>
                </a:cxn>
                <a:cxn ang="0">
                  <a:pos x="265" y="152"/>
                </a:cxn>
                <a:cxn ang="0">
                  <a:pos x="312" y="152"/>
                </a:cxn>
                <a:cxn ang="0">
                  <a:pos x="246" y="179"/>
                </a:cxn>
                <a:cxn ang="0">
                  <a:pos x="185" y="118"/>
                </a:cxn>
                <a:cxn ang="0">
                  <a:pos x="0" y="118"/>
                </a:cxn>
                <a:cxn ang="0">
                  <a:pos x="7" y="21"/>
                </a:cxn>
              </a:cxnLst>
              <a:rect l="0" t="0" r="r" b="b"/>
              <a:pathLst>
                <a:path w="313" h="180">
                  <a:moveTo>
                    <a:pt x="7" y="21"/>
                  </a:moveTo>
                  <a:lnTo>
                    <a:pt x="188" y="21"/>
                  </a:lnTo>
                  <a:lnTo>
                    <a:pt x="233" y="0"/>
                  </a:lnTo>
                  <a:lnTo>
                    <a:pt x="254" y="47"/>
                  </a:lnTo>
                  <a:lnTo>
                    <a:pt x="225" y="76"/>
                  </a:lnTo>
                  <a:lnTo>
                    <a:pt x="265" y="152"/>
                  </a:lnTo>
                  <a:lnTo>
                    <a:pt x="312" y="152"/>
                  </a:lnTo>
                  <a:lnTo>
                    <a:pt x="246" y="179"/>
                  </a:lnTo>
                  <a:lnTo>
                    <a:pt x="185" y="118"/>
                  </a:lnTo>
                  <a:lnTo>
                    <a:pt x="0" y="118"/>
                  </a:lnTo>
                  <a:lnTo>
                    <a:pt x="7"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42" name="Freeform 78"/>
            <p:cNvSpPr>
              <a:spLocks/>
            </p:cNvSpPr>
            <p:nvPr/>
          </p:nvSpPr>
          <p:spPr bwMode="auto">
            <a:xfrm>
              <a:off x="4923" y="1869"/>
              <a:ext cx="64" cy="79"/>
            </a:xfrm>
            <a:custGeom>
              <a:avLst/>
              <a:gdLst/>
              <a:ahLst/>
              <a:cxnLst>
                <a:cxn ang="0">
                  <a:pos x="0" y="0"/>
                </a:cxn>
                <a:cxn ang="0">
                  <a:pos x="42" y="0"/>
                </a:cxn>
                <a:cxn ang="0">
                  <a:pos x="63" y="22"/>
                </a:cxn>
                <a:cxn ang="0">
                  <a:pos x="39" y="72"/>
                </a:cxn>
                <a:cxn ang="0">
                  <a:pos x="0" y="78"/>
                </a:cxn>
                <a:cxn ang="0">
                  <a:pos x="0" y="0"/>
                </a:cxn>
              </a:cxnLst>
              <a:rect l="0" t="0" r="r" b="b"/>
              <a:pathLst>
                <a:path w="64" h="79">
                  <a:moveTo>
                    <a:pt x="0" y="0"/>
                  </a:moveTo>
                  <a:lnTo>
                    <a:pt x="42" y="0"/>
                  </a:lnTo>
                  <a:lnTo>
                    <a:pt x="63" y="22"/>
                  </a:lnTo>
                  <a:lnTo>
                    <a:pt x="39" y="72"/>
                  </a:lnTo>
                  <a:lnTo>
                    <a:pt x="0" y="7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43" name="Freeform 79"/>
            <p:cNvSpPr>
              <a:spLocks/>
            </p:cNvSpPr>
            <p:nvPr/>
          </p:nvSpPr>
          <p:spPr bwMode="auto">
            <a:xfrm>
              <a:off x="4772" y="1867"/>
              <a:ext cx="152" cy="104"/>
            </a:xfrm>
            <a:custGeom>
              <a:avLst/>
              <a:gdLst/>
              <a:ahLst/>
              <a:cxnLst>
                <a:cxn ang="0">
                  <a:pos x="7" y="0"/>
                </a:cxn>
                <a:cxn ang="0">
                  <a:pos x="151" y="0"/>
                </a:cxn>
                <a:cxn ang="0">
                  <a:pos x="151" y="81"/>
                </a:cxn>
                <a:cxn ang="0">
                  <a:pos x="0" y="103"/>
                </a:cxn>
                <a:cxn ang="0">
                  <a:pos x="7" y="0"/>
                </a:cxn>
              </a:cxnLst>
              <a:rect l="0" t="0" r="r" b="b"/>
              <a:pathLst>
                <a:path w="152" h="104">
                  <a:moveTo>
                    <a:pt x="7" y="0"/>
                  </a:moveTo>
                  <a:lnTo>
                    <a:pt x="151" y="0"/>
                  </a:lnTo>
                  <a:lnTo>
                    <a:pt x="151" y="81"/>
                  </a:lnTo>
                  <a:lnTo>
                    <a:pt x="0" y="103"/>
                  </a:lnTo>
                  <a:lnTo>
                    <a:pt x="7"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44" name="Freeform 80"/>
            <p:cNvSpPr>
              <a:spLocks/>
            </p:cNvSpPr>
            <p:nvPr/>
          </p:nvSpPr>
          <p:spPr bwMode="auto">
            <a:xfrm>
              <a:off x="4597" y="1970"/>
              <a:ext cx="131" cy="249"/>
            </a:xfrm>
            <a:custGeom>
              <a:avLst/>
              <a:gdLst/>
              <a:ahLst/>
              <a:cxnLst>
                <a:cxn ang="0">
                  <a:pos x="59" y="0"/>
                </a:cxn>
                <a:cxn ang="0">
                  <a:pos x="28" y="27"/>
                </a:cxn>
                <a:cxn ang="0">
                  <a:pos x="55" y="99"/>
                </a:cxn>
                <a:cxn ang="0">
                  <a:pos x="28" y="133"/>
                </a:cxn>
                <a:cxn ang="0">
                  <a:pos x="0" y="170"/>
                </a:cxn>
                <a:cxn ang="0">
                  <a:pos x="55" y="248"/>
                </a:cxn>
                <a:cxn ang="0">
                  <a:pos x="113" y="170"/>
                </a:cxn>
                <a:cxn ang="0">
                  <a:pos x="130" y="83"/>
                </a:cxn>
                <a:cxn ang="0">
                  <a:pos x="109" y="80"/>
                </a:cxn>
                <a:cxn ang="0">
                  <a:pos x="128" y="35"/>
                </a:cxn>
                <a:cxn ang="0">
                  <a:pos x="124" y="10"/>
                </a:cxn>
                <a:cxn ang="0">
                  <a:pos x="59" y="0"/>
                </a:cxn>
              </a:cxnLst>
              <a:rect l="0" t="0" r="r" b="b"/>
              <a:pathLst>
                <a:path w="131" h="249">
                  <a:moveTo>
                    <a:pt x="59" y="0"/>
                  </a:moveTo>
                  <a:lnTo>
                    <a:pt x="28" y="27"/>
                  </a:lnTo>
                  <a:lnTo>
                    <a:pt x="55" y="99"/>
                  </a:lnTo>
                  <a:lnTo>
                    <a:pt x="28" y="133"/>
                  </a:lnTo>
                  <a:lnTo>
                    <a:pt x="0" y="170"/>
                  </a:lnTo>
                  <a:lnTo>
                    <a:pt x="55" y="248"/>
                  </a:lnTo>
                  <a:lnTo>
                    <a:pt x="113" y="170"/>
                  </a:lnTo>
                  <a:lnTo>
                    <a:pt x="130" y="83"/>
                  </a:lnTo>
                  <a:lnTo>
                    <a:pt x="109" y="80"/>
                  </a:lnTo>
                  <a:lnTo>
                    <a:pt x="128" y="35"/>
                  </a:lnTo>
                  <a:lnTo>
                    <a:pt x="124" y="10"/>
                  </a:lnTo>
                  <a:lnTo>
                    <a:pt x="59"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45" name="Freeform 81"/>
            <p:cNvSpPr>
              <a:spLocks/>
            </p:cNvSpPr>
            <p:nvPr/>
          </p:nvSpPr>
          <p:spPr bwMode="auto">
            <a:xfrm>
              <a:off x="4540" y="2099"/>
              <a:ext cx="101" cy="176"/>
            </a:xfrm>
            <a:custGeom>
              <a:avLst/>
              <a:gdLst/>
              <a:ahLst/>
              <a:cxnLst>
                <a:cxn ang="0">
                  <a:pos x="85" y="0"/>
                </a:cxn>
                <a:cxn ang="0">
                  <a:pos x="0" y="0"/>
                </a:cxn>
                <a:cxn ang="0">
                  <a:pos x="0" y="175"/>
                </a:cxn>
                <a:cxn ang="0">
                  <a:pos x="83" y="175"/>
                </a:cxn>
                <a:cxn ang="0">
                  <a:pos x="100" y="147"/>
                </a:cxn>
                <a:cxn ang="0">
                  <a:pos x="57" y="92"/>
                </a:cxn>
                <a:cxn ang="0">
                  <a:pos x="58" y="43"/>
                </a:cxn>
                <a:cxn ang="0">
                  <a:pos x="85" y="0"/>
                </a:cxn>
              </a:cxnLst>
              <a:rect l="0" t="0" r="r" b="b"/>
              <a:pathLst>
                <a:path w="101" h="176">
                  <a:moveTo>
                    <a:pt x="85" y="0"/>
                  </a:moveTo>
                  <a:lnTo>
                    <a:pt x="0" y="0"/>
                  </a:lnTo>
                  <a:lnTo>
                    <a:pt x="0" y="175"/>
                  </a:lnTo>
                  <a:lnTo>
                    <a:pt x="83" y="175"/>
                  </a:lnTo>
                  <a:lnTo>
                    <a:pt x="100" y="147"/>
                  </a:lnTo>
                  <a:lnTo>
                    <a:pt x="57" y="92"/>
                  </a:lnTo>
                  <a:lnTo>
                    <a:pt x="58" y="43"/>
                  </a:lnTo>
                  <a:lnTo>
                    <a:pt x="8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46" name="Freeform 82"/>
            <p:cNvSpPr>
              <a:spLocks/>
            </p:cNvSpPr>
            <p:nvPr/>
          </p:nvSpPr>
          <p:spPr bwMode="auto">
            <a:xfrm>
              <a:off x="4249" y="2124"/>
              <a:ext cx="378" cy="244"/>
            </a:xfrm>
            <a:custGeom>
              <a:avLst/>
              <a:gdLst/>
              <a:ahLst/>
              <a:cxnLst>
                <a:cxn ang="0">
                  <a:pos x="0" y="0"/>
                </a:cxn>
                <a:cxn ang="0">
                  <a:pos x="292" y="0"/>
                </a:cxn>
                <a:cxn ang="0">
                  <a:pos x="292" y="151"/>
                </a:cxn>
                <a:cxn ang="0">
                  <a:pos x="377" y="151"/>
                </a:cxn>
                <a:cxn ang="0">
                  <a:pos x="329" y="243"/>
                </a:cxn>
                <a:cxn ang="0">
                  <a:pos x="229" y="216"/>
                </a:cxn>
                <a:cxn ang="0">
                  <a:pos x="196" y="95"/>
                </a:cxn>
                <a:cxn ang="0">
                  <a:pos x="184" y="66"/>
                </a:cxn>
                <a:cxn ang="0">
                  <a:pos x="113" y="44"/>
                </a:cxn>
                <a:cxn ang="0">
                  <a:pos x="0" y="98"/>
                </a:cxn>
                <a:cxn ang="0">
                  <a:pos x="0" y="0"/>
                </a:cxn>
              </a:cxnLst>
              <a:rect l="0" t="0" r="r" b="b"/>
              <a:pathLst>
                <a:path w="378" h="244">
                  <a:moveTo>
                    <a:pt x="0" y="0"/>
                  </a:moveTo>
                  <a:lnTo>
                    <a:pt x="292" y="0"/>
                  </a:lnTo>
                  <a:lnTo>
                    <a:pt x="292" y="151"/>
                  </a:lnTo>
                  <a:lnTo>
                    <a:pt x="377" y="151"/>
                  </a:lnTo>
                  <a:lnTo>
                    <a:pt x="329" y="243"/>
                  </a:lnTo>
                  <a:lnTo>
                    <a:pt x="229" y="216"/>
                  </a:lnTo>
                  <a:lnTo>
                    <a:pt x="196" y="95"/>
                  </a:lnTo>
                  <a:lnTo>
                    <a:pt x="184" y="66"/>
                  </a:lnTo>
                  <a:lnTo>
                    <a:pt x="113" y="44"/>
                  </a:lnTo>
                  <a:lnTo>
                    <a:pt x="0" y="9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47" name="Freeform 83"/>
            <p:cNvSpPr>
              <a:spLocks/>
            </p:cNvSpPr>
            <p:nvPr/>
          </p:nvSpPr>
          <p:spPr bwMode="auto">
            <a:xfrm>
              <a:off x="2267" y="2103"/>
              <a:ext cx="635" cy="330"/>
            </a:xfrm>
            <a:custGeom>
              <a:avLst/>
              <a:gdLst/>
              <a:ahLst/>
              <a:cxnLst>
                <a:cxn ang="0">
                  <a:pos x="0" y="0"/>
                </a:cxn>
                <a:cxn ang="0">
                  <a:pos x="599" y="0"/>
                </a:cxn>
                <a:cxn ang="0">
                  <a:pos x="618" y="22"/>
                </a:cxn>
                <a:cxn ang="0">
                  <a:pos x="592" y="51"/>
                </a:cxn>
                <a:cxn ang="0">
                  <a:pos x="634" y="90"/>
                </a:cxn>
                <a:cxn ang="0">
                  <a:pos x="634" y="329"/>
                </a:cxn>
                <a:cxn ang="0">
                  <a:pos x="0" y="329"/>
                </a:cxn>
                <a:cxn ang="0">
                  <a:pos x="0" y="0"/>
                </a:cxn>
              </a:cxnLst>
              <a:rect l="0" t="0" r="r" b="b"/>
              <a:pathLst>
                <a:path w="635" h="330">
                  <a:moveTo>
                    <a:pt x="0" y="0"/>
                  </a:moveTo>
                  <a:lnTo>
                    <a:pt x="599" y="0"/>
                  </a:lnTo>
                  <a:lnTo>
                    <a:pt x="618" y="22"/>
                  </a:lnTo>
                  <a:lnTo>
                    <a:pt x="592" y="51"/>
                  </a:lnTo>
                  <a:lnTo>
                    <a:pt x="634" y="90"/>
                  </a:lnTo>
                  <a:lnTo>
                    <a:pt x="634" y="329"/>
                  </a:lnTo>
                  <a:lnTo>
                    <a:pt x="0" y="329"/>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48" name="Freeform 84"/>
            <p:cNvSpPr>
              <a:spLocks/>
            </p:cNvSpPr>
            <p:nvPr/>
          </p:nvSpPr>
          <p:spPr bwMode="auto">
            <a:xfrm>
              <a:off x="2104" y="1402"/>
              <a:ext cx="662" cy="418"/>
            </a:xfrm>
            <a:custGeom>
              <a:avLst/>
              <a:gdLst/>
              <a:ahLst/>
              <a:cxnLst>
                <a:cxn ang="0">
                  <a:pos x="0" y="0"/>
                </a:cxn>
                <a:cxn ang="0">
                  <a:pos x="647" y="0"/>
                </a:cxn>
                <a:cxn ang="0">
                  <a:pos x="647" y="32"/>
                </a:cxn>
                <a:cxn ang="0">
                  <a:pos x="619" y="66"/>
                </a:cxn>
                <a:cxn ang="0">
                  <a:pos x="661" y="116"/>
                </a:cxn>
                <a:cxn ang="0">
                  <a:pos x="661" y="297"/>
                </a:cxn>
                <a:cxn ang="0">
                  <a:pos x="632" y="297"/>
                </a:cxn>
                <a:cxn ang="0">
                  <a:pos x="632" y="417"/>
                </a:cxn>
                <a:cxn ang="0">
                  <a:pos x="519" y="380"/>
                </a:cxn>
                <a:cxn ang="0">
                  <a:pos x="473" y="352"/>
                </a:cxn>
                <a:cxn ang="0">
                  <a:pos x="0" y="352"/>
                </a:cxn>
                <a:cxn ang="0">
                  <a:pos x="0" y="0"/>
                </a:cxn>
              </a:cxnLst>
              <a:rect l="0" t="0" r="r" b="b"/>
              <a:pathLst>
                <a:path w="662" h="418">
                  <a:moveTo>
                    <a:pt x="0" y="0"/>
                  </a:moveTo>
                  <a:lnTo>
                    <a:pt x="647" y="0"/>
                  </a:lnTo>
                  <a:lnTo>
                    <a:pt x="647" y="32"/>
                  </a:lnTo>
                  <a:lnTo>
                    <a:pt x="619" y="66"/>
                  </a:lnTo>
                  <a:lnTo>
                    <a:pt x="661" y="116"/>
                  </a:lnTo>
                  <a:lnTo>
                    <a:pt x="661" y="297"/>
                  </a:lnTo>
                  <a:lnTo>
                    <a:pt x="632" y="297"/>
                  </a:lnTo>
                  <a:lnTo>
                    <a:pt x="632" y="417"/>
                  </a:lnTo>
                  <a:lnTo>
                    <a:pt x="519" y="380"/>
                  </a:lnTo>
                  <a:lnTo>
                    <a:pt x="473" y="352"/>
                  </a:lnTo>
                  <a:lnTo>
                    <a:pt x="0" y="352"/>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49" name="Freeform 85"/>
            <p:cNvSpPr>
              <a:spLocks/>
            </p:cNvSpPr>
            <p:nvPr/>
          </p:nvSpPr>
          <p:spPr bwMode="auto">
            <a:xfrm>
              <a:off x="2736" y="1700"/>
              <a:ext cx="577" cy="327"/>
            </a:xfrm>
            <a:custGeom>
              <a:avLst/>
              <a:gdLst/>
              <a:ahLst/>
              <a:cxnLst>
                <a:cxn ang="0">
                  <a:pos x="0" y="0"/>
                </a:cxn>
                <a:cxn ang="0">
                  <a:pos x="490" y="0"/>
                </a:cxn>
                <a:cxn ang="0">
                  <a:pos x="506" y="36"/>
                </a:cxn>
                <a:cxn ang="0">
                  <a:pos x="503" y="81"/>
                </a:cxn>
                <a:cxn ang="0">
                  <a:pos x="551" y="126"/>
                </a:cxn>
                <a:cxn ang="0">
                  <a:pos x="576" y="180"/>
                </a:cxn>
                <a:cxn ang="0">
                  <a:pos x="506" y="231"/>
                </a:cxn>
                <a:cxn ang="0">
                  <a:pos x="519" y="265"/>
                </a:cxn>
                <a:cxn ang="0">
                  <a:pos x="461" y="326"/>
                </a:cxn>
                <a:cxn ang="0">
                  <a:pos x="68" y="326"/>
                </a:cxn>
                <a:cxn ang="0">
                  <a:pos x="0" y="118"/>
                </a:cxn>
                <a:cxn ang="0">
                  <a:pos x="0" y="0"/>
                </a:cxn>
              </a:cxnLst>
              <a:rect l="0" t="0" r="r" b="b"/>
              <a:pathLst>
                <a:path w="577" h="327">
                  <a:moveTo>
                    <a:pt x="0" y="0"/>
                  </a:moveTo>
                  <a:lnTo>
                    <a:pt x="490" y="0"/>
                  </a:lnTo>
                  <a:lnTo>
                    <a:pt x="506" y="36"/>
                  </a:lnTo>
                  <a:lnTo>
                    <a:pt x="503" y="81"/>
                  </a:lnTo>
                  <a:lnTo>
                    <a:pt x="551" y="126"/>
                  </a:lnTo>
                  <a:lnTo>
                    <a:pt x="576" y="180"/>
                  </a:lnTo>
                  <a:lnTo>
                    <a:pt x="506" y="231"/>
                  </a:lnTo>
                  <a:lnTo>
                    <a:pt x="519" y="265"/>
                  </a:lnTo>
                  <a:lnTo>
                    <a:pt x="461" y="326"/>
                  </a:lnTo>
                  <a:lnTo>
                    <a:pt x="68" y="326"/>
                  </a:lnTo>
                  <a:lnTo>
                    <a:pt x="0" y="11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50" name="Freeform 86"/>
            <p:cNvSpPr>
              <a:spLocks/>
            </p:cNvSpPr>
            <p:nvPr/>
          </p:nvSpPr>
          <p:spPr bwMode="auto">
            <a:xfrm>
              <a:off x="2687" y="1056"/>
              <a:ext cx="591" cy="648"/>
            </a:xfrm>
            <a:custGeom>
              <a:avLst/>
              <a:gdLst/>
              <a:ahLst/>
              <a:cxnLst>
                <a:cxn ang="0">
                  <a:pos x="0" y="0"/>
                </a:cxn>
                <a:cxn ang="0">
                  <a:pos x="197" y="0"/>
                </a:cxn>
                <a:cxn ang="0">
                  <a:pos x="590" y="78"/>
                </a:cxn>
                <a:cxn ang="0">
                  <a:pos x="454" y="204"/>
                </a:cxn>
                <a:cxn ang="0">
                  <a:pos x="398" y="397"/>
                </a:cxn>
                <a:cxn ang="0">
                  <a:pos x="398" y="500"/>
                </a:cxn>
                <a:cxn ang="0">
                  <a:pos x="532" y="598"/>
                </a:cxn>
                <a:cxn ang="0">
                  <a:pos x="540" y="647"/>
                </a:cxn>
                <a:cxn ang="0">
                  <a:pos x="78" y="647"/>
                </a:cxn>
                <a:cxn ang="0">
                  <a:pos x="78" y="460"/>
                </a:cxn>
                <a:cxn ang="0">
                  <a:pos x="39" y="413"/>
                </a:cxn>
                <a:cxn ang="0">
                  <a:pos x="65" y="384"/>
                </a:cxn>
                <a:cxn ang="0">
                  <a:pos x="65" y="343"/>
                </a:cxn>
                <a:cxn ang="0">
                  <a:pos x="49" y="230"/>
                </a:cxn>
                <a:cxn ang="0">
                  <a:pos x="0" y="0"/>
                </a:cxn>
              </a:cxnLst>
              <a:rect l="0" t="0" r="r" b="b"/>
              <a:pathLst>
                <a:path w="591" h="648">
                  <a:moveTo>
                    <a:pt x="0" y="0"/>
                  </a:moveTo>
                  <a:lnTo>
                    <a:pt x="197" y="0"/>
                  </a:lnTo>
                  <a:lnTo>
                    <a:pt x="590" y="78"/>
                  </a:lnTo>
                  <a:lnTo>
                    <a:pt x="454" y="204"/>
                  </a:lnTo>
                  <a:lnTo>
                    <a:pt x="398" y="397"/>
                  </a:lnTo>
                  <a:lnTo>
                    <a:pt x="398" y="500"/>
                  </a:lnTo>
                  <a:lnTo>
                    <a:pt x="532" y="598"/>
                  </a:lnTo>
                  <a:lnTo>
                    <a:pt x="540" y="647"/>
                  </a:lnTo>
                  <a:lnTo>
                    <a:pt x="78" y="647"/>
                  </a:lnTo>
                  <a:lnTo>
                    <a:pt x="78" y="460"/>
                  </a:lnTo>
                  <a:lnTo>
                    <a:pt x="39" y="413"/>
                  </a:lnTo>
                  <a:lnTo>
                    <a:pt x="65" y="384"/>
                  </a:lnTo>
                  <a:lnTo>
                    <a:pt x="65" y="343"/>
                  </a:lnTo>
                  <a:lnTo>
                    <a:pt x="49" y="23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51" name="Freeform 87"/>
            <p:cNvSpPr>
              <a:spLocks/>
            </p:cNvSpPr>
            <p:nvPr/>
          </p:nvSpPr>
          <p:spPr bwMode="auto">
            <a:xfrm>
              <a:off x="3084" y="1296"/>
              <a:ext cx="516" cy="529"/>
            </a:xfrm>
            <a:custGeom>
              <a:avLst/>
              <a:gdLst/>
              <a:ahLst/>
              <a:cxnLst>
                <a:cxn ang="0">
                  <a:pos x="31" y="39"/>
                </a:cxn>
                <a:cxn ang="0">
                  <a:pos x="162" y="0"/>
                </a:cxn>
                <a:cxn ang="0">
                  <a:pos x="189" y="49"/>
                </a:cxn>
                <a:cxn ang="0">
                  <a:pos x="366" y="137"/>
                </a:cxn>
                <a:cxn ang="0">
                  <a:pos x="407" y="187"/>
                </a:cxn>
                <a:cxn ang="0">
                  <a:pos x="420" y="236"/>
                </a:cxn>
                <a:cxn ang="0">
                  <a:pos x="488" y="224"/>
                </a:cxn>
                <a:cxn ang="0">
                  <a:pos x="515" y="246"/>
                </a:cxn>
                <a:cxn ang="0">
                  <a:pos x="457" y="330"/>
                </a:cxn>
                <a:cxn ang="0">
                  <a:pos x="428" y="528"/>
                </a:cxn>
                <a:cxn ang="0">
                  <a:pos x="199" y="528"/>
                </a:cxn>
                <a:cxn ang="0">
                  <a:pos x="155" y="491"/>
                </a:cxn>
                <a:cxn ang="0">
                  <a:pos x="157" y="443"/>
                </a:cxn>
                <a:cxn ang="0">
                  <a:pos x="139" y="400"/>
                </a:cxn>
                <a:cxn ang="0">
                  <a:pos x="134" y="357"/>
                </a:cxn>
                <a:cxn ang="0">
                  <a:pos x="0" y="260"/>
                </a:cxn>
                <a:cxn ang="0">
                  <a:pos x="0" y="161"/>
                </a:cxn>
                <a:cxn ang="0">
                  <a:pos x="31" y="39"/>
                </a:cxn>
              </a:cxnLst>
              <a:rect l="0" t="0" r="r" b="b"/>
              <a:pathLst>
                <a:path w="516" h="529">
                  <a:moveTo>
                    <a:pt x="31" y="39"/>
                  </a:moveTo>
                  <a:lnTo>
                    <a:pt x="162" y="0"/>
                  </a:lnTo>
                  <a:lnTo>
                    <a:pt x="189" y="49"/>
                  </a:lnTo>
                  <a:lnTo>
                    <a:pt x="366" y="137"/>
                  </a:lnTo>
                  <a:lnTo>
                    <a:pt x="407" y="187"/>
                  </a:lnTo>
                  <a:lnTo>
                    <a:pt x="420" y="236"/>
                  </a:lnTo>
                  <a:lnTo>
                    <a:pt x="488" y="224"/>
                  </a:lnTo>
                  <a:lnTo>
                    <a:pt x="515" y="246"/>
                  </a:lnTo>
                  <a:lnTo>
                    <a:pt x="457" y="330"/>
                  </a:lnTo>
                  <a:lnTo>
                    <a:pt x="428" y="528"/>
                  </a:lnTo>
                  <a:lnTo>
                    <a:pt x="199" y="528"/>
                  </a:lnTo>
                  <a:lnTo>
                    <a:pt x="155" y="491"/>
                  </a:lnTo>
                  <a:lnTo>
                    <a:pt x="157" y="443"/>
                  </a:lnTo>
                  <a:lnTo>
                    <a:pt x="139" y="400"/>
                  </a:lnTo>
                  <a:lnTo>
                    <a:pt x="134" y="357"/>
                  </a:lnTo>
                  <a:lnTo>
                    <a:pt x="0" y="260"/>
                  </a:lnTo>
                  <a:lnTo>
                    <a:pt x="0" y="161"/>
                  </a:lnTo>
                  <a:lnTo>
                    <a:pt x="31" y="39"/>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52" name="Freeform 88"/>
            <p:cNvSpPr>
              <a:spLocks/>
            </p:cNvSpPr>
            <p:nvPr/>
          </p:nvSpPr>
          <p:spPr bwMode="auto">
            <a:xfrm>
              <a:off x="3271" y="1243"/>
              <a:ext cx="595" cy="288"/>
            </a:xfrm>
            <a:custGeom>
              <a:avLst/>
              <a:gdLst/>
              <a:ahLst/>
              <a:cxnLst>
                <a:cxn ang="0">
                  <a:pos x="0" y="98"/>
                </a:cxn>
                <a:cxn ang="0">
                  <a:pos x="184" y="196"/>
                </a:cxn>
                <a:cxn ang="0">
                  <a:pos x="220" y="243"/>
                </a:cxn>
                <a:cxn ang="0">
                  <a:pos x="233" y="287"/>
                </a:cxn>
                <a:cxn ang="0">
                  <a:pos x="335" y="186"/>
                </a:cxn>
                <a:cxn ang="0">
                  <a:pos x="594" y="146"/>
                </a:cxn>
                <a:cxn ang="0">
                  <a:pos x="479" y="74"/>
                </a:cxn>
                <a:cxn ang="0">
                  <a:pos x="327" y="141"/>
                </a:cxn>
                <a:cxn ang="0">
                  <a:pos x="182" y="82"/>
                </a:cxn>
                <a:cxn ang="0">
                  <a:pos x="267" y="11"/>
                </a:cxn>
                <a:cxn ang="0">
                  <a:pos x="192" y="0"/>
                </a:cxn>
                <a:cxn ang="0">
                  <a:pos x="0" y="98"/>
                </a:cxn>
              </a:cxnLst>
              <a:rect l="0" t="0" r="r" b="b"/>
              <a:pathLst>
                <a:path w="595" h="288">
                  <a:moveTo>
                    <a:pt x="0" y="98"/>
                  </a:moveTo>
                  <a:lnTo>
                    <a:pt x="184" y="196"/>
                  </a:lnTo>
                  <a:lnTo>
                    <a:pt x="220" y="243"/>
                  </a:lnTo>
                  <a:lnTo>
                    <a:pt x="233" y="287"/>
                  </a:lnTo>
                  <a:lnTo>
                    <a:pt x="335" y="186"/>
                  </a:lnTo>
                  <a:lnTo>
                    <a:pt x="594" y="146"/>
                  </a:lnTo>
                  <a:lnTo>
                    <a:pt x="479" y="74"/>
                  </a:lnTo>
                  <a:lnTo>
                    <a:pt x="327" y="141"/>
                  </a:lnTo>
                  <a:lnTo>
                    <a:pt x="182" y="82"/>
                  </a:lnTo>
                  <a:lnTo>
                    <a:pt x="267" y="11"/>
                  </a:lnTo>
                  <a:lnTo>
                    <a:pt x="192" y="0"/>
                  </a:lnTo>
                  <a:lnTo>
                    <a:pt x="0" y="98"/>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53" name="Freeform 89"/>
            <p:cNvSpPr>
              <a:spLocks/>
            </p:cNvSpPr>
            <p:nvPr/>
          </p:nvSpPr>
          <p:spPr bwMode="auto">
            <a:xfrm>
              <a:off x="3612" y="1460"/>
              <a:ext cx="387" cy="449"/>
            </a:xfrm>
            <a:custGeom>
              <a:avLst/>
              <a:gdLst/>
              <a:ahLst/>
              <a:cxnLst>
                <a:cxn ang="0">
                  <a:pos x="183" y="0"/>
                </a:cxn>
                <a:cxn ang="0">
                  <a:pos x="307" y="36"/>
                </a:cxn>
                <a:cxn ang="0">
                  <a:pos x="333" y="124"/>
                </a:cxn>
                <a:cxn ang="0">
                  <a:pos x="261" y="198"/>
                </a:cxn>
                <a:cxn ang="0">
                  <a:pos x="279" y="231"/>
                </a:cxn>
                <a:cxn ang="0">
                  <a:pos x="349" y="193"/>
                </a:cxn>
                <a:cxn ang="0">
                  <a:pos x="378" y="201"/>
                </a:cxn>
                <a:cxn ang="0">
                  <a:pos x="386" y="321"/>
                </a:cxn>
                <a:cxn ang="0">
                  <a:pos x="309" y="423"/>
                </a:cxn>
                <a:cxn ang="0">
                  <a:pos x="309" y="448"/>
                </a:cxn>
                <a:cxn ang="0">
                  <a:pos x="0" y="448"/>
                </a:cxn>
                <a:cxn ang="0">
                  <a:pos x="44" y="321"/>
                </a:cxn>
                <a:cxn ang="0">
                  <a:pos x="21" y="223"/>
                </a:cxn>
                <a:cxn ang="0">
                  <a:pos x="61" y="119"/>
                </a:cxn>
                <a:cxn ang="0">
                  <a:pos x="183" y="0"/>
                </a:cxn>
              </a:cxnLst>
              <a:rect l="0" t="0" r="r" b="b"/>
              <a:pathLst>
                <a:path w="387" h="449">
                  <a:moveTo>
                    <a:pt x="183" y="0"/>
                  </a:moveTo>
                  <a:lnTo>
                    <a:pt x="307" y="36"/>
                  </a:lnTo>
                  <a:lnTo>
                    <a:pt x="333" y="124"/>
                  </a:lnTo>
                  <a:lnTo>
                    <a:pt x="261" y="198"/>
                  </a:lnTo>
                  <a:lnTo>
                    <a:pt x="279" y="231"/>
                  </a:lnTo>
                  <a:lnTo>
                    <a:pt x="349" y="193"/>
                  </a:lnTo>
                  <a:lnTo>
                    <a:pt x="378" y="201"/>
                  </a:lnTo>
                  <a:lnTo>
                    <a:pt x="386" y="321"/>
                  </a:lnTo>
                  <a:lnTo>
                    <a:pt x="309" y="423"/>
                  </a:lnTo>
                  <a:lnTo>
                    <a:pt x="309" y="448"/>
                  </a:lnTo>
                  <a:lnTo>
                    <a:pt x="0" y="448"/>
                  </a:lnTo>
                  <a:lnTo>
                    <a:pt x="44" y="321"/>
                  </a:lnTo>
                  <a:lnTo>
                    <a:pt x="21" y="223"/>
                  </a:lnTo>
                  <a:lnTo>
                    <a:pt x="61" y="119"/>
                  </a:lnTo>
                  <a:lnTo>
                    <a:pt x="183"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54" name="Freeform 90"/>
            <p:cNvSpPr>
              <a:spLocks/>
            </p:cNvSpPr>
            <p:nvPr/>
          </p:nvSpPr>
          <p:spPr bwMode="auto">
            <a:xfrm>
              <a:off x="3197" y="1824"/>
              <a:ext cx="353" cy="599"/>
            </a:xfrm>
            <a:custGeom>
              <a:avLst/>
              <a:gdLst/>
              <a:ahLst/>
              <a:cxnLst>
                <a:cxn ang="0">
                  <a:pos x="89" y="0"/>
                </a:cxn>
                <a:cxn ang="0">
                  <a:pos x="320" y="0"/>
                </a:cxn>
                <a:cxn ang="0">
                  <a:pos x="349" y="89"/>
                </a:cxn>
                <a:cxn ang="0">
                  <a:pos x="349" y="396"/>
                </a:cxn>
                <a:cxn ang="0">
                  <a:pos x="352" y="423"/>
                </a:cxn>
                <a:cxn ang="0">
                  <a:pos x="307" y="476"/>
                </a:cxn>
                <a:cxn ang="0">
                  <a:pos x="296" y="538"/>
                </a:cxn>
                <a:cxn ang="0">
                  <a:pos x="211" y="598"/>
                </a:cxn>
                <a:cxn ang="0">
                  <a:pos x="172" y="584"/>
                </a:cxn>
                <a:cxn ang="0">
                  <a:pos x="84" y="457"/>
                </a:cxn>
                <a:cxn ang="0">
                  <a:pos x="109" y="418"/>
                </a:cxn>
                <a:cxn ang="0">
                  <a:pos x="73" y="393"/>
                </a:cxn>
                <a:cxn ang="0">
                  <a:pos x="0" y="274"/>
                </a:cxn>
                <a:cxn ang="0">
                  <a:pos x="5" y="199"/>
                </a:cxn>
                <a:cxn ang="0">
                  <a:pos x="57" y="139"/>
                </a:cxn>
                <a:cxn ang="0">
                  <a:pos x="44" y="104"/>
                </a:cxn>
                <a:cxn ang="0">
                  <a:pos x="111" y="56"/>
                </a:cxn>
                <a:cxn ang="0">
                  <a:pos x="89" y="0"/>
                </a:cxn>
              </a:cxnLst>
              <a:rect l="0" t="0" r="r" b="b"/>
              <a:pathLst>
                <a:path w="353" h="599">
                  <a:moveTo>
                    <a:pt x="89" y="0"/>
                  </a:moveTo>
                  <a:lnTo>
                    <a:pt x="320" y="0"/>
                  </a:lnTo>
                  <a:lnTo>
                    <a:pt x="349" y="89"/>
                  </a:lnTo>
                  <a:lnTo>
                    <a:pt x="349" y="396"/>
                  </a:lnTo>
                  <a:lnTo>
                    <a:pt x="352" y="423"/>
                  </a:lnTo>
                  <a:lnTo>
                    <a:pt x="307" y="476"/>
                  </a:lnTo>
                  <a:lnTo>
                    <a:pt x="296" y="538"/>
                  </a:lnTo>
                  <a:lnTo>
                    <a:pt x="211" y="598"/>
                  </a:lnTo>
                  <a:lnTo>
                    <a:pt x="172" y="584"/>
                  </a:lnTo>
                  <a:lnTo>
                    <a:pt x="84" y="457"/>
                  </a:lnTo>
                  <a:lnTo>
                    <a:pt x="109" y="418"/>
                  </a:lnTo>
                  <a:lnTo>
                    <a:pt x="73" y="393"/>
                  </a:lnTo>
                  <a:lnTo>
                    <a:pt x="0" y="274"/>
                  </a:lnTo>
                  <a:lnTo>
                    <a:pt x="5" y="199"/>
                  </a:lnTo>
                  <a:lnTo>
                    <a:pt x="57" y="139"/>
                  </a:lnTo>
                  <a:lnTo>
                    <a:pt x="44" y="104"/>
                  </a:lnTo>
                  <a:lnTo>
                    <a:pt x="111" y="56"/>
                  </a:lnTo>
                  <a:lnTo>
                    <a:pt x="89"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55" name="Freeform 91"/>
            <p:cNvSpPr>
              <a:spLocks/>
            </p:cNvSpPr>
            <p:nvPr/>
          </p:nvSpPr>
          <p:spPr bwMode="auto">
            <a:xfrm>
              <a:off x="2805" y="2026"/>
              <a:ext cx="604" cy="522"/>
            </a:xfrm>
            <a:custGeom>
              <a:avLst/>
              <a:gdLst/>
              <a:ahLst/>
              <a:cxnLst>
                <a:cxn ang="0">
                  <a:pos x="0" y="0"/>
                </a:cxn>
                <a:cxn ang="0">
                  <a:pos x="397" y="0"/>
                </a:cxn>
                <a:cxn ang="0">
                  <a:pos x="391" y="69"/>
                </a:cxn>
                <a:cxn ang="0">
                  <a:pos x="465" y="194"/>
                </a:cxn>
                <a:cxn ang="0">
                  <a:pos x="500" y="216"/>
                </a:cxn>
                <a:cxn ang="0">
                  <a:pos x="478" y="253"/>
                </a:cxn>
                <a:cxn ang="0">
                  <a:pos x="563" y="383"/>
                </a:cxn>
                <a:cxn ang="0">
                  <a:pos x="603" y="396"/>
                </a:cxn>
                <a:cxn ang="0">
                  <a:pos x="550" y="521"/>
                </a:cxn>
                <a:cxn ang="0">
                  <a:pos x="498" y="521"/>
                </a:cxn>
                <a:cxn ang="0">
                  <a:pos x="513" y="467"/>
                </a:cxn>
                <a:cxn ang="0">
                  <a:pos x="114" y="467"/>
                </a:cxn>
                <a:cxn ang="0">
                  <a:pos x="94" y="409"/>
                </a:cxn>
                <a:cxn ang="0">
                  <a:pos x="94" y="165"/>
                </a:cxn>
                <a:cxn ang="0">
                  <a:pos x="52" y="125"/>
                </a:cxn>
                <a:cxn ang="0">
                  <a:pos x="78" y="97"/>
                </a:cxn>
                <a:cxn ang="0">
                  <a:pos x="0" y="0"/>
                </a:cxn>
              </a:cxnLst>
              <a:rect l="0" t="0" r="r" b="b"/>
              <a:pathLst>
                <a:path w="604" h="522">
                  <a:moveTo>
                    <a:pt x="0" y="0"/>
                  </a:moveTo>
                  <a:lnTo>
                    <a:pt x="397" y="0"/>
                  </a:lnTo>
                  <a:lnTo>
                    <a:pt x="391" y="69"/>
                  </a:lnTo>
                  <a:lnTo>
                    <a:pt x="465" y="194"/>
                  </a:lnTo>
                  <a:lnTo>
                    <a:pt x="500" y="216"/>
                  </a:lnTo>
                  <a:lnTo>
                    <a:pt x="478" y="253"/>
                  </a:lnTo>
                  <a:lnTo>
                    <a:pt x="563" y="383"/>
                  </a:lnTo>
                  <a:lnTo>
                    <a:pt x="603" y="396"/>
                  </a:lnTo>
                  <a:lnTo>
                    <a:pt x="550" y="521"/>
                  </a:lnTo>
                  <a:lnTo>
                    <a:pt x="498" y="521"/>
                  </a:lnTo>
                  <a:lnTo>
                    <a:pt x="513" y="467"/>
                  </a:lnTo>
                  <a:lnTo>
                    <a:pt x="114" y="467"/>
                  </a:lnTo>
                  <a:lnTo>
                    <a:pt x="94" y="409"/>
                  </a:lnTo>
                  <a:lnTo>
                    <a:pt x="94" y="165"/>
                  </a:lnTo>
                  <a:lnTo>
                    <a:pt x="52" y="125"/>
                  </a:lnTo>
                  <a:lnTo>
                    <a:pt x="78" y="9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56" name="Freeform 92"/>
            <p:cNvSpPr>
              <a:spLocks/>
            </p:cNvSpPr>
            <p:nvPr/>
          </p:nvSpPr>
          <p:spPr bwMode="auto">
            <a:xfrm>
              <a:off x="3778" y="1879"/>
              <a:ext cx="393" cy="398"/>
            </a:xfrm>
            <a:custGeom>
              <a:avLst/>
              <a:gdLst/>
              <a:ahLst/>
              <a:cxnLst>
                <a:cxn ang="0">
                  <a:pos x="0" y="27"/>
                </a:cxn>
                <a:cxn ang="0">
                  <a:pos x="146" y="27"/>
                </a:cxn>
                <a:cxn ang="0">
                  <a:pos x="201" y="53"/>
                </a:cxn>
                <a:cxn ang="0">
                  <a:pos x="284" y="53"/>
                </a:cxn>
                <a:cxn ang="0">
                  <a:pos x="392" y="0"/>
                </a:cxn>
                <a:cxn ang="0">
                  <a:pos x="392" y="173"/>
                </a:cxn>
                <a:cxn ang="0">
                  <a:pos x="376" y="181"/>
                </a:cxn>
                <a:cxn ang="0">
                  <a:pos x="323" y="285"/>
                </a:cxn>
                <a:cxn ang="0">
                  <a:pos x="294" y="285"/>
                </a:cxn>
                <a:cxn ang="0">
                  <a:pos x="199" y="397"/>
                </a:cxn>
                <a:cxn ang="0">
                  <a:pos x="167" y="368"/>
                </a:cxn>
                <a:cxn ang="0">
                  <a:pos x="119" y="381"/>
                </a:cxn>
                <a:cxn ang="0">
                  <a:pos x="0" y="282"/>
                </a:cxn>
                <a:cxn ang="0">
                  <a:pos x="0" y="27"/>
                </a:cxn>
              </a:cxnLst>
              <a:rect l="0" t="0" r="r" b="b"/>
              <a:pathLst>
                <a:path w="393" h="398">
                  <a:moveTo>
                    <a:pt x="0" y="27"/>
                  </a:moveTo>
                  <a:lnTo>
                    <a:pt x="146" y="27"/>
                  </a:lnTo>
                  <a:lnTo>
                    <a:pt x="201" y="53"/>
                  </a:lnTo>
                  <a:lnTo>
                    <a:pt x="284" y="53"/>
                  </a:lnTo>
                  <a:lnTo>
                    <a:pt x="392" y="0"/>
                  </a:lnTo>
                  <a:lnTo>
                    <a:pt x="392" y="173"/>
                  </a:lnTo>
                  <a:lnTo>
                    <a:pt x="376" y="181"/>
                  </a:lnTo>
                  <a:lnTo>
                    <a:pt x="323" y="285"/>
                  </a:lnTo>
                  <a:lnTo>
                    <a:pt x="294" y="285"/>
                  </a:lnTo>
                  <a:lnTo>
                    <a:pt x="199" y="397"/>
                  </a:lnTo>
                  <a:lnTo>
                    <a:pt x="167" y="368"/>
                  </a:lnTo>
                  <a:lnTo>
                    <a:pt x="119" y="381"/>
                  </a:lnTo>
                  <a:lnTo>
                    <a:pt x="0" y="282"/>
                  </a:lnTo>
                  <a:lnTo>
                    <a:pt x="0" y="27"/>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57" name="Freeform 93"/>
            <p:cNvSpPr>
              <a:spLocks/>
            </p:cNvSpPr>
            <p:nvPr/>
          </p:nvSpPr>
          <p:spPr bwMode="auto">
            <a:xfrm>
              <a:off x="1056" y="1056"/>
              <a:ext cx="1049" cy="541"/>
            </a:xfrm>
            <a:custGeom>
              <a:avLst/>
              <a:gdLst/>
              <a:ahLst/>
              <a:cxnLst>
                <a:cxn ang="0">
                  <a:pos x="2" y="0"/>
                </a:cxn>
                <a:cxn ang="0">
                  <a:pos x="1048" y="0"/>
                </a:cxn>
                <a:cxn ang="0">
                  <a:pos x="1048" y="467"/>
                </a:cxn>
                <a:cxn ang="0">
                  <a:pos x="430" y="467"/>
                </a:cxn>
                <a:cxn ang="0">
                  <a:pos x="430" y="496"/>
                </a:cxn>
                <a:cxn ang="0">
                  <a:pos x="282" y="540"/>
                </a:cxn>
                <a:cxn ang="0">
                  <a:pos x="194" y="389"/>
                </a:cxn>
                <a:cxn ang="0">
                  <a:pos x="141" y="410"/>
                </a:cxn>
                <a:cxn ang="0">
                  <a:pos x="128" y="381"/>
                </a:cxn>
                <a:cxn ang="0">
                  <a:pos x="160" y="301"/>
                </a:cxn>
                <a:cxn ang="0">
                  <a:pos x="0" y="136"/>
                </a:cxn>
                <a:cxn ang="0">
                  <a:pos x="2" y="0"/>
                </a:cxn>
              </a:cxnLst>
              <a:rect l="0" t="0" r="r" b="b"/>
              <a:pathLst>
                <a:path w="1049" h="541">
                  <a:moveTo>
                    <a:pt x="2" y="0"/>
                  </a:moveTo>
                  <a:lnTo>
                    <a:pt x="1048" y="0"/>
                  </a:lnTo>
                  <a:lnTo>
                    <a:pt x="1048" y="467"/>
                  </a:lnTo>
                  <a:lnTo>
                    <a:pt x="430" y="467"/>
                  </a:lnTo>
                  <a:lnTo>
                    <a:pt x="430" y="496"/>
                  </a:lnTo>
                  <a:lnTo>
                    <a:pt x="282" y="540"/>
                  </a:lnTo>
                  <a:lnTo>
                    <a:pt x="194" y="389"/>
                  </a:lnTo>
                  <a:lnTo>
                    <a:pt x="141" y="410"/>
                  </a:lnTo>
                  <a:lnTo>
                    <a:pt x="128" y="381"/>
                  </a:lnTo>
                  <a:lnTo>
                    <a:pt x="160" y="301"/>
                  </a:lnTo>
                  <a:lnTo>
                    <a:pt x="0" y="136"/>
                  </a:lnTo>
                  <a:lnTo>
                    <a:pt x="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58" name="Freeform 94"/>
            <p:cNvSpPr>
              <a:spLocks/>
            </p:cNvSpPr>
            <p:nvPr/>
          </p:nvSpPr>
          <p:spPr bwMode="auto">
            <a:xfrm>
              <a:off x="1487" y="1527"/>
              <a:ext cx="618" cy="458"/>
            </a:xfrm>
            <a:custGeom>
              <a:avLst/>
              <a:gdLst/>
              <a:ahLst/>
              <a:cxnLst>
                <a:cxn ang="0">
                  <a:pos x="0" y="0"/>
                </a:cxn>
                <a:cxn ang="0">
                  <a:pos x="617" y="0"/>
                </a:cxn>
                <a:cxn ang="0">
                  <a:pos x="617" y="457"/>
                </a:cxn>
                <a:cxn ang="0">
                  <a:pos x="0" y="457"/>
                </a:cxn>
                <a:cxn ang="0">
                  <a:pos x="0" y="0"/>
                </a:cxn>
              </a:cxnLst>
              <a:rect l="0" t="0" r="r" b="b"/>
              <a:pathLst>
                <a:path w="618" h="458">
                  <a:moveTo>
                    <a:pt x="0" y="0"/>
                  </a:moveTo>
                  <a:lnTo>
                    <a:pt x="617" y="0"/>
                  </a:lnTo>
                  <a:lnTo>
                    <a:pt x="617" y="457"/>
                  </a:lnTo>
                  <a:lnTo>
                    <a:pt x="0" y="45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59" name="Freeform 95"/>
            <p:cNvSpPr>
              <a:spLocks/>
            </p:cNvSpPr>
            <p:nvPr/>
          </p:nvSpPr>
          <p:spPr bwMode="auto">
            <a:xfrm>
              <a:off x="2103" y="1757"/>
              <a:ext cx="764" cy="346"/>
            </a:xfrm>
            <a:custGeom>
              <a:avLst/>
              <a:gdLst/>
              <a:ahLst/>
              <a:cxnLst>
                <a:cxn ang="0">
                  <a:pos x="0" y="0"/>
                </a:cxn>
                <a:cxn ang="0">
                  <a:pos x="475" y="0"/>
                </a:cxn>
                <a:cxn ang="0">
                  <a:pos x="525" y="26"/>
                </a:cxn>
                <a:cxn ang="0">
                  <a:pos x="634" y="61"/>
                </a:cxn>
                <a:cxn ang="0">
                  <a:pos x="705" y="276"/>
                </a:cxn>
                <a:cxn ang="0">
                  <a:pos x="763" y="345"/>
                </a:cxn>
                <a:cxn ang="0">
                  <a:pos x="164" y="345"/>
                </a:cxn>
                <a:cxn ang="0">
                  <a:pos x="164" y="225"/>
                </a:cxn>
                <a:cxn ang="0">
                  <a:pos x="0" y="225"/>
                </a:cxn>
                <a:cxn ang="0">
                  <a:pos x="0" y="0"/>
                </a:cxn>
              </a:cxnLst>
              <a:rect l="0" t="0" r="r" b="b"/>
              <a:pathLst>
                <a:path w="764" h="346">
                  <a:moveTo>
                    <a:pt x="0" y="0"/>
                  </a:moveTo>
                  <a:lnTo>
                    <a:pt x="475" y="0"/>
                  </a:lnTo>
                  <a:lnTo>
                    <a:pt x="525" y="26"/>
                  </a:lnTo>
                  <a:lnTo>
                    <a:pt x="634" y="61"/>
                  </a:lnTo>
                  <a:lnTo>
                    <a:pt x="705" y="276"/>
                  </a:lnTo>
                  <a:lnTo>
                    <a:pt x="763" y="345"/>
                  </a:lnTo>
                  <a:lnTo>
                    <a:pt x="164" y="345"/>
                  </a:lnTo>
                  <a:lnTo>
                    <a:pt x="164" y="225"/>
                  </a:lnTo>
                  <a:lnTo>
                    <a:pt x="0" y="22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60" name="Freeform 96"/>
            <p:cNvSpPr>
              <a:spLocks/>
            </p:cNvSpPr>
            <p:nvPr/>
          </p:nvSpPr>
          <p:spPr bwMode="auto">
            <a:xfrm>
              <a:off x="1667" y="1984"/>
              <a:ext cx="596" cy="446"/>
            </a:xfrm>
            <a:custGeom>
              <a:avLst/>
              <a:gdLst/>
              <a:ahLst/>
              <a:cxnLst>
                <a:cxn ang="0">
                  <a:pos x="0" y="0"/>
                </a:cxn>
                <a:cxn ang="0">
                  <a:pos x="595" y="0"/>
                </a:cxn>
                <a:cxn ang="0">
                  <a:pos x="595" y="445"/>
                </a:cxn>
                <a:cxn ang="0">
                  <a:pos x="0" y="445"/>
                </a:cxn>
                <a:cxn ang="0">
                  <a:pos x="0" y="0"/>
                </a:cxn>
              </a:cxnLst>
              <a:rect l="0" t="0" r="r" b="b"/>
              <a:pathLst>
                <a:path w="596" h="446">
                  <a:moveTo>
                    <a:pt x="0" y="0"/>
                  </a:moveTo>
                  <a:lnTo>
                    <a:pt x="595" y="0"/>
                  </a:lnTo>
                  <a:lnTo>
                    <a:pt x="595" y="445"/>
                  </a:lnTo>
                  <a:lnTo>
                    <a:pt x="0" y="44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61" name="Freeform 97"/>
            <p:cNvSpPr>
              <a:spLocks/>
            </p:cNvSpPr>
            <p:nvPr/>
          </p:nvSpPr>
          <p:spPr bwMode="auto">
            <a:xfrm>
              <a:off x="3978" y="2057"/>
              <a:ext cx="468" cy="355"/>
            </a:xfrm>
            <a:custGeom>
              <a:avLst/>
              <a:gdLst/>
              <a:ahLst/>
              <a:cxnLst>
                <a:cxn ang="0">
                  <a:pos x="192" y="0"/>
                </a:cxn>
                <a:cxn ang="0">
                  <a:pos x="179" y="0"/>
                </a:cxn>
                <a:cxn ang="0">
                  <a:pos x="124" y="106"/>
                </a:cxn>
                <a:cxn ang="0">
                  <a:pos x="93" y="106"/>
                </a:cxn>
                <a:cxn ang="0">
                  <a:pos x="0" y="215"/>
                </a:cxn>
                <a:cxn ang="0">
                  <a:pos x="40" y="330"/>
                </a:cxn>
                <a:cxn ang="0">
                  <a:pos x="184" y="354"/>
                </a:cxn>
                <a:cxn ang="0">
                  <a:pos x="223" y="325"/>
                </a:cxn>
                <a:cxn ang="0">
                  <a:pos x="264" y="242"/>
                </a:cxn>
                <a:cxn ang="0">
                  <a:pos x="275" y="234"/>
                </a:cxn>
                <a:cxn ang="0">
                  <a:pos x="467" y="165"/>
                </a:cxn>
                <a:cxn ang="0">
                  <a:pos x="453" y="134"/>
                </a:cxn>
                <a:cxn ang="0">
                  <a:pos x="380" y="109"/>
                </a:cxn>
                <a:cxn ang="0">
                  <a:pos x="272" y="165"/>
                </a:cxn>
                <a:cxn ang="0">
                  <a:pos x="272" y="67"/>
                </a:cxn>
                <a:cxn ang="0">
                  <a:pos x="192" y="67"/>
                </a:cxn>
                <a:cxn ang="0">
                  <a:pos x="192" y="0"/>
                </a:cxn>
              </a:cxnLst>
              <a:rect l="0" t="0" r="r" b="b"/>
              <a:pathLst>
                <a:path w="468" h="355">
                  <a:moveTo>
                    <a:pt x="192" y="0"/>
                  </a:moveTo>
                  <a:lnTo>
                    <a:pt x="179" y="0"/>
                  </a:lnTo>
                  <a:lnTo>
                    <a:pt x="124" y="106"/>
                  </a:lnTo>
                  <a:lnTo>
                    <a:pt x="93" y="106"/>
                  </a:lnTo>
                  <a:lnTo>
                    <a:pt x="0" y="215"/>
                  </a:lnTo>
                  <a:lnTo>
                    <a:pt x="40" y="330"/>
                  </a:lnTo>
                  <a:lnTo>
                    <a:pt x="184" y="354"/>
                  </a:lnTo>
                  <a:lnTo>
                    <a:pt x="223" y="325"/>
                  </a:lnTo>
                  <a:lnTo>
                    <a:pt x="264" y="242"/>
                  </a:lnTo>
                  <a:lnTo>
                    <a:pt x="275" y="234"/>
                  </a:lnTo>
                  <a:lnTo>
                    <a:pt x="467" y="165"/>
                  </a:lnTo>
                  <a:lnTo>
                    <a:pt x="453" y="134"/>
                  </a:lnTo>
                  <a:lnTo>
                    <a:pt x="380" y="109"/>
                  </a:lnTo>
                  <a:lnTo>
                    <a:pt x="272" y="165"/>
                  </a:lnTo>
                  <a:lnTo>
                    <a:pt x="272" y="67"/>
                  </a:lnTo>
                  <a:lnTo>
                    <a:pt x="192" y="67"/>
                  </a:lnTo>
                  <a:lnTo>
                    <a:pt x="19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62" name="Freeform 98"/>
            <p:cNvSpPr>
              <a:spLocks/>
            </p:cNvSpPr>
            <p:nvPr/>
          </p:nvSpPr>
          <p:spPr bwMode="auto">
            <a:xfrm>
              <a:off x="3827" y="2222"/>
              <a:ext cx="748" cy="269"/>
            </a:xfrm>
            <a:custGeom>
              <a:avLst/>
              <a:gdLst/>
              <a:ahLst/>
              <a:cxnLst>
                <a:cxn ang="0">
                  <a:pos x="0" y="266"/>
                </a:cxn>
                <a:cxn ang="0">
                  <a:pos x="23" y="241"/>
                </a:cxn>
                <a:cxn ang="0">
                  <a:pos x="191" y="164"/>
                </a:cxn>
                <a:cxn ang="0">
                  <a:pos x="336" y="187"/>
                </a:cxn>
                <a:cxn ang="0">
                  <a:pos x="376" y="158"/>
                </a:cxn>
                <a:cxn ang="0">
                  <a:pos x="421" y="69"/>
                </a:cxn>
                <a:cxn ang="0">
                  <a:pos x="618" y="0"/>
                </a:cxn>
                <a:cxn ang="0">
                  <a:pos x="652" y="119"/>
                </a:cxn>
                <a:cxn ang="0">
                  <a:pos x="747" y="143"/>
                </a:cxn>
                <a:cxn ang="0">
                  <a:pos x="699" y="199"/>
                </a:cxn>
                <a:cxn ang="0">
                  <a:pos x="731" y="268"/>
                </a:cxn>
                <a:cxn ang="0">
                  <a:pos x="0" y="266"/>
                </a:cxn>
              </a:cxnLst>
              <a:rect l="0" t="0" r="r" b="b"/>
              <a:pathLst>
                <a:path w="748" h="269">
                  <a:moveTo>
                    <a:pt x="0" y="266"/>
                  </a:moveTo>
                  <a:lnTo>
                    <a:pt x="23" y="241"/>
                  </a:lnTo>
                  <a:lnTo>
                    <a:pt x="191" y="164"/>
                  </a:lnTo>
                  <a:lnTo>
                    <a:pt x="336" y="187"/>
                  </a:lnTo>
                  <a:lnTo>
                    <a:pt x="376" y="158"/>
                  </a:lnTo>
                  <a:lnTo>
                    <a:pt x="421" y="69"/>
                  </a:lnTo>
                  <a:lnTo>
                    <a:pt x="618" y="0"/>
                  </a:lnTo>
                  <a:lnTo>
                    <a:pt x="652" y="119"/>
                  </a:lnTo>
                  <a:lnTo>
                    <a:pt x="747" y="143"/>
                  </a:lnTo>
                  <a:lnTo>
                    <a:pt x="699" y="199"/>
                  </a:lnTo>
                  <a:lnTo>
                    <a:pt x="731" y="268"/>
                  </a:lnTo>
                  <a:lnTo>
                    <a:pt x="0" y="26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63" name="Freeform 99"/>
            <p:cNvSpPr>
              <a:spLocks/>
            </p:cNvSpPr>
            <p:nvPr/>
          </p:nvSpPr>
          <p:spPr bwMode="auto">
            <a:xfrm>
              <a:off x="3371" y="2165"/>
              <a:ext cx="646" cy="351"/>
            </a:xfrm>
            <a:custGeom>
              <a:avLst/>
              <a:gdLst/>
              <a:ahLst/>
              <a:cxnLst>
                <a:cxn ang="0">
                  <a:pos x="0" y="350"/>
                </a:cxn>
                <a:cxn ang="0">
                  <a:pos x="36" y="257"/>
                </a:cxn>
                <a:cxn ang="0">
                  <a:pos x="122" y="201"/>
                </a:cxn>
                <a:cxn ang="0">
                  <a:pos x="299" y="164"/>
                </a:cxn>
                <a:cxn ang="0">
                  <a:pos x="405" y="23"/>
                </a:cxn>
                <a:cxn ang="0">
                  <a:pos x="405" y="0"/>
                </a:cxn>
                <a:cxn ang="0">
                  <a:pos x="525" y="96"/>
                </a:cxn>
                <a:cxn ang="0">
                  <a:pos x="574" y="80"/>
                </a:cxn>
                <a:cxn ang="0">
                  <a:pos x="602" y="109"/>
                </a:cxn>
                <a:cxn ang="0">
                  <a:pos x="645" y="222"/>
                </a:cxn>
                <a:cxn ang="0">
                  <a:pos x="479" y="300"/>
                </a:cxn>
                <a:cxn ang="0">
                  <a:pos x="455" y="326"/>
                </a:cxn>
                <a:cxn ang="0">
                  <a:pos x="135" y="326"/>
                </a:cxn>
                <a:cxn ang="0">
                  <a:pos x="135" y="350"/>
                </a:cxn>
                <a:cxn ang="0">
                  <a:pos x="0" y="350"/>
                </a:cxn>
              </a:cxnLst>
              <a:rect l="0" t="0" r="r" b="b"/>
              <a:pathLst>
                <a:path w="646" h="351">
                  <a:moveTo>
                    <a:pt x="0" y="350"/>
                  </a:moveTo>
                  <a:lnTo>
                    <a:pt x="36" y="257"/>
                  </a:lnTo>
                  <a:lnTo>
                    <a:pt x="122" y="201"/>
                  </a:lnTo>
                  <a:lnTo>
                    <a:pt x="299" y="164"/>
                  </a:lnTo>
                  <a:lnTo>
                    <a:pt x="405" y="23"/>
                  </a:lnTo>
                  <a:lnTo>
                    <a:pt x="405" y="0"/>
                  </a:lnTo>
                  <a:lnTo>
                    <a:pt x="525" y="96"/>
                  </a:lnTo>
                  <a:lnTo>
                    <a:pt x="574" y="80"/>
                  </a:lnTo>
                  <a:lnTo>
                    <a:pt x="602" y="109"/>
                  </a:lnTo>
                  <a:lnTo>
                    <a:pt x="645" y="222"/>
                  </a:lnTo>
                  <a:lnTo>
                    <a:pt x="479" y="300"/>
                  </a:lnTo>
                  <a:lnTo>
                    <a:pt x="455" y="326"/>
                  </a:lnTo>
                  <a:lnTo>
                    <a:pt x="135" y="326"/>
                  </a:lnTo>
                  <a:lnTo>
                    <a:pt x="135" y="350"/>
                  </a:lnTo>
                  <a:lnTo>
                    <a:pt x="0" y="35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64" name="Freeform 100"/>
            <p:cNvSpPr>
              <a:spLocks/>
            </p:cNvSpPr>
            <p:nvPr/>
          </p:nvSpPr>
          <p:spPr bwMode="auto">
            <a:xfrm>
              <a:off x="2919" y="2493"/>
              <a:ext cx="444" cy="398"/>
            </a:xfrm>
            <a:custGeom>
              <a:avLst/>
              <a:gdLst/>
              <a:ahLst/>
              <a:cxnLst>
                <a:cxn ang="0">
                  <a:pos x="0" y="0"/>
                </a:cxn>
                <a:cxn ang="0">
                  <a:pos x="399" y="0"/>
                </a:cxn>
                <a:cxn ang="0">
                  <a:pos x="384" y="51"/>
                </a:cxn>
                <a:cxn ang="0">
                  <a:pos x="443" y="53"/>
                </a:cxn>
                <a:cxn ang="0">
                  <a:pos x="386" y="191"/>
                </a:cxn>
                <a:cxn ang="0">
                  <a:pos x="328" y="265"/>
                </a:cxn>
                <a:cxn ang="0">
                  <a:pos x="289" y="397"/>
                </a:cxn>
                <a:cxn ang="0">
                  <a:pos x="58" y="397"/>
                </a:cxn>
                <a:cxn ang="0">
                  <a:pos x="58" y="336"/>
                </a:cxn>
                <a:cxn ang="0">
                  <a:pos x="15" y="326"/>
                </a:cxn>
                <a:cxn ang="0">
                  <a:pos x="15" y="80"/>
                </a:cxn>
                <a:cxn ang="0">
                  <a:pos x="0" y="0"/>
                </a:cxn>
              </a:cxnLst>
              <a:rect l="0" t="0" r="r" b="b"/>
              <a:pathLst>
                <a:path w="444" h="398">
                  <a:moveTo>
                    <a:pt x="0" y="0"/>
                  </a:moveTo>
                  <a:lnTo>
                    <a:pt x="399" y="0"/>
                  </a:lnTo>
                  <a:lnTo>
                    <a:pt x="384" y="51"/>
                  </a:lnTo>
                  <a:lnTo>
                    <a:pt x="443" y="53"/>
                  </a:lnTo>
                  <a:lnTo>
                    <a:pt x="386" y="191"/>
                  </a:lnTo>
                  <a:lnTo>
                    <a:pt x="328" y="265"/>
                  </a:lnTo>
                  <a:lnTo>
                    <a:pt x="289" y="397"/>
                  </a:lnTo>
                  <a:lnTo>
                    <a:pt x="58" y="397"/>
                  </a:lnTo>
                  <a:lnTo>
                    <a:pt x="58" y="336"/>
                  </a:lnTo>
                  <a:lnTo>
                    <a:pt x="15" y="326"/>
                  </a:lnTo>
                  <a:lnTo>
                    <a:pt x="15" y="8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65" name="Freeform 101"/>
            <p:cNvSpPr>
              <a:spLocks/>
            </p:cNvSpPr>
            <p:nvPr/>
          </p:nvSpPr>
          <p:spPr bwMode="auto">
            <a:xfrm>
              <a:off x="3308" y="2490"/>
              <a:ext cx="755" cy="193"/>
            </a:xfrm>
            <a:custGeom>
              <a:avLst/>
              <a:gdLst/>
              <a:ahLst/>
              <a:cxnLst>
                <a:cxn ang="0">
                  <a:pos x="66" y="21"/>
                </a:cxn>
                <a:cxn ang="0">
                  <a:pos x="198" y="21"/>
                </a:cxn>
                <a:cxn ang="0">
                  <a:pos x="198" y="0"/>
                </a:cxn>
                <a:cxn ang="0">
                  <a:pos x="754" y="0"/>
                </a:cxn>
                <a:cxn ang="0">
                  <a:pos x="743" y="40"/>
                </a:cxn>
                <a:cxn ang="0">
                  <a:pos x="520" y="136"/>
                </a:cxn>
                <a:cxn ang="0">
                  <a:pos x="499" y="192"/>
                </a:cxn>
                <a:cxn ang="0">
                  <a:pos x="0" y="192"/>
                </a:cxn>
                <a:cxn ang="0">
                  <a:pos x="66" y="21"/>
                </a:cxn>
              </a:cxnLst>
              <a:rect l="0" t="0" r="r" b="b"/>
              <a:pathLst>
                <a:path w="755" h="193">
                  <a:moveTo>
                    <a:pt x="66" y="21"/>
                  </a:moveTo>
                  <a:lnTo>
                    <a:pt x="198" y="21"/>
                  </a:lnTo>
                  <a:lnTo>
                    <a:pt x="198" y="0"/>
                  </a:lnTo>
                  <a:lnTo>
                    <a:pt x="754" y="0"/>
                  </a:lnTo>
                  <a:lnTo>
                    <a:pt x="743" y="40"/>
                  </a:lnTo>
                  <a:lnTo>
                    <a:pt x="520" y="136"/>
                  </a:lnTo>
                  <a:lnTo>
                    <a:pt x="499" y="192"/>
                  </a:lnTo>
                  <a:lnTo>
                    <a:pt x="0" y="192"/>
                  </a:lnTo>
                  <a:lnTo>
                    <a:pt x="66"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66" name="Freeform 102"/>
            <p:cNvSpPr>
              <a:spLocks/>
            </p:cNvSpPr>
            <p:nvPr/>
          </p:nvSpPr>
          <p:spPr bwMode="auto">
            <a:xfrm>
              <a:off x="3807" y="2491"/>
              <a:ext cx="789" cy="307"/>
            </a:xfrm>
            <a:custGeom>
              <a:avLst/>
              <a:gdLst/>
              <a:ahLst/>
              <a:cxnLst>
                <a:cxn ang="0">
                  <a:pos x="254" y="0"/>
                </a:cxn>
                <a:cxn ang="0">
                  <a:pos x="753" y="0"/>
                </a:cxn>
                <a:cxn ang="0">
                  <a:pos x="788" y="93"/>
                </a:cxn>
                <a:cxn ang="0">
                  <a:pos x="701" y="186"/>
                </a:cxn>
                <a:cxn ang="0">
                  <a:pos x="577" y="225"/>
                </a:cxn>
                <a:cxn ang="0">
                  <a:pos x="527" y="306"/>
                </a:cxn>
                <a:cxn ang="0">
                  <a:pos x="405" y="173"/>
                </a:cxn>
                <a:cxn ang="0">
                  <a:pos x="308" y="173"/>
                </a:cxn>
                <a:cxn ang="0">
                  <a:pos x="291" y="147"/>
                </a:cxn>
                <a:cxn ang="0">
                  <a:pos x="160" y="147"/>
                </a:cxn>
                <a:cxn ang="0">
                  <a:pos x="111" y="191"/>
                </a:cxn>
                <a:cxn ang="0">
                  <a:pos x="0" y="191"/>
                </a:cxn>
                <a:cxn ang="0">
                  <a:pos x="21" y="135"/>
                </a:cxn>
                <a:cxn ang="0">
                  <a:pos x="244" y="43"/>
                </a:cxn>
                <a:cxn ang="0">
                  <a:pos x="254" y="0"/>
                </a:cxn>
              </a:cxnLst>
              <a:rect l="0" t="0" r="r" b="b"/>
              <a:pathLst>
                <a:path w="789" h="307">
                  <a:moveTo>
                    <a:pt x="254" y="0"/>
                  </a:moveTo>
                  <a:lnTo>
                    <a:pt x="753" y="0"/>
                  </a:lnTo>
                  <a:lnTo>
                    <a:pt x="788" y="93"/>
                  </a:lnTo>
                  <a:lnTo>
                    <a:pt x="701" y="186"/>
                  </a:lnTo>
                  <a:lnTo>
                    <a:pt x="577" y="225"/>
                  </a:lnTo>
                  <a:lnTo>
                    <a:pt x="527" y="306"/>
                  </a:lnTo>
                  <a:lnTo>
                    <a:pt x="405" y="173"/>
                  </a:lnTo>
                  <a:lnTo>
                    <a:pt x="308" y="173"/>
                  </a:lnTo>
                  <a:lnTo>
                    <a:pt x="291" y="147"/>
                  </a:lnTo>
                  <a:lnTo>
                    <a:pt x="160" y="147"/>
                  </a:lnTo>
                  <a:lnTo>
                    <a:pt x="111" y="191"/>
                  </a:lnTo>
                  <a:lnTo>
                    <a:pt x="0" y="191"/>
                  </a:lnTo>
                  <a:lnTo>
                    <a:pt x="21" y="135"/>
                  </a:lnTo>
                  <a:lnTo>
                    <a:pt x="244" y="43"/>
                  </a:lnTo>
                  <a:lnTo>
                    <a:pt x="254"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67" name="Freeform 103"/>
            <p:cNvSpPr>
              <a:spLocks/>
            </p:cNvSpPr>
            <p:nvPr/>
          </p:nvSpPr>
          <p:spPr bwMode="auto">
            <a:xfrm>
              <a:off x="3905" y="2639"/>
              <a:ext cx="430" cy="371"/>
            </a:xfrm>
            <a:custGeom>
              <a:avLst/>
              <a:gdLst/>
              <a:ahLst/>
              <a:cxnLst>
                <a:cxn ang="0">
                  <a:pos x="17" y="44"/>
                </a:cxn>
                <a:cxn ang="0">
                  <a:pos x="61" y="0"/>
                </a:cxn>
                <a:cxn ang="0">
                  <a:pos x="192" y="0"/>
                </a:cxn>
                <a:cxn ang="0">
                  <a:pos x="207" y="26"/>
                </a:cxn>
                <a:cxn ang="0">
                  <a:pos x="306" y="26"/>
                </a:cxn>
                <a:cxn ang="0">
                  <a:pos x="429" y="158"/>
                </a:cxn>
                <a:cxn ang="0">
                  <a:pos x="317" y="275"/>
                </a:cxn>
                <a:cxn ang="0">
                  <a:pos x="233" y="304"/>
                </a:cxn>
                <a:cxn ang="0">
                  <a:pos x="223" y="370"/>
                </a:cxn>
                <a:cxn ang="0">
                  <a:pos x="179" y="293"/>
                </a:cxn>
                <a:cxn ang="0">
                  <a:pos x="0" y="81"/>
                </a:cxn>
                <a:cxn ang="0">
                  <a:pos x="17" y="44"/>
                </a:cxn>
              </a:cxnLst>
              <a:rect l="0" t="0" r="r" b="b"/>
              <a:pathLst>
                <a:path w="430" h="371">
                  <a:moveTo>
                    <a:pt x="17" y="44"/>
                  </a:moveTo>
                  <a:lnTo>
                    <a:pt x="61" y="0"/>
                  </a:lnTo>
                  <a:lnTo>
                    <a:pt x="192" y="0"/>
                  </a:lnTo>
                  <a:lnTo>
                    <a:pt x="207" y="26"/>
                  </a:lnTo>
                  <a:lnTo>
                    <a:pt x="306" y="26"/>
                  </a:lnTo>
                  <a:lnTo>
                    <a:pt x="429" y="158"/>
                  </a:lnTo>
                  <a:lnTo>
                    <a:pt x="317" y="275"/>
                  </a:lnTo>
                  <a:lnTo>
                    <a:pt x="233" y="304"/>
                  </a:lnTo>
                  <a:lnTo>
                    <a:pt x="223" y="370"/>
                  </a:lnTo>
                  <a:lnTo>
                    <a:pt x="179" y="293"/>
                  </a:lnTo>
                  <a:lnTo>
                    <a:pt x="0" y="81"/>
                  </a:lnTo>
                  <a:lnTo>
                    <a:pt x="17" y="44"/>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68" name="Freeform 104"/>
            <p:cNvSpPr>
              <a:spLocks/>
            </p:cNvSpPr>
            <p:nvPr/>
          </p:nvSpPr>
          <p:spPr bwMode="auto">
            <a:xfrm>
              <a:off x="3716" y="2683"/>
              <a:ext cx="413" cy="465"/>
            </a:xfrm>
            <a:custGeom>
              <a:avLst/>
              <a:gdLst/>
              <a:ahLst/>
              <a:cxnLst>
                <a:cxn ang="0">
                  <a:pos x="0" y="0"/>
                </a:cxn>
                <a:cxn ang="0">
                  <a:pos x="206" y="0"/>
                </a:cxn>
                <a:cxn ang="0">
                  <a:pos x="189" y="36"/>
                </a:cxn>
                <a:cxn ang="0">
                  <a:pos x="368" y="249"/>
                </a:cxn>
                <a:cxn ang="0">
                  <a:pos x="412" y="325"/>
                </a:cxn>
                <a:cxn ang="0">
                  <a:pos x="358" y="464"/>
                </a:cxn>
                <a:cxn ang="0">
                  <a:pos x="73" y="464"/>
                </a:cxn>
                <a:cxn ang="0">
                  <a:pos x="44" y="406"/>
                </a:cxn>
                <a:cxn ang="0">
                  <a:pos x="30" y="332"/>
                </a:cxn>
                <a:cxn ang="0">
                  <a:pos x="57" y="292"/>
                </a:cxn>
                <a:cxn ang="0">
                  <a:pos x="0" y="0"/>
                </a:cxn>
              </a:cxnLst>
              <a:rect l="0" t="0" r="r" b="b"/>
              <a:pathLst>
                <a:path w="413" h="465">
                  <a:moveTo>
                    <a:pt x="0" y="0"/>
                  </a:moveTo>
                  <a:lnTo>
                    <a:pt x="206" y="0"/>
                  </a:lnTo>
                  <a:lnTo>
                    <a:pt x="189" y="36"/>
                  </a:lnTo>
                  <a:lnTo>
                    <a:pt x="368" y="249"/>
                  </a:lnTo>
                  <a:lnTo>
                    <a:pt x="412" y="325"/>
                  </a:lnTo>
                  <a:lnTo>
                    <a:pt x="358" y="464"/>
                  </a:lnTo>
                  <a:lnTo>
                    <a:pt x="73" y="464"/>
                  </a:lnTo>
                  <a:lnTo>
                    <a:pt x="44" y="406"/>
                  </a:lnTo>
                  <a:lnTo>
                    <a:pt x="30" y="332"/>
                  </a:lnTo>
                  <a:lnTo>
                    <a:pt x="57" y="292"/>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69" name="Freeform 105"/>
            <p:cNvSpPr>
              <a:spLocks/>
            </p:cNvSpPr>
            <p:nvPr/>
          </p:nvSpPr>
          <p:spPr bwMode="auto">
            <a:xfrm>
              <a:off x="3440" y="2682"/>
              <a:ext cx="335" cy="487"/>
            </a:xfrm>
            <a:custGeom>
              <a:avLst/>
              <a:gdLst/>
              <a:ahLst/>
              <a:cxnLst>
                <a:cxn ang="0">
                  <a:pos x="68" y="0"/>
                </a:cxn>
                <a:cxn ang="0">
                  <a:pos x="278" y="0"/>
                </a:cxn>
                <a:cxn ang="0">
                  <a:pos x="334" y="296"/>
                </a:cxn>
                <a:cxn ang="0">
                  <a:pos x="306" y="336"/>
                </a:cxn>
                <a:cxn ang="0">
                  <a:pos x="319" y="405"/>
                </a:cxn>
                <a:cxn ang="0">
                  <a:pos x="86" y="405"/>
                </a:cxn>
                <a:cxn ang="0">
                  <a:pos x="82" y="474"/>
                </a:cxn>
                <a:cxn ang="0">
                  <a:pos x="0" y="486"/>
                </a:cxn>
                <a:cxn ang="0">
                  <a:pos x="2" y="349"/>
                </a:cxn>
                <a:cxn ang="0">
                  <a:pos x="68" y="0"/>
                </a:cxn>
              </a:cxnLst>
              <a:rect l="0" t="0" r="r" b="b"/>
              <a:pathLst>
                <a:path w="335" h="487">
                  <a:moveTo>
                    <a:pt x="68" y="0"/>
                  </a:moveTo>
                  <a:lnTo>
                    <a:pt x="278" y="0"/>
                  </a:lnTo>
                  <a:lnTo>
                    <a:pt x="334" y="296"/>
                  </a:lnTo>
                  <a:lnTo>
                    <a:pt x="306" y="336"/>
                  </a:lnTo>
                  <a:lnTo>
                    <a:pt x="319" y="405"/>
                  </a:lnTo>
                  <a:lnTo>
                    <a:pt x="86" y="405"/>
                  </a:lnTo>
                  <a:lnTo>
                    <a:pt x="82" y="474"/>
                  </a:lnTo>
                  <a:lnTo>
                    <a:pt x="0" y="486"/>
                  </a:lnTo>
                  <a:lnTo>
                    <a:pt x="2" y="349"/>
                  </a:lnTo>
                  <a:lnTo>
                    <a:pt x="68"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70" name="Freeform 106"/>
            <p:cNvSpPr>
              <a:spLocks/>
            </p:cNvSpPr>
            <p:nvPr/>
          </p:nvSpPr>
          <p:spPr bwMode="auto">
            <a:xfrm>
              <a:off x="3209" y="2682"/>
              <a:ext cx="299" cy="526"/>
            </a:xfrm>
            <a:custGeom>
              <a:avLst/>
              <a:gdLst/>
              <a:ahLst/>
              <a:cxnLst>
                <a:cxn ang="0">
                  <a:pos x="99" y="0"/>
                </a:cxn>
                <a:cxn ang="0">
                  <a:pos x="298" y="0"/>
                </a:cxn>
                <a:cxn ang="0">
                  <a:pos x="233" y="349"/>
                </a:cxn>
                <a:cxn ang="0">
                  <a:pos x="231" y="485"/>
                </a:cxn>
                <a:cxn ang="0">
                  <a:pos x="169" y="525"/>
                </a:cxn>
                <a:cxn ang="0">
                  <a:pos x="137" y="434"/>
                </a:cxn>
                <a:cxn ang="0">
                  <a:pos x="0" y="434"/>
                </a:cxn>
                <a:cxn ang="0">
                  <a:pos x="43" y="283"/>
                </a:cxn>
                <a:cxn ang="0">
                  <a:pos x="1" y="206"/>
                </a:cxn>
                <a:cxn ang="0">
                  <a:pos x="40" y="78"/>
                </a:cxn>
                <a:cxn ang="0">
                  <a:pos x="99" y="0"/>
                </a:cxn>
              </a:cxnLst>
              <a:rect l="0" t="0" r="r" b="b"/>
              <a:pathLst>
                <a:path w="299" h="526">
                  <a:moveTo>
                    <a:pt x="99" y="0"/>
                  </a:moveTo>
                  <a:lnTo>
                    <a:pt x="298" y="0"/>
                  </a:lnTo>
                  <a:lnTo>
                    <a:pt x="233" y="349"/>
                  </a:lnTo>
                  <a:lnTo>
                    <a:pt x="231" y="485"/>
                  </a:lnTo>
                  <a:lnTo>
                    <a:pt x="169" y="525"/>
                  </a:lnTo>
                  <a:lnTo>
                    <a:pt x="137" y="434"/>
                  </a:lnTo>
                  <a:lnTo>
                    <a:pt x="0" y="434"/>
                  </a:lnTo>
                  <a:lnTo>
                    <a:pt x="43" y="283"/>
                  </a:lnTo>
                  <a:lnTo>
                    <a:pt x="1" y="206"/>
                  </a:lnTo>
                  <a:lnTo>
                    <a:pt x="40" y="78"/>
                  </a:lnTo>
                  <a:lnTo>
                    <a:pt x="99"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71" name="Freeform 107"/>
            <p:cNvSpPr>
              <a:spLocks/>
            </p:cNvSpPr>
            <p:nvPr/>
          </p:nvSpPr>
          <p:spPr bwMode="auto">
            <a:xfrm>
              <a:off x="3523" y="3088"/>
              <a:ext cx="717" cy="627"/>
            </a:xfrm>
            <a:custGeom>
              <a:avLst/>
              <a:gdLst/>
              <a:ahLst/>
              <a:cxnLst>
                <a:cxn ang="0">
                  <a:pos x="2" y="0"/>
                </a:cxn>
                <a:cxn ang="0">
                  <a:pos x="237" y="0"/>
                </a:cxn>
                <a:cxn ang="0">
                  <a:pos x="268" y="62"/>
                </a:cxn>
                <a:cxn ang="0">
                  <a:pos x="554" y="62"/>
                </a:cxn>
                <a:cxn ang="0">
                  <a:pos x="562" y="118"/>
                </a:cxn>
                <a:cxn ang="0">
                  <a:pos x="663" y="299"/>
                </a:cxn>
                <a:cxn ang="0">
                  <a:pos x="702" y="431"/>
                </a:cxn>
                <a:cxn ang="0">
                  <a:pos x="716" y="523"/>
                </a:cxn>
                <a:cxn ang="0">
                  <a:pos x="616" y="618"/>
                </a:cxn>
                <a:cxn ang="0">
                  <a:pos x="533" y="626"/>
                </a:cxn>
                <a:cxn ang="0">
                  <a:pos x="510" y="434"/>
                </a:cxn>
                <a:cxn ang="0">
                  <a:pos x="483" y="437"/>
                </a:cxn>
                <a:cxn ang="0">
                  <a:pos x="402" y="321"/>
                </a:cxn>
                <a:cxn ang="0">
                  <a:pos x="420" y="227"/>
                </a:cxn>
                <a:cxn ang="0">
                  <a:pos x="329" y="123"/>
                </a:cxn>
                <a:cxn ang="0">
                  <a:pos x="209" y="153"/>
                </a:cxn>
                <a:cxn ang="0">
                  <a:pos x="116" y="70"/>
                </a:cxn>
                <a:cxn ang="0">
                  <a:pos x="0" y="68"/>
                </a:cxn>
                <a:cxn ang="0">
                  <a:pos x="2" y="0"/>
                </a:cxn>
              </a:cxnLst>
              <a:rect l="0" t="0" r="r" b="b"/>
              <a:pathLst>
                <a:path w="717" h="627">
                  <a:moveTo>
                    <a:pt x="2" y="0"/>
                  </a:moveTo>
                  <a:lnTo>
                    <a:pt x="237" y="0"/>
                  </a:lnTo>
                  <a:lnTo>
                    <a:pt x="268" y="62"/>
                  </a:lnTo>
                  <a:lnTo>
                    <a:pt x="554" y="62"/>
                  </a:lnTo>
                  <a:lnTo>
                    <a:pt x="562" y="118"/>
                  </a:lnTo>
                  <a:lnTo>
                    <a:pt x="663" y="299"/>
                  </a:lnTo>
                  <a:lnTo>
                    <a:pt x="702" y="431"/>
                  </a:lnTo>
                  <a:lnTo>
                    <a:pt x="716" y="523"/>
                  </a:lnTo>
                  <a:lnTo>
                    <a:pt x="616" y="618"/>
                  </a:lnTo>
                  <a:lnTo>
                    <a:pt x="533" y="626"/>
                  </a:lnTo>
                  <a:lnTo>
                    <a:pt x="510" y="434"/>
                  </a:lnTo>
                  <a:lnTo>
                    <a:pt x="483" y="437"/>
                  </a:lnTo>
                  <a:lnTo>
                    <a:pt x="402" y="321"/>
                  </a:lnTo>
                  <a:lnTo>
                    <a:pt x="420" y="227"/>
                  </a:lnTo>
                  <a:lnTo>
                    <a:pt x="329" y="123"/>
                  </a:lnTo>
                  <a:lnTo>
                    <a:pt x="209" y="153"/>
                  </a:lnTo>
                  <a:lnTo>
                    <a:pt x="116" y="70"/>
                  </a:lnTo>
                  <a:lnTo>
                    <a:pt x="0" y="68"/>
                  </a:lnTo>
                  <a:lnTo>
                    <a:pt x="2"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72" name="Freeform 108"/>
            <p:cNvSpPr>
              <a:spLocks/>
            </p:cNvSpPr>
            <p:nvPr/>
          </p:nvSpPr>
          <p:spPr bwMode="auto">
            <a:xfrm>
              <a:off x="2974" y="2878"/>
              <a:ext cx="438" cy="423"/>
            </a:xfrm>
            <a:custGeom>
              <a:avLst/>
              <a:gdLst/>
              <a:ahLst/>
              <a:cxnLst>
                <a:cxn ang="0">
                  <a:pos x="3" y="0"/>
                </a:cxn>
                <a:cxn ang="0">
                  <a:pos x="237" y="0"/>
                </a:cxn>
                <a:cxn ang="0">
                  <a:pos x="278" y="80"/>
                </a:cxn>
                <a:cxn ang="0">
                  <a:pos x="234" y="232"/>
                </a:cxn>
                <a:cxn ang="0">
                  <a:pos x="372" y="232"/>
                </a:cxn>
                <a:cxn ang="0">
                  <a:pos x="404" y="326"/>
                </a:cxn>
                <a:cxn ang="0">
                  <a:pos x="437" y="422"/>
                </a:cxn>
                <a:cxn ang="0">
                  <a:pos x="251" y="411"/>
                </a:cxn>
                <a:cxn ang="0">
                  <a:pos x="30" y="327"/>
                </a:cxn>
                <a:cxn ang="0">
                  <a:pos x="56" y="261"/>
                </a:cxn>
                <a:cxn ang="0">
                  <a:pos x="0" y="128"/>
                </a:cxn>
                <a:cxn ang="0">
                  <a:pos x="3" y="0"/>
                </a:cxn>
              </a:cxnLst>
              <a:rect l="0" t="0" r="r" b="b"/>
              <a:pathLst>
                <a:path w="438" h="423">
                  <a:moveTo>
                    <a:pt x="3" y="0"/>
                  </a:moveTo>
                  <a:lnTo>
                    <a:pt x="237" y="0"/>
                  </a:lnTo>
                  <a:lnTo>
                    <a:pt x="278" y="80"/>
                  </a:lnTo>
                  <a:lnTo>
                    <a:pt x="234" y="232"/>
                  </a:lnTo>
                  <a:lnTo>
                    <a:pt x="372" y="232"/>
                  </a:lnTo>
                  <a:lnTo>
                    <a:pt x="404" y="326"/>
                  </a:lnTo>
                  <a:lnTo>
                    <a:pt x="437" y="422"/>
                  </a:lnTo>
                  <a:lnTo>
                    <a:pt x="251" y="411"/>
                  </a:lnTo>
                  <a:lnTo>
                    <a:pt x="30" y="327"/>
                  </a:lnTo>
                  <a:lnTo>
                    <a:pt x="56" y="261"/>
                  </a:lnTo>
                  <a:lnTo>
                    <a:pt x="0" y="128"/>
                  </a:lnTo>
                  <a:lnTo>
                    <a:pt x="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73" name="Freeform 109"/>
            <p:cNvSpPr>
              <a:spLocks/>
            </p:cNvSpPr>
            <p:nvPr/>
          </p:nvSpPr>
          <p:spPr bwMode="auto">
            <a:xfrm>
              <a:off x="2178" y="2432"/>
              <a:ext cx="755" cy="390"/>
            </a:xfrm>
            <a:custGeom>
              <a:avLst/>
              <a:gdLst/>
              <a:ahLst/>
              <a:cxnLst>
                <a:cxn ang="0">
                  <a:pos x="0" y="0"/>
                </a:cxn>
                <a:cxn ang="0">
                  <a:pos x="723" y="0"/>
                </a:cxn>
                <a:cxn ang="0">
                  <a:pos x="743" y="70"/>
                </a:cxn>
                <a:cxn ang="0">
                  <a:pos x="754" y="149"/>
                </a:cxn>
                <a:cxn ang="0">
                  <a:pos x="754" y="389"/>
                </a:cxn>
                <a:cxn ang="0">
                  <a:pos x="629" y="357"/>
                </a:cxn>
                <a:cxn ang="0">
                  <a:pos x="574" y="367"/>
                </a:cxn>
                <a:cxn ang="0">
                  <a:pos x="258" y="302"/>
                </a:cxn>
                <a:cxn ang="0">
                  <a:pos x="258" y="114"/>
                </a:cxn>
                <a:cxn ang="0">
                  <a:pos x="0" y="111"/>
                </a:cxn>
                <a:cxn ang="0">
                  <a:pos x="0" y="0"/>
                </a:cxn>
              </a:cxnLst>
              <a:rect l="0" t="0" r="r" b="b"/>
              <a:pathLst>
                <a:path w="755" h="390">
                  <a:moveTo>
                    <a:pt x="0" y="0"/>
                  </a:moveTo>
                  <a:lnTo>
                    <a:pt x="723" y="0"/>
                  </a:lnTo>
                  <a:lnTo>
                    <a:pt x="743" y="70"/>
                  </a:lnTo>
                  <a:lnTo>
                    <a:pt x="754" y="149"/>
                  </a:lnTo>
                  <a:lnTo>
                    <a:pt x="754" y="389"/>
                  </a:lnTo>
                  <a:lnTo>
                    <a:pt x="629" y="357"/>
                  </a:lnTo>
                  <a:lnTo>
                    <a:pt x="574" y="367"/>
                  </a:lnTo>
                  <a:lnTo>
                    <a:pt x="258" y="302"/>
                  </a:lnTo>
                  <a:lnTo>
                    <a:pt x="258" y="114"/>
                  </a:lnTo>
                  <a:lnTo>
                    <a:pt x="0" y="111"/>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74" name="Freeform 110"/>
            <p:cNvSpPr>
              <a:spLocks/>
            </p:cNvSpPr>
            <p:nvPr/>
          </p:nvSpPr>
          <p:spPr bwMode="auto">
            <a:xfrm>
              <a:off x="1846" y="2545"/>
              <a:ext cx="1187" cy="1051"/>
            </a:xfrm>
            <a:custGeom>
              <a:avLst/>
              <a:gdLst/>
              <a:ahLst/>
              <a:cxnLst>
                <a:cxn ang="0">
                  <a:pos x="330" y="0"/>
                </a:cxn>
                <a:cxn ang="0">
                  <a:pos x="589" y="0"/>
                </a:cxn>
                <a:cxn ang="0">
                  <a:pos x="589" y="187"/>
                </a:cxn>
                <a:cxn ang="0">
                  <a:pos x="906" y="254"/>
                </a:cxn>
                <a:cxn ang="0">
                  <a:pos x="958" y="246"/>
                </a:cxn>
                <a:cxn ang="0">
                  <a:pos x="1086" y="276"/>
                </a:cxn>
                <a:cxn ang="0">
                  <a:pos x="1130" y="284"/>
                </a:cxn>
                <a:cxn ang="0">
                  <a:pos x="1128" y="471"/>
                </a:cxn>
                <a:cxn ang="0">
                  <a:pos x="1186" y="602"/>
                </a:cxn>
                <a:cxn ang="0">
                  <a:pos x="1151" y="666"/>
                </a:cxn>
                <a:cxn ang="0">
                  <a:pos x="1045" y="693"/>
                </a:cxn>
                <a:cxn ang="0">
                  <a:pos x="879" y="828"/>
                </a:cxn>
                <a:cxn ang="0">
                  <a:pos x="839" y="934"/>
                </a:cxn>
                <a:cxn ang="0">
                  <a:pos x="860" y="1050"/>
                </a:cxn>
                <a:cxn ang="0">
                  <a:pos x="647" y="972"/>
                </a:cxn>
                <a:cxn ang="0">
                  <a:pos x="510" y="742"/>
                </a:cxn>
                <a:cxn ang="0">
                  <a:pos x="401" y="708"/>
                </a:cxn>
                <a:cxn ang="0">
                  <a:pos x="341" y="771"/>
                </a:cxn>
                <a:cxn ang="0">
                  <a:pos x="256" y="721"/>
                </a:cxn>
                <a:cxn ang="0">
                  <a:pos x="177" y="578"/>
                </a:cxn>
                <a:cxn ang="0">
                  <a:pos x="0" y="430"/>
                </a:cxn>
                <a:cxn ang="0">
                  <a:pos x="330" y="430"/>
                </a:cxn>
                <a:cxn ang="0">
                  <a:pos x="330" y="0"/>
                </a:cxn>
              </a:cxnLst>
              <a:rect l="0" t="0" r="r" b="b"/>
              <a:pathLst>
                <a:path w="1187" h="1051">
                  <a:moveTo>
                    <a:pt x="330" y="0"/>
                  </a:moveTo>
                  <a:lnTo>
                    <a:pt x="589" y="0"/>
                  </a:lnTo>
                  <a:lnTo>
                    <a:pt x="589" y="187"/>
                  </a:lnTo>
                  <a:lnTo>
                    <a:pt x="906" y="254"/>
                  </a:lnTo>
                  <a:lnTo>
                    <a:pt x="958" y="246"/>
                  </a:lnTo>
                  <a:lnTo>
                    <a:pt x="1086" y="276"/>
                  </a:lnTo>
                  <a:lnTo>
                    <a:pt x="1130" y="284"/>
                  </a:lnTo>
                  <a:lnTo>
                    <a:pt x="1128" y="471"/>
                  </a:lnTo>
                  <a:lnTo>
                    <a:pt x="1186" y="602"/>
                  </a:lnTo>
                  <a:lnTo>
                    <a:pt x="1151" y="666"/>
                  </a:lnTo>
                  <a:lnTo>
                    <a:pt x="1045" y="693"/>
                  </a:lnTo>
                  <a:lnTo>
                    <a:pt x="879" y="828"/>
                  </a:lnTo>
                  <a:lnTo>
                    <a:pt x="839" y="934"/>
                  </a:lnTo>
                  <a:lnTo>
                    <a:pt x="860" y="1050"/>
                  </a:lnTo>
                  <a:lnTo>
                    <a:pt x="647" y="972"/>
                  </a:lnTo>
                  <a:lnTo>
                    <a:pt x="510" y="742"/>
                  </a:lnTo>
                  <a:lnTo>
                    <a:pt x="401" y="708"/>
                  </a:lnTo>
                  <a:lnTo>
                    <a:pt x="341" y="771"/>
                  </a:lnTo>
                  <a:lnTo>
                    <a:pt x="256" y="721"/>
                  </a:lnTo>
                  <a:lnTo>
                    <a:pt x="177" y="578"/>
                  </a:lnTo>
                  <a:lnTo>
                    <a:pt x="0" y="430"/>
                  </a:lnTo>
                  <a:lnTo>
                    <a:pt x="330" y="430"/>
                  </a:lnTo>
                  <a:lnTo>
                    <a:pt x="33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75" name="Freeform 111"/>
            <p:cNvSpPr>
              <a:spLocks/>
            </p:cNvSpPr>
            <p:nvPr/>
          </p:nvSpPr>
          <p:spPr bwMode="auto">
            <a:xfrm>
              <a:off x="1231" y="1879"/>
              <a:ext cx="437" cy="559"/>
            </a:xfrm>
            <a:custGeom>
              <a:avLst/>
              <a:gdLst/>
              <a:ahLst/>
              <a:cxnLst>
                <a:cxn ang="0">
                  <a:pos x="256" y="106"/>
                </a:cxn>
                <a:cxn ang="0">
                  <a:pos x="436" y="106"/>
                </a:cxn>
                <a:cxn ang="0">
                  <a:pos x="436" y="558"/>
                </a:cxn>
                <a:cxn ang="0">
                  <a:pos x="0" y="558"/>
                </a:cxn>
                <a:cxn ang="0">
                  <a:pos x="0" y="0"/>
                </a:cxn>
                <a:cxn ang="0">
                  <a:pos x="256" y="0"/>
                </a:cxn>
                <a:cxn ang="0">
                  <a:pos x="256" y="106"/>
                </a:cxn>
              </a:cxnLst>
              <a:rect l="0" t="0" r="r" b="b"/>
              <a:pathLst>
                <a:path w="437" h="559">
                  <a:moveTo>
                    <a:pt x="256" y="106"/>
                  </a:moveTo>
                  <a:lnTo>
                    <a:pt x="436" y="106"/>
                  </a:lnTo>
                  <a:lnTo>
                    <a:pt x="436" y="558"/>
                  </a:lnTo>
                  <a:lnTo>
                    <a:pt x="0" y="558"/>
                  </a:lnTo>
                  <a:lnTo>
                    <a:pt x="0" y="0"/>
                  </a:lnTo>
                  <a:lnTo>
                    <a:pt x="256" y="0"/>
                  </a:lnTo>
                  <a:lnTo>
                    <a:pt x="256" y="10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76" name="Freeform 112"/>
            <p:cNvSpPr>
              <a:spLocks/>
            </p:cNvSpPr>
            <p:nvPr/>
          </p:nvSpPr>
          <p:spPr bwMode="auto">
            <a:xfrm>
              <a:off x="337" y="1056"/>
              <a:ext cx="629" cy="391"/>
            </a:xfrm>
            <a:custGeom>
              <a:avLst/>
              <a:gdLst/>
              <a:ahLst/>
              <a:cxnLst>
                <a:cxn ang="0">
                  <a:pos x="140" y="0"/>
                </a:cxn>
                <a:cxn ang="0">
                  <a:pos x="164" y="115"/>
                </a:cxn>
                <a:cxn ang="0">
                  <a:pos x="151" y="141"/>
                </a:cxn>
                <a:cxn ang="0">
                  <a:pos x="0" y="118"/>
                </a:cxn>
                <a:cxn ang="0">
                  <a:pos x="47" y="323"/>
                </a:cxn>
                <a:cxn ang="0">
                  <a:pos x="118" y="328"/>
                </a:cxn>
                <a:cxn ang="0">
                  <a:pos x="132" y="390"/>
                </a:cxn>
                <a:cxn ang="0">
                  <a:pos x="419" y="333"/>
                </a:cxn>
                <a:cxn ang="0">
                  <a:pos x="628" y="333"/>
                </a:cxn>
                <a:cxn ang="0">
                  <a:pos x="628" y="2"/>
                </a:cxn>
                <a:cxn ang="0">
                  <a:pos x="140" y="0"/>
                </a:cxn>
              </a:cxnLst>
              <a:rect l="0" t="0" r="r" b="b"/>
              <a:pathLst>
                <a:path w="629" h="391">
                  <a:moveTo>
                    <a:pt x="140" y="0"/>
                  </a:moveTo>
                  <a:lnTo>
                    <a:pt x="164" y="115"/>
                  </a:lnTo>
                  <a:lnTo>
                    <a:pt x="151" y="141"/>
                  </a:lnTo>
                  <a:lnTo>
                    <a:pt x="0" y="118"/>
                  </a:lnTo>
                  <a:lnTo>
                    <a:pt x="47" y="323"/>
                  </a:lnTo>
                  <a:lnTo>
                    <a:pt x="118" y="328"/>
                  </a:lnTo>
                  <a:lnTo>
                    <a:pt x="132" y="390"/>
                  </a:lnTo>
                  <a:lnTo>
                    <a:pt x="419" y="333"/>
                  </a:lnTo>
                  <a:lnTo>
                    <a:pt x="628" y="333"/>
                  </a:lnTo>
                  <a:lnTo>
                    <a:pt x="628" y="2"/>
                  </a:lnTo>
                  <a:lnTo>
                    <a:pt x="14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77" name="Freeform 113"/>
            <p:cNvSpPr>
              <a:spLocks/>
            </p:cNvSpPr>
            <p:nvPr/>
          </p:nvSpPr>
          <p:spPr bwMode="auto">
            <a:xfrm>
              <a:off x="340" y="1379"/>
              <a:ext cx="657" cy="499"/>
            </a:xfrm>
            <a:custGeom>
              <a:avLst/>
              <a:gdLst/>
              <a:ahLst/>
              <a:cxnLst>
                <a:cxn ang="0">
                  <a:pos x="41" y="0"/>
                </a:cxn>
                <a:cxn ang="0">
                  <a:pos x="115" y="2"/>
                </a:cxn>
                <a:cxn ang="0">
                  <a:pos x="132" y="66"/>
                </a:cxn>
                <a:cxn ang="0">
                  <a:pos x="410" y="10"/>
                </a:cxn>
                <a:cxn ang="0">
                  <a:pos x="624" y="10"/>
                </a:cxn>
                <a:cxn ang="0">
                  <a:pos x="656" y="61"/>
                </a:cxn>
                <a:cxn ang="0">
                  <a:pos x="611" y="249"/>
                </a:cxn>
                <a:cxn ang="0">
                  <a:pos x="640" y="256"/>
                </a:cxn>
                <a:cxn ang="0">
                  <a:pos x="640" y="498"/>
                </a:cxn>
                <a:cxn ang="0">
                  <a:pos x="18" y="498"/>
                </a:cxn>
                <a:cxn ang="0">
                  <a:pos x="0" y="390"/>
                </a:cxn>
                <a:cxn ang="0">
                  <a:pos x="41" y="0"/>
                </a:cxn>
              </a:cxnLst>
              <a:rect l="0" t="0" r="r" b="b"/>
              <a:pathLst>
                <a:path w="657" h="499">
                  <a:moveTo>
                    <a:pt x="41" y="0"/>
                  </a:moveTo>
                  <a:lnTo>
                    <a:pt x="115" y="2"/>
                  </a:lnTo>
                  <a:lnTo>
                    <a:pt x="132" y="66"/>
                  </a:lnTo>
                  <a:lnTo>
                    <a:pt x="410" y="10"/>
                  </a:lnTo>
                  <a:lnTo>
                    <a:pt x="624" y="10"/>
                  </a:lnTo>
                  <a:lnTo>
                    <a:pt x="656" y="61"/>
                  </a:lnTo>
                  <a:lnTo>
                    <a:pt x="611" y="249"/>
                  </a:lnTo>
                  <a:lnTo>
                    <a:pt x="640" y="256"/>
                  </a:lnTo>
                  <a:lnTo>
                    <a:pt x="640" y="498"/>
                  </a:lnTo>
                  <a:lnTo>
                    <a:pt x="18" y="498"/>
                  </a:lnTo>
                  <a:lnTo>
                    <a:pt x="0" y="390"/>
                  </a:lnTo>
                  <a:lnTo>
                    <a:pt x="41"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625778" name="Freeform 114"/>
            <p:cNvSpPr>
              <a:spLocks/>
            </p:cNvSpPr>
            <p:nvPr/>
          </p:nvSpPr>
          <p:spPr bwMode="auto">
            <a:xfrm>
              <a:off x="949" y="1056"/>
              <a:ext cx="538" cy="822"/>
            </a:xfrm>
            <a:custGeom>
              <a:avLst/>
              <a:gdLst/>
              <a:ahLst/>
              <a:cxnLst>
                <a:cxn ang="0">
                  <a:pos x="15" y="0"/>
                </a:cxn>
                <a:cxn ang="0">
                  <a:pos x="110" y="0"/>
                </a:cxn>
                <a:cxn ang="0">
                  <a:pos x="110" y="136"/>
                </a:cxn>
                <a:cxn ang="0">
                  <a:pos x="267" y="304"/>
                </a:cxn>
                <a:cxn ang="0">
                  <a:pos x="235" y="379"/>
                </a:cxn>
                <a:cxn ang="0">
                  <a:pos x="248" y="413"/>
                </a:cxn>
                <a:cxn ang="0">
                  <a:pos x="307" y="392"/>
                </a:cxn>
                <a:cxn ang="0">
                  <a:pos x="391" y="540"/>
                </a:cxn>
                <a:cxn ang="0">
                  <a:pos x="537" y="497"/>
                </a:cxn>
                <a:cxn ang="0">
                  <a:pos x="537" y="821"/>
                </a:cxn>
                <a:cxn ang="0">
                  <a:pos x="275" y="821"/>
                </a:cxn>
                <a:cxn ang="0">
                  <a:pos x="31" y="821"/>
                </a:cxn>
                <a:cxn ang="0">
                  <a:pos x="31" y="579"/>
                </a:cxn>
                <a:cxn ang="0">
                  <a:pos x="0" y="574"/>
                </a:cxn>
                <a:cxn ang="0">
                  <a:pos x="47" y="386"/>
                </a:cxn>
                <a:cxn ang="0">
                  <a:pos x="15" y="330"/>
                </a:cxn>
                <a:cxn ang="0">
                  <a:pos x="15" y="0"/>
                </a:cxn>
              </a:cxnLst>
              <a:rect l="0" t="0" r="r" b="b"/>
              <a:pathLst>
                <a:path w="538" h="822">
                  <a:moveTo>
                    <a:pt x="15" y="0"/>
                  </a:moveTo>
                  <a:lnTo>
                    <a:pt x="110" y="0"/>
                  </a:lnTo>
                  <a:lnTo>
                    <a:pt x="110" y="136"/>
                  </a:lnTo>
                  <a:lnTo>
                    <a:pt x="267" y="304"/>
                  </a:lnTo>
                  <a:lnTo>
                    <a:pt x="235" y="379"/>
                  </a:lnTo>
                  <a:lnTo>
                    <a:pt x="248" y="413"/>
                  </a:lnTo>
                  <a:lnTo>
                    <a:pt x="307" y="392"/>
                  </a:lnTo>
                  <a:lnTo>
                    <a:pt x="391" y="540"/>
                  </a:lnTo>
                  <a:lnTo>
                    <a:pt x="537" y="497"/>
                  </a:lnTo>
                  <a:lnTo>
                    <a:pt x="537" y="821"/>
                  </a:lnTo>
                  <a:lnTo>
                    <a:pt x="275" y="821"/>
                  </a:lnTo>
                  <a:lnTo>
                    <a:pt x="31" y="821"/>
                  </a:lnTo>
                  <a:lnTo>
                    <a:pt x="31" y="579"/>
                  </a:lnTo>
                  <a:lnTo>
                    <a:pt x="0" y="574"/>
                  </a:lnTo>
                  <a:lnTo>
                    <a:pt x="47" y="386"/>
                  </a:lnTo>
                  <a:lnTo>
                    <a:pt x="15" y="330"/>
                  </a:lnTo>
                  <a:lnTo>
                    <a:pt x="1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79" name="Freeform 115"/>
            <p:cNvSpPr>
              <a:spLocks/>
            </p:cNvSpPr>
            <p:nvPr/>
          </p:nvSpPr>
          <p:spPr bwMode="auto">
            <a:xfrm>
              <a:off x="724" y="1879"/>
              <a:ext cx="507" cy="816"/>
            </a:xfrm>
            <a:custGeom>
              <a:avLst/>
              <a:gdLst/>
              <a:ahLst/>
              <a:cxnLst>
                <a:cxn ang="0">
                  <a:pos x="0" y="0"/>
                </a:cxn>
                <a:cxn ang="0">
                  <a:pos x="506" y="0"/>
                </a:cxn>
                <a:cxn ang="0">
                  <a:pos x="506" y="555"/>
                </a:cxn>
                <a:cxn ang="0">
                  <a:pos x="506" y="678"/>
                </a:cxn>
                <a:cxn ang="0">
                  <a:pos x="449" y="665"/>
                </a:cxn>
                <a:cxn ang="0">
                  <a:pos x="475" y="815"/>
                </a:cxn>
                <a:cxn ang="0">
                  <a:pos x="0" y="343"/>
                </a:cxn>
                <a:cxn ang="0">
                  <a:pos x="0" y="0"/>
                </a:cxn>
              </a:cxnLst>
              <a:rect l="0" t="0" r="r" b="b"/>
              <a:pathLst>
                <a:path w="507" h="816">
                  <a:moveTo>
                    <a:pt x="0" y="0"/>
                  </a:moveTo>
                  <a:lnTo>
                    <a:pt x="506" y="0"/>
                  </a:lnTo>
                  <a:lnTo>
                    <a:pt x="506" y="555"/>
                  </a:lnTo>
                  <a:lnTo>
                    <a:pt x="506" y="678"/>
                  </a:lnTo>
                  <a:lnTo>
                    <a:pt x="449" y="665"/>
                  </a:lnTo>
                  <a:lnTo>
                    <a:pt x="475" y="815"/>
                  </a:lnTo>
                  <a:lnTo>
                    <a:pt x="0" y="343"/>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80" name="Freeform 116"/>
            <p:cNvSpPr>
              <a:spLocks/>
            </p:cNvSpPr>
            <p:nvPr/>
          </p:nvSpPr>
          <p:spPr bwMode="auto">
            <a:xfrm>
              <a:off x="1176" y="2437"/>
              <a:ext cx="496" cy="632"/>
            </a:xfrm>
            <a:custGeom>
              <a:avLst/>
              <a:gdLst/>
              <a:ahLst/>
              <a:cxnLst>
                <a:cxn ang="0">
                  <a:pos x="53" y="0"/>
                </a:cxn>
                <a:cxn ang="0">
                  <a:pos x="495" y="0"/>
                </a:cxn>
                <a:cxn ang="0">
                  <a:pos x="495" y="631"/>
                </a:cxn>
                <a:cxn ang="0">
                  <a:pos x="341" y="631"/>
                </a:cxn>
                <a:cxn ang="0">
                  <a:pos x="48" y="491"/>
                </a:cxn>
                <a:cxn ang="0">
                  <a:pos x="48" y="447"/>
                </a:cxn>
                <a:cxn ang="0">
                  <a:pos x="66" y="312"/>
                </a:cxn>
                <a:cxn ang="0">
                  <a:pos x="21" y="249"/>
                </a:cxn>
                <a:cxn ang="0">
                  <a:pos x="0" y="107"/>
                </a:cxn>
                <a:cxn ang="0">
                  <a:pos x="53" y="120"/>
                </a:cxn>
                <a:cxn ang="0">
                  <a:pos x="53" y="0"/>
                </a:cxn>
              </a:cxnLst>
              <a:rect l="0" t="0" r="r" b="b"/>
              <a:pathLst>
                <a:path w="496" h="632">
                  <a:moveTo>
                    <a:pt x="53" y="0"/>
                  </a:moveTo>
                  <a:lnTo>
                    <a:pt x="495" y="0"/>
                  </a:lnTo>
                  <a:lnTo>
                    <a:pt x="495" y="631"/>
                  </a:lnTo>
                  <a:lnTo>
                    <a:pt x="341" y="631"/>
                  </a:lnTo>
                  <a:lnTo>
                    <a:pt x="48" y="491"/>
                  </a:lnTo>
                  <a:lnTo>
                    <a:pt x="48" y="447"/>
                  </a:lnTo>
                  <a:lnTo>
                    <a:pt x="66" y="312"/>
                  </a:lnTo>
                  <a:lnTo>
                    <a:pt x="21" y="249"/>
                  </a:lnTo>
                  <a:lnTo>
                    <a:pt x="0" y="107"/>
                  </a:lnTo>
                  <a:lnTo>
                    <a:pt x="53" y="120"/>
                  </a:lnTo>
                  <a:lnTo>
                    <a:pt x="5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25781" name="Freeform 117"/>
            <p:cNvSpPr>
              <a:spLocks/>
            </p:cNvSpPr>
            <p:nvPr/>
          </p:nvSpPr>
          <p:spPr bwMode="auto">
            <a:xfrm>
              <a:off x="336" y="1876"/>
              <a:ext cx="908" cy="1012"/>
            </a:xfrm>
            <a:custGeom>
              <a:avLst/>
              <a:gdLst/>
              <a:ahLst/>
              <a:cxnLst>
                <a:cxn ang="0">
                  <a:pos x="21" y="0"/>
                </a:cxn>
                <a:cxn ang="0">
                  <a:pos x="389" y="0"/>
                </a:cxn>
                <a:cxn ang="0">
                  <a:pos x="389" y="344"/>
                </a:cxn>
                <a:cxn ang="0">
                  <a:pos x="864" y="817"/>
                </a:cxn>
                <a:cxn ang="0">
                  <a:pos x="907" y="873"/>
                </a:cxn>
                <a:cxn ang="0">
                  <a:pos x="885" y="1011"/>
                </a:cxn>
                <a:cxn ang="0">
                  <a:pos x="648" y="1011"/>
                </a:cxn>
                <a:cxn ang="0">
                  <a:pos x="437" y="840"/>
                </a:cxn>
                <a:cxn ang="0">
                  <a:pos x="362" y="840"/>
                </a:cxn>
                <a:cxn ang="0">
                  <a:pos x="183" y="523"/>
                </a:cxn>
                <a:cxn ang="0">
                  <a:pos x="57" y="328"/>
                </a:cxn>
                <a:cxn ang="0">
                  <a:pos x="73" y="253"/>
                </a:cxn>
                <a:cxn ang="0">
                  <a:pos x="0" y="154"/>
                </a:cxn>
                <a:cxn ang="0">
                  <a:pos x="21" y="0"/>
                </a:cxn>
              </a:cxnLst>
              <a:rect l="0" t="0" r="r" b="b"/>
              <a:pathLst>
                <a:path w="908" h="1012">
                  <a:moveTo>
                    <a:pt x="21" y="0"/>
                  </a:moveTo>
                  <a:lnTo>
                    <a:pt x="389" y="0"/>
                  </a:lnTo>
                  <a:lnTo>
                    <a:pt x="389" y="344"/>
                  </a:lnTo>
                  <a:lnTo>
                    <a:pt x="864" y="817"/>
                  </a:lnTo>
                  <a:lnTo>
                    <a:pt x="907" y="873"/>
                  </a:lnTo>
                  <a:lnTo>
                    <a:pt x="885" y="1011"/>
                  </a:lnTo>
                  <a:lnTo>
                    <a:pt x="648" y="1011"/>
                  </a:lnTo>
                  <a:lnTo>
                    <a:pt x="437" y="840"/>
                  </a:lnTo>
                  <a:lnTo>
                    <a:pt x="362" y="840"/>
                  </a:lnTo>
                  <a:lnTo>
                    <a:pt x="183" y="523"/>
                  </a:lnTo>
                  <a:lnTo>
                    <a:pt x="57" y="328"/>
                  </a:lnTo>
                  <a:lnTo>
                    <a:pt x="73" y="253"/>
                  </a:lnTo>
                  <a:lnTo>
                    <a:pt x="0" y="154"/>
                  </a:lnTo>
                  <a:lnTo>
                    <a:pt x="21" y="0"/>
                  </a:lnTo>
                </a:path>
              </a:pathLst>
            </a:custGeom>
            <a:solidFill>
              <a:schemeClr val="bg1"/>
            </a:solidFill>
            <a:ln w="12700" cap="rnd" cmpd="sng">
              <a:solidFill>
                <a:srgbClr val="000000"/>
              </a:solidFill>
              <a:prstDash val="solid"/>
              <a:round/>
              <a:headEnd/>
              <a:tailEnd/>
            </a:ln>
            <a:effectLst/>
          </p:spPr>
          <p:txBody>
            <a:bodyPr/>
            <a:lstStyle/>
            <a:p>
              <a:endParaRPr lang="en-US"/>
            </a:p>
          </p:txBody>
        </p:sp>
      </p:grpSp>
      <p:sp>
        <p:nvSpPr>
          <p:cNvPr id="625782" name="Line 118"/>
          <p:cNvSpPr>
            <a:spLocks noChangeShapeType="1"/>
          </p:cNvSpPr>
          <p:nvPr/>
        </p:nvSpPr>
        <p:spPr bwMode="auto">
          <a:xfrm>
            <a:off x="7696200" y="3048000"/>
            <a:ext cx="381000" cy="5334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625793" name="Rectangle 129"/>
          <p:cNvSpPr>
            <a:spLocks noChangeArrowheads="1"/>
          </p:cNvSpPr>
          <p:nvPr/>
        </p:nvSpPr>
        <p:spPr bwMode="auto">
          <a:xfrm>
            <a:off x="915988" y="1739900"/>
            <a:ext cx="384721" cy="308419"/>
          </a:xfrm>
          <a:prstGeom prst="rect">
            <a:avLst/>
          </a:prstGeom>
          <a:solidFill>
            <a:schemeClr val="hlink"/>
          </a:solidFill>
          <a:ln w="9525">
            <a:noFill/>
            <a:miter lim="800000"/>
            <a:headEnd/>
            <a:tailEnd/>
          </a:ln>
          <a:effectLst/>
        </p:spPr>
        <p:txBody>
          <a:bodyPr wrap="none" lIns="92075" tIns="46038" rIns="92075" bIns="46038">
            <a:spAutoFit/>
          </a:bodyPr>
          <a:lstStyle/>
          <a:p>
            <a:pPr algn="l" eaLnBrk="0" hangingPunct="0"/>
            <a:r>
              <a:rPr lang="en-US" sz="1400" dirty="0" smtClean="0"/>
              <a:t>11</a:t>
            </a:r>
            <a:endParaRPr lang="en-US" sz="1400" dirty="0"/>
          </a:p>
        </p:txBody>
      </p:sp>
      <p:sp>
        <p:nvSpPr>
          <p:cNvPr id="625801" name="Rectangle 137"/>
          <p:cNvSpPr>
            <a:spLocks noChangeArrowheads="1"/>
          </p:cNvSpPr>
          <p:nvPr/>
        </p:nvSpPr>
        <p:spPr bwMode="auto">
          <a:xfrm>
            <a:off x="914400" y="2362200"/>
            <a:ext cx="287338" cy="304800"/>
          </a:xfrm>
          <a:prstGeom prst="rect">
            <a:avLst/>
          </a:prstGeom>
          <a:solidFill>
            <a:schemeClr val="hlink"/>
          </a:solidFill>
          <a:ln w="9525">
            <a:noFill/>
            <a:miter lim="800000"/>
            <a:headEnd/>
            <a:tailEnd/>
          </a:ln>
          <a:effectLst/>
        </p:spPr>
        <p:txBody>
          <a:bodyPr wrap="none" lIns="92075" tIns="46038" rIns="92075" bIns="46038">
            <a:spAutoFit/>
          </a:bodyPr>
          <a:lstStyle/>
          <a:p>
            <a:pPr algn="l" eaLnBrk="0" hangingPunct="0"/>
            <a:r>
              <a:rPr lang="en-US" sz="1400" dirty="0"/>
              <a:t>1</a:t>
            </a:r>
          </a:p>
        </p:txBody>
      </p:sp>
      <p:sp>
        <p:nvSpPr>
          <p:cNvPr id="625802" name="Rectangle 138"/>
          <p:cNvSpPr>
            <a:spLocks noChangeArrowheads="1"/>
          </p:cNvSpPr>
          <p:nvPr/>
        </p:nvSpPr>
        <p:spPr bwMode="auto">
          <a:xfrm>
            <a:off x="6105524" y="1185863"/>
            <a:ext cx="2809875" cy="708528"/>
          </a:xfrm>
          <a:prstGeom prst="rect">
            <a:avLst/>
          </a:prstGeom>
          <a:solidFill>
            <a:schemeClr val="accent1"/>
          </a:solidFill>
          <a:ln w="9525">
            <a:noFill/>
            <a:miter lim="800000"/>
            <a:headEnd/>
            <a:tailEnd/>
          </a:ln>
          <a:effectLst/>
        </p:spPr>
        <p:txBody>
          <a:bodyPr wrap="square" lIns="92075" tIns="46038" rIns="92075" bIns="46038">
            <a:spAutoFit/>
          </a:bodyPr>
          <a:lstStyle/>
          <a:p>
            <a:pPr algn="ctr" eaLnBrk="0" hangingPunct="0"/>
            <a:r>
              <a:rPr lang="en-US" sz="2000" b="1" dirty="0" smtClean="0">
                <a:solidFill>
                  <a:schemeClr val="bg1"/>
                </a:solidFill>
              </a:rPr>
              <a:t>98 </a:t>
            </a:r>
            <a:r>
              <a:rPr lang="en-US" sz="1400" b="0" dirty="0" smtClean="0">
                <a:solidFill>
                  <a:schemeClr val="bg1"/>
                </a:solidFill>
              </a:rPr>
              <a:t>Credit Union Owners</a:t>
            </a:r>
            <a:endParaRPr lang="en-US" sz="1400" b="0" dirty="0">
              <a:solidFill>
                <a:schemeClr val="bg1"/>
              </a:solidFill>
            </a:endParaRPr>
          </a:p>
          <a:p>
            <a:pPr algn="ctr" eaLnBrk="0" hangingPunct="0"/>
            <a:r>
              <a:rPr lang="en-US" sz="1400" b="0" dirty="0">
                <a:solidFill>
                  <a:schemeClr val="bg1"/>
                </a:solidFill>
              </a:rPr>
              <a:t>in </a:t>
            </a:r>
            <a:r>
              <a:rPr lang="en-US" sz="2000" b="1" dirty="0" smtClean="0">
                <a:solidFill>
                  <a:schemeClr val="bg1"/>
                </a:solidFill>
              </a:rPr>
              <a:t>13 </a:t>
            </a:r>
            <a:r>
              <a:rPr lang="en-US" sz="1400" b="0" dirty="0">
                <a:solidFill>
                  <a:schemeClr val="bg1"/>
                </a:solidFill>
              </a:rPr>
              <a:t>States</a:t>
            </a:r>
          </a:p>
        </p:txBody>
      </p:sp>
      <p:pic>
        <p:nvPicPr>
          <p:cNvPr id="143" name="Picture 154" descr="cuasterisk"/>
          <p:cNvPicPr>
            <a:picLocks noChangeAspect="1" noChangeArrowheads="1"/>
          </p:cNvPicPr>
          <p:nvPr/>
        </p:nvPicPr>
        <p:blipFill>
          <a:blip r:embed="rId3" cstate="print"/>
          <a:srcRect/>
          <a:stretch>
            <a:fillRect/>
          </a:stretch>
        </p:blipFill>
        <p:spPr bwMode="auto">
          <a:xfrm>
            <a:off x="166352" y="152400"/>
            <a:ext cx="824248" cy="609600"/>
          </a:xfrm>
          <a:prstGeom prst="rect">
            <a:avLst/>
          </a:prstGeom>
          <a:noFill/>
        </p:spPr>
      </p:pic>
      <p:sp>
        <p:nvSpPr>
          <p:cNvPr id="147" name="Rectangle 25"/>
          <p:cNvSpPr>
            <a:spLocks noChangeArrowheads="1"/>
          </p:cNvSpPr>
          <p:nvPr/>
        </p:nvSpPr>
        <p:spPr bwMode="auto">
          <a:xfrm>
            <a:off x="76200" y="5265738"/>
            <a:ext cx="2336800" cy="147955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48" name="Picture 26" descr="cunorthwest-2_word"/>
          <p:cNvPicPr>
            <a:picLocks noChangeAspect="1" noChangeArrowheads="1"/>
          </p:cNvPicPr>
          <p:nvPr/>
        </p:nvPicPr>
        <p:blipFill>
          <a:blip r:embed="rId4" cstate="print"/>
          <a:srcRect/>
          <a:stretch>
            <a:fillRect/>
          </a:stretch>
        </p:blipFill>
        <p:spPr bwMode="auto">
          <a:xfrm>
            <a:off x="831850" y="5788025"/>
            <a:ext cx="1420813" cy="450850"/>
          </a:xfrm>
          <a:prstGeom prst="rect">
            <a:avLst/>
          </a:prstGeom>
          <a:noFill/>
        </p:spPr>
      </p:pic>
      <p:pic>
        <p:nvPicPr>
          <p:cNvPr id="149" name="Picture 27" descr="cuanswers"/>
          <p:cNvPicPr>
            <a:picLocks noChangeAspect="1" noChangeArrowheads="1"/>
          </p:cNvPicPr>
          <p:nvPr/>
        </p:nvPicPr>
        <p:blipFill>
          <a:blip r:embed="rId5" cstate="print"/>
          <a:srcRect/>
          <a:stretch>
            <a:fillRect/>
          </a:stretch>
        </p:blipFill>
        <p:spPr bwMode="auto">
          <a:xfrm>
            <a:off x="831850" y="5449888"/>
            <a:ext cx="1438275" cy="265112"/>
          </a:xfrm>
          <a:prstGeom prst="rect">
            <a:avLst/>
          </a:prstGeom>
          <a:noFill/>
        </p:spPr>
      </p:pic>
      <p:pic>
        <p:nvPicPr>
          <p:cNvPr id="150" name="Picture 28" descr="cusouth_colour"/>
          <p:cNvPicPr>
            <a:picLocks noChangeAspect="1" noChangeArrowheads="1"/>
          </p:cNvPicPr>
          <p:nvPr/>
        </p:nvPicPr>
        <p:blipFill>
          <a:blip r:embed="rId6" cstate="print"/>
          <a:srcRect/>
          <a:stretch>
            <a:fillRect/>
          </a:stretch>
        </p:blipFill>
        <p:spPr bwMode="auto">
          <a:xfrm>
            <a:off x="831850" y="6299200"/>
            <a:ext cx="1441450" cy="360363"/>
          </a:xfrm>
          <a:prstGeom prst="rect">
            <a:avLst/>
          </a:prstGeom>
          <a:noFill/>
        </p:spPr>
      </p:pic>
      <p:grpSp>
        <p:nvGrpSpPr>
          <p:cNvPr id="140" name="Group 139"/>
          <p:cNvGrpSpPr/>
          <p:nvPr/>
        </p:nvGrpSpPr>
        <p:grpSpPr>
          <a:xfrm>
            <a:off x="206375" y="2103438"/>
            <a:ext cx="8148329" cy="3657600"/>
            <a:chOff x="206375" y="2103438"/>
            <a:chExt cx="8148329" cy="3657600"/>
          </a:xfrm>
        </p:grpSpPr>
        <p:sp>
          <p:nvSpPr>
            <p:cNvPr id="625783" name="Rectangle 119"/>
            <p:cNvSpPr>
              <a:spLocks noChangeArrowheads="1"/>
            </p:cNvSpPr>
            <p:nvPr/>
          </p:nvSpPr>
          <p:spPr bwMode="auto">
            <a:xfrm>
              <a:off x="3641725" y="2332038"/>
              <a:ext cx="287338" cy="304800"/>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a:t>2</a:t>
              </a:r>
            </a:p>
          </p:txBody>
        </p:sp>
        <p:sp>
          <p:nvSpPr>
            <p:cNvPr id="625784" name="Rectangle 120"/>
            <p:cNvSpPr>
              <a:spLocks noChangeArrowheads="1"/>
            </p:cNvSpPr>
            <p:nvPr/>
          </p:nvSpPr>
          <p:spPr bwMode="auto">
            <a:xfrm>
              <a:off x="5218113" y="3170238"/>
              <a:ext cx="287337" cy="304800"/>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a:t>1</a:t>
              </a:r>
            </a:p>
          </p:txBody>
        </p:sp>
        <p:sp>
          <p:nvSpPr>
            <p:cNvPr id="625785" name="Rectangle 121"/>
            <p:cNvSpPr>
              <a:spLocks noChangeArrowheads="1"/>
            </p:cNvSpPr>
            <p:nvPr/>
          </p:nvSpPr>
          <p:spPr bwMode="auto">
            <a:xfrm>
              <a:off x="6346825" y="5227638"/>
              <a:ext cx="285335" cy="308419"/>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dirty="0" smtClean="0"/>
                <a:t>2</a:t>
              </a:r>
              <a:endParaRPr lang="en-US" sz="1400" b="0" dirty="0"/>
            </a:p>
          </p:txBody>
        </p:sp>
        <p:sp>
          <p:nvSpPr>
            <p:cNvPr id="625786" name="Rectangle 122"/>
            <p:cNvSpPr>
              <a:spLocks noChangeArrowheads="1"/>
            </p:cNvSpPr>
            <p:nvPr/>
          </p:nvSpPr>
          <p:spPr bwMode="auto">
            <a:xfrm>
              <a:off x="5216525" y="2400300"/>
              <a:ext cx="368691" cy="308419"/>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dirty="0" smtClean="0"/>
                <a:t>10</a:t>
              </a:r>
              <a:endParaRPr lang="en-US" sz="1400" b="0" dirty="0"/>
            </a:p>
          </p:txBody>
        </p:sp>
        <p:sp>
          <p:nvSpPr>
            <p:cNvPr id="625787" name="Rectangle 123"/>
            <p:cNvSpPr>
              <a:spLocks noChangeArrowheads="1"/>
            </p:cNvSpPr>
            <p:nvPr/>
          </p:nvSpPr>
          <p:spPr bwMode="auto">
            <a:xfrm>
              <a:off x="5927725" y="2103438"/>
              <a:ext cx="368691" cy="308419"/>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dirty="0" smtClean="0"/>
                <a:t>58</a:t>
              </a:r>
              <a:endParaRPr lang="en-US" sz="1400" b="0" dirty="0"/>
            </a:p>
          </p:txBody>
        </p:sp>
        <p:sp>
          <p:nvSpPr>
            <p:cNvPr id="625788" name="Rectangle 124"/>
            <p:cNvSpPr>
              <a:spLocks noChangeArrowheads="1"/>
            </p:cNvSpPr>
            <p:nvPr/>
          </p:nvSpPr>
          <p:spPr bwMode="auto">
            <a:xfrm>
              <a:off x="7161213" y="2555875"/>
              <a:ext cx="287337" cy="304800"/>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a:t>3</a:t>
              </a:r>
            </a:p>
          </p:txBody>
        </p:sp>
        <p:sp>
          <p:nvSpPr>
            <p:cNvPr id="625789" name="Rectangle 125"/>
            <p:cNvSpPr>
              <a:spLocks noChangeArrowheads="1"/>
            </p:cNvSpPr>
            <p:nvPr/>
          </p:nvSpPr>
          <p:spPr bwMode="auto">
            <a:xfrm>
              <a:off x="8026400" y="3452813"/>
              <a:ext cx="287338" cy="304800"/>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dirty="0"/>
                <a:t>1</a:t>
              </a:r>
            </a:p>
          </p:txBody>
        </p:sp>
        <p:sp>
          <p:nvSpPr>
            <p:cNvPr id="625790" name="Rectangle 126"/>
            <p:cNvSpPr>
              <a:spLocks noChangeArrowheads="1"/>
            </p:cNvSpPr>
            <p:nvPr/>
          </p:nvSpPr>
          <p:spPr bwMode="auto">
            <a:xfrm>
              <a:off x="5686425" y="3170238"/>
              <a:ext cx="287338" cy="304800"/>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a:t>3</a:t>
              </a:r>
            </a:p>
          </p:txBody>
        </p:sp>
        <p:sp>
          <p:nvSpPr>
            <p:cNvPr id="625791" name="Rectangle 127"/>
            <p:cNvSpPr>
              <a:spLocks noChangeArrowheads="1"/>
            </p:cNvSpPr>
            <p:nvPr/>
          </p:nvSpPr>
          <p:spPr bwMode="auto">
            <a:xfrm>
              <a:off x="6127750" y="3124200"/>
              <a:ext cx="277320" cy="308419"/>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dirty="0" smtClean="0"/>
                <a:t>4</a:t>
              </a:r>
              <a:endParaRPr lang="en-US" sz="1400" b="0" dirty="0"/>
            </a:p>
          </p:txBody>
        </p:sp>
        <p:sp>
          <p:nvSpPr>
            <p:cNvPr id="625792" name="Rectangle 128"/>
            <p:cNvSpPr>
              <a:spLocks noChangeArrowheads="1"/>
            </p:cNvSpPr>
            <p:nvPr/>
          </p:nvSpPr>
          <p:spPr bwMode="auto">
            <a:xfrm>
              <a:off x="3786188" y="4618038"/>
              <a:ext cx="287337" cy="304800"/>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a:t>1</a:t>
              </a:r>
            </a:p>
          </p:txBody>
        </p:sp>
        <p:sp>
          <p:nvSpPr>
            <p:cNvPr id="151" name="Rectangle 138"/>
            <p:cNvSpPr>
              <a:spLocks noChangeArrowheads="1"/>
            </p:cNvSpPr>
            <p:nvPr/>
          </p:nvSpPr>
          <p:spPr bwMode="auto">
            <a:xfrm>
              <a:off x="206375" y="5370513"/>
              <a:ext cx="517525" cy="390525"/>
            </a:xfrm>
            <a:prstGeom prst="rect">
              <a:avLst/>
            </a:prstGeom>
            <a:solidFill>
              <a:schemeClr val="accent4">
                <a:lumMod val="20000"/>
                <a:lumOff val="80000"/>
              </a:schemeClr>
            </a:solidFill>
            <a:ln w="9525">
              <a:noFill/>
              <a:miter lim="800000"/>
              <a:headEnd/>
              <a:tailEnd/>
            </a:ln>
            <a:effectLst/>
          </p:spPr>
          <p:txBody>
            <a:bodyPr wrap="none" anchor="ctr"/>
            <a:lstStyle/>
            <a:p>
              <a:pPr algn="r"/>
              <a:r>
                <a:rPr lang="en-US" sz="1400" b="0" dirty="0" smtClean="0"/>
                <a:t>86</a:t>
              </a:r>
              <a:endParaRPr lang="en-US" sz="1400" b="0" dirty="0"/>
            </a:p>
          </p:txBody>
        </p:sp>
        <p:sp>
          <p:nvSpPr>
            <p:cNvPr id="141" name="Rectangle 125"/>
            <p:cNvSpPr>
              <a:spLocks noChangeArrowheads="1"/>
            </p:cNvSpPr>
            <p:nvPr/>
          </p:nvSpPr>
          <p:spPr bwMode="auto">
            <a:xfrm>
              <a:off x="8067366" y="2133600"/>
              <a:ext cx="287338" cy="304800"/>
            </a:xfrm>
            <a:prstGeom prst="rect">
              <a:avLst/>
            </a:prstGeom>
            <a:solidFill>
              <a:schemeClr val="accent4">
                <a:lumMod val="20000"/>
                <a:lumOff val="80000"/>
              </a:schemeClr>
            </a:solidFill>
            <a:ln w="9525">
              <a:noFill/>
              <a:miter lim="800000"/>
              <a:headEnd/>
              <a:tailEnd/>
            </a:ln>
            <a:effectLst/>
          </p:spPr>
          <p:txBody>
            <a:bodyPr wrap="none" lIns="92075" tIns="46038" rIns="92075" bIns="46038">
              <a:spAutoFit/>
            </a:bodyPr>
            <a:lstStyle/>
            <a:p>
              <a:pPr algn="l" eaLnBrk="0" hangingPunct="0"/>
              <a:r>
                <a:rPr lang="en-US" sz="1400" b="0" dirty="0"/>
                <a:t>1</a:t>
              </a:r>
            </a:p>
          </p:txBody>
        </p:sp>
      </p:grpSp>
      <p:sp>
        <p:nvSpPr>
          <p:cNvPr id="152" name="Rectangle 139"/>
          <p:cNvSpPr>
            <a:spLocks noChangeArrowheads="1"/>
          </p:cNvSpPr>
          <p:nvPr/>
        </p:nvSpPr>
        <p:spPr bwMode="auto">
          <a:xfrm>
            <a:off x="206375" y="5824538"/>
            <a:ext cx="517525" cy="390525"/>
          </a:xfrm>
          <a:prstGeom prst="rect">
            <a:avLst/>
          </a:prstGeom>
          <a:solidFill>
            <a:schemeClr val="hlink"/>
          </a:solidFill>
          <a:ln w="9525">
            <a:noFill/>
            <a:miter lim="800000"/>
            <a:headEnd/>
            <a:tailEnd/>
          </a:ln>
          <a:effectLst/>
        </p:spPr>
        <p:txBody>
          <a:bodyPr wrap="none" anchor="ctr"/>
          <a:lstStyle/>
          <a:p>
            <a:pPr algn="r"/>
            <a:r>
              <a:rPr lang="en-US" sz="1400" dirty="0" smtClean="0"/>
              <a:t>12</a:t>
            </a:r>
            <a:endParaRPr lang="en-US" sz="1400" dirty="0"/>
          </a:p>
        </p:txBody>
      </p:sp>
      <p:sp>
        <p:nvSpPr>
          <p:cNvPr id="153" name="Rectangle 140"/>
          <p:cNvSpPr>
            <a:spLocks noChangeArrowheads="1"/>
          </p:cNvSpPr>
          <p:nvPr/>
        </p:nvSpPr>
        <p:spPr bwMode="auto">
          <a:xfrm>
            <a:off x="206375" y="6280150"/>
            <a:ext cx="517525" cy="390525"/>
          </a:xfrm>
          <a:prstGeom prst="rect">
            <a:avLst/>
          </a:prstGeom>
          <a:solidFill>
            <a:schemeClr val="accent3">
              <a:lumMod val="40000"/>
              <a:lumOff val="60000"/>
            </a:schemeClr>
          </a:solidFill>
          <a:ln w="9525">
            <a:noFill/>
            <a:miter lim="800000"/>
            <a:headEnd/>
            <a:tailEnd/>
          </a:ln>
          <a:effectLst/>
        </p:spPr>
        <p:txBody>
          <a:bodyPr wrap="none" anchor="ctr"/>
          <a:lstStyle/>
          <a:p>
            <a:pPr algn="r"/>
            <a:r>
              <a:rPr lang="en-US" sz="1400" dirty="0" smtClean="0"/>
              <a:t>0</a:t>
            </a:r>
            <a:endParaRPr lang="en-US" sz="1400" b="0" dirty="0"/>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Wrapping Up the Day</a:t>
            </a:r>
            <a:endParaRPr lang="en-US" dirty="0"/>
          </a:p>
        </p:txBody>
      </p:sp>
    </p:spTree>
  </p:cSld>
  <p:clrMapOvr>
    <a:masterClrMapping/>
  </p:clrMapOvr>
  <p:transition>
    <p:pull dir="ru"/>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4ED68D9B-F334-49F1-A031-2B96F97673E9}" type="slidenum">
              <a:rPr lang="en-US"/>
              <a:pPr/>
              <a:t>182</a:t>
            </a:fld>
            <a:endParaRPr lang="en-US"/>
          </a:p>
        </p:txBody>
      </p:sp>
      <p:sp>
        <p:nvSpPr>
          <p:cNvPr id="797698" name="Rectangle 2"/>
          <p:cNvSpPr>
            <a:spLocks noGrp="1" noChangeArrowheads="1"/>
          </p:cNvSpPr>
          <p:nvPr>
            <p:ph type="title" idx="4294967295"/>
          </p:nvPr>
        </p:nvSpPr>
        <p:spPr>
          <a:xfrm>
            <a:off x="1676400" y="457200"/>
            <a:ext cx="7467600" cy="914400"/>
          </a:xfrm>
        </p:spPr>
        <p:txBody>
          <a:bodyPr/>
          <a:lstStyle/>
          <a:p>
            <a:r>
              <a:rPr lang="en-US" dirty="0"/>
              <a:t>What else is in your packet? </a:t>
            </a:r>
          </a:p>
        </p:txBody>
      </p:sp>
      <p:pic>
        <p:nvPicPr>
          <p:cNvPr id="17409" name="Picture 1" descr="X:\Administration\Public\LeadershipConference\2010\Temp place for all graphics\case study - wesco net mass state.png"/>
          <p:cNvPicPr>
            <a:picLocks noChangeAspect="1" noChangeArrowheads="1"/>
          </p:cNvPicPr>
          <p:nvPr/>
        </p:nvPicPr>
        <p:blipFill>
          <a:blip r:embed="rId3" cstate="print"/>
          <a:srcRect/>
          <a:stretch>
            <a:fillRect/>
          </a:stretch>
        </p:blipFill>
        <p:spPr bwMode="auto">
          <a:xfrm>
            <a:off x="6477000" y="2743200"/>
            <a:ext cx="2095714" cy="2708572"/>
          </a:xfrm>
          <a:prstGeom prst="rect">
            <a:avLst/>
          </a:prstGeom>
          <a:ln>
            <a:noFill/>
          </a:ln>
          <a:effectLst>
            <a:outerShdw blurRad="292100" dist="139700" dir="2700000" algn="tl" rotWithShape="0">
              <a:srgbClr val="333333">
                <a:alpha val="65000"/>
              </a:srgbClr>
            </a:outerShdw>
          </a:effectLst>
        </p:spPr>
      </p:pic>
      <p:pic>
        <p:nvPicPr>
          <p:cNvPr id="8"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6172200" y="4343400"/>
            <a:ext cx="762000" cy="685800"/>
          </a:xfrm>
          <a:prstGeom prst="rect">
            <a:avLst/>
          </a:prstGeom>
          <a:noFill/>
        </p:spPr>
      </p:pic>
      <p:pic>
        <p:nvPicPr>
          <p:cNvPr id="1026" name="Picture 2" descr="X:\Administration\Public\LeadershipConference\2010\Temp place for all graphics\member reach.png"/>
          <p:cNvPicPr>
            <a:picLocks noChangeAspect="1" noChangeArrowheads="1"/>
          </p:cNvPicPr>
          <p:nvPr/>
        </p:nvPicPr>
        <p:blipFill>
          <a:blip r:embed="rId5" cstate="print"/>
          <a:stretch>
            <a:fillRect/>
          </a:stretch>
        </p:blipFill>
        <p:spPr bwMode="auto">
          <a:xfrm>
            <a:off x="3810000" y="1447800"/>
            <a:ext cx="2083170" cy="2708572"/>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0"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3505200" y="3505200"/>
            <a:ext cx="762000" cy="685800"/>
          </a:xfrm>
          <a:prstGeom prst="rect">
            <a:avLst/>
          </a:prstGeom>
          <a:noFill/>
        </p:spPr>
      </p:pic>
      <p:pic>
        <p:nvPicPr>
          <p:cNvPr id="1028" name="Picture 4" descr="X:\Administration\Public\LeadershipConference\2010\Temp place for all graphics\summary1.png"/>
          <p:cNvPicPr>
            <a:picLocks noChangeAspect="1" noChangeArrowheads="1"/>
          </p:cNvPicPr>
          <p:nvPr/>
        </p:nvPicPr>
        <p:blipFill>
          <a:blip r:embed="rId6" cstate="print"/>
          <a:srcRect/>
          <a:stretch>
            <a:fillRect/>
          </a:stretch>
        </p:blipFill>
        <p:spPr bwMode="auto">
          <a:xfrm>
            <a:off x="1371600" y="2438400"/>
            <a:ext cx="2042858" cy="2638096"/>
          </a:xfrm>
          <a:prstGeom prst="rect">
            <a:avLst/>
          </a:prstGeom>
          <a:ln>
            <a:noFill/>
          </a:ln>
          <a:effectLst>
            <a:outerShdw blurRad="292100" dist="139700" dir="2700000" algn="tl" rotWithShape="0">
              <a:srgbClr val="333333">
                <a:alpha val="65000"/>
              </a:srgbClr>
            </a:outerShdw>
          </a:effectLst>
        </p:spPr>
      </p:pic>
      <p:pic>
        <p:nvPicPr>
          <p:cNvPr id="14"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7086600" y="0"/>
            <a:ext cx="1143000" cy="1028700"/>
          </a:xfrm>
          <a:prstGeom prst="rect">
            <a:avLst/>
          </a:prstGeom>
          <a:noFill/>
        </p:spPr>
      </p:pic>
      <p:pic>
        <p:nvPicPr>
          <p:cNvPr id="1027" name="Picture 3" descr="X:\Administration\Public\LeadershipConference\2010\Temp place for all graphics\summary2.png"/>
          <p:cNvPicPr>
            <a:picLocks noChangeAspect="1" noChangeArrowheads="1"/>
          </p:cNvPicPr>
          <p:nvPr/>
        </p:nvPicPr>
        <p:blipFill>
          <a:blip r:embed="rId7" cstate="print"/>
          <a:srcRect/>
          <a:stretch>
            <a:fillRect/>
          </a:stretch>
        </p:blipFill>
        <p:spPr bwMode="auto">
          <a:xfrm>
            <a:off x="990600" y="3200400"/>
            <a:ext cx="2042858" cy="2638096"/>
          </a:xfrm>
          <a:prstGeom prst="rect">
            <a:avLst/>
          </a:prstGeom>
          <a:ln>
            <a:noFill/>
          </a:ln>
          <a:effectLst>
            <a:outerShdw blurRad="292100" dist="139700" dir="2700000" algn="tl" rotWithShape="0">
              <a:srgbClr val="333333">
                <a:alpha val="65000"/>
              </a:srgbClr>
            </a:outerShdw>
          </a:effectLst>
        </p:spPr>
      </p:pic>
      <p:pic>
        <p:nvPicPr>
          <p:cNvPr id="15"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2590800" y="4724400"/>
            <a:ext cx="762000" cy="685800"/>
          </a:xfrm>
          <a:prstGeom prst="rect">
            <a:avLst/>
          </a:prstGeom>
          <a:noFill/>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3" cstate="print"/>
          <a:srcRect/>
          <a:stretch>
            <a:fillRect/>
          </a:stretch>
        </p:blipFill>
        <p:spPr bwMode="auto">
          <a:xfrm>
            <a:off x="3049587" y="2001679"/>
            <a:ext cx="5865813" cy="4399121"/>
          </a:xfrm>
          <a:prstGeom prst="rect">
            <a:avLst/>
          </a:prstGeom>
          <a:ln>
            <a:noFill/>
          </a:ln>
          <a:effectLst>
            <a:outerShdw blurRad="292100" dist="139700" dir="2700000" algn="tl" rotWithShape="0">
              <a:srgbClr val="333333">
                <a:alpha val="65000"/>
              </a:srgbClr>
            </a:outerShdw>
          </a:effectLst>
        </p:spPr>
      </p:pic>
      <p:sp>
        <p:nvSpPr>
          <p:cNvPr id="813058" name="Rectangle 2"/>
          <p:cNvSpPr>
            <a:spLocks noGrp="1" noChangeArrowheads="1"/>
          </p:cNvSpPr>
          <p:nvPr>
            <p:ph type="title"/>
          </p:nvPr>
        </p:nvSpPr>
        <p:spPr/>
        <p:txBody>
          <a:bodyPr/>
          <a:lstStyle/>
          <a:p>
            <a:r>
              <a:rPr lang="en-US" dirty="0" smtClean="0"/>
              <a:t>Pass It On...</a:t>
            </a:r>
            <a:endParaRPr lang="en-US" dirty="0"/>
          </a:p>
        </p:txBody>
      </p:sp>
      <p:sp>
        <p:nvSpPr>
          <p:cNvPr id="8" name="Content Placeholder 7"/>
          <p:cNvSpPr>
            <a:spLocks noGrp="1"/>
          </p:cNvSpPr>
          <p:nvPr>
            <p:ph idx="1"/>
          </p:nvPr>
        </p:nvSpPr>
        <p:spPr>
          <a:xfrm>
            <a:off x="457200" y="1600200"/>
            <a:ext cx="2438400" cy="4525963"/>
          </a:xfrm>
        </p:spPr>
        <p:txBody>
          <a:bodyPr/>
          <a:lstStyle/>
          <a:p>
            <a:r>
              <a:rPr lang="en-US" dirty="0"/>
              <a:t>Same as </a:t>
            </a:r>
            <a:r>
              <a:rPr lang="en-US" dirty="0" smtClean="0"/>
              <a:t>before, </a:t>
            </a:r>
            <a:r>
              <a:rPr lang="en-US" dirty="0"/>
              <a:t>all materials related to this week’s events will be posted on our </a:t>
            </a:r>
            <a:r>
              <a:rPr lang="en-US" dirty="0" smtClean="0"/>
              <a:t>website</a:t>
            </a:r>
            <a:endParaRPr lang="en-US" dirty="0"/>
          </a:p>
          <a:p>
            <a:endParaRPr lang="en-US" dirty="0"/>
          </a:p>
        </p:txBody>
      </p:sp>
      <p:sp>
        <p:nvSpPr>
          <p:cNvPr id="7" name="Slide Number Placeholder 3"/>
          <p:cNvSpPr>
            <a:spLocks noGrp="1"/>
          </p:cNvSpPr>
          <p:nvPr>
            <p:ph type="sldNum" sz="quarter" idx="12"/>
          </p:nvPr>
        </p:nvSpPr>
        <p:spPr/>
        <p:txBody>
          <a:bodyPr/>
          <a:lstStyle/>
          <a:p>
            <a:fld id="{E10AC3E8-8F8A-47AE-8725-11FAF80C1665}" type="slidenum">
              <a:rPr lang="en-US"/>
              <a:pPr/>
              <a:t>183</a:t>
            </a:fld>
            <a:endParaRPr lang="en-US"/>
          </a:p>
        </p:txBody>
      </p:sp>
      <p:sp>
        <p:nvSpPr>
          <p:cNvPr id="813068" name="Rectangle 12"/>
          <p:cNvSpPr>
            <a:spLocks noChangeArrowheads="1"/>
          </p:cNvSpPr>
          <p:nvPr/>
        </p:nvSpPr>
        <p:spPr bwMode="auto">
          <a:xfrm>
            <a:off x="1447800" y="5257800"/>
            <a:ext cx="5638800" cy="46166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r>
              <a:rPr lang="en-US" sz="2400" dirty="0" smtClean="0">
                <a:solidFill>
                  <a:schemeClr val="tx1"/>
                </a:solidFill>
                <a:latin typeface="Arial" pitchFamily="34" charset="0"/>
              </a:rPr>
              <a:t>http://www.cuanswers.com/lc2010</a:t>
            </a:r>
            <a:endParaRPr lang="en-US" sz="2400" dirty="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X:\Administration\Public\LeadershipConference\2010\Temp place for all graphics\map.png"/>
          <p:cNvPicPr>
            <a:picLocks noChangeAspect="1" noChangeArrowheads="1"/>
          </p:cNvPicPr>
          <p:nvPr/>
        </p:nvPicPr>
        <p:blipFill>
          <a:blip r:embed="rId3" cstate="print"/>
          <a:srcRect/>
          <a:stretch>
            <a:fillRect/>
          </a:stretch>
        </p:blipFill>
        <p:spPr bwMode="auto">
          <a:xfrm>
            <a:off x="4038600" y="381000"/>
            <a:ext cx="4657143" cy="6038096"/>
          </a:xfrm>
          <a:prstGeom prst="rect">
            <a:avLst/>
          </a:prstGeom>
          <a:ln>
            <a:noFill/>
          </a:ln>
          <a:effectLst>
            <a:outerShdw blurRad="292100" dist="139700" dir="2700000" algn="tl" rotWithShape="0">
              <a:srgbClr val="333333">
                <a:alpha val="65000"/>
              </a:srgbClr>
            </a:outerShdw>
          </a:effectLst>
        </p:spPr>
      </p:pic>
      <p:sp>
        <p:nvSpPr>
          <p:cNvPr id="283653" name="Rectangle 5"/>
          <p:cNvSpPr>
            <a:spLocks noGrp="1" noChangeArrowheads="1"/>
          </p:cNvSpPr>
          <p:nvPr>
            <p:ph type="title"/>
          </p:nvPr>
        </p:nvSpPr>
        <p:spPr/>
        <p:txBody>
          <a:bodyPr/>
          <a:lstStyle/>
          <a:p>
            <a:r>
              <a:rPr lang="en-US" smtClean="0"/>
              <a:t>Tonight</a:t>
            </a:r>
            <a:endParaRPr lang="en-US" dirty="0"/>
          </a:p>
        </p:txBody>
      </p:sp>
      <p:sp>
        <p:nvSpPr>
          <p:cNvPr id="6" name="Content Placeholder 5"/>
          <p:cNvSpPr>
            <a:spLocks noGrp="1"/>
          </p:cNvSpPr>
          <p:nvPr>
            <p:ph sz="half" idx="1"/>
          </p:nvPr>
        </p:nvSpPr>
        <p:spPr>
          <a:xfrm>
            <a:off x="457200" y="1600200"/>
            <a:ext cx="3352800" cy="4525963"/>
          </a:xfrm>
        </p:spPr>
        <p:txBody>
          <a:bodyPr/>
          <a:lstStyle/>
          <a:p>
            <a:r>
              <a:rPr lang="en-US" b="1" dirty="0" smtClean="0"/>
              <a:t>For our owners:  </a:t>
            </a:r>
            <a:br>
              <a:rPr lang="en-US" b="1" dirty="0" smtClean="0"/>
            </a:br>
            <a:r>
              <a:rPr lang="en-US" dirty="0" smtClean="0"/>
              <a:t>We’ll see you downtown at the B.O.B. for the Stockholders Meeting (cocktails start at 5:00)</a:t>
            </a:r>
          </a:p>
          <a:p>
            <a:endParaRPr lang="en-US" dirty="0" smtClean="0"/>
          </a:p>
          <a:p>
            <a:r>
              <a:rPr lang="en-US" dirty="0" smtClean="0"/>
              <a:t>Hop on I-96 W and follow the directions on your map to the B.O.B. in downtown Grand Rapids</a:t>
            </a:r>
            <a:endParaRPr lang="en-US" dirty="0"/>
          </a:p>
        </p:txBody>
      </p:sp>
      <p:sp>
        <p:nvSpPr>
          <p:cNvPr id="5" name="Slide Number Placeholder 3"/>
          <p:cNvSpPr>
            <a:spLocks noGrp="1"/>
          </p:cNvSpPr>
          <p:nvPr>
            <p:ph type="sldNum" sz="quarter" idx="12"/>
          </p:nvPr>
        </p:nvSpPr>
        <p:spPr/>
        <p:txBody>
          <a:bodyPr/>
          <a:lstStyle/>
          <a:p>
            <a:fld id="{929BEDE3-21EB-4AB2-92AB-A6E2B1EF65A4}" type="slidenum">
              <a:rPr lang="en-US" smtClean="0"/>
              <a:pPr/>
              <a:t>184</a:t>
            </a:fld>
            <a:endParaRPr lang="en-US"/>
          </a:p>
        </p:txBody>
      </p:sp>
      <p:sp>
        <p:nvSpPr>
          <p:cNvPr id="7" name="Explosion 1 6"/>
          <p:cNvSpPr/>
          <p:nvPr/>
        </p:nvSpPr>
        <p:spPr>
          <a:xfrm>
            <a:off x="3429000" y="3429000"/>
            <a:ext cx="3581400" cy="3429000"/>
          </a:xfrm>
          <a:prstGeom prst="irregularSeal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smtClean="0"/>
              <a:t>Construction alert!! </a:t>
            </a:r>
            <a:r>
              <a:rPr lang="en-US" dirty="0" smtClean="0"/>
              <a:t>Get a new map with alternate directions before you leave!</a:t>
            </a:r>
            <a:endParaRPr lang="en-US"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43200" y="53975"/>
            <a:ext cx="6400800" cy="2003425"/>
          </a:xfrm>
        </p:spPr>
        <p:txBody>
          <a:bodyPr>
            <a:scene3d>
              <a:camera prst="orthographicFront"/>
              <a:lightRig rig="soft" dir="t">
                <a:rot lat="0" lon="0" rev="10800000"/>
              </a:lightRig>
            </a:scene3d>
            <a:sp3d>
              <a:bevelT w="27940" h="12700"/>
              <a:contourClr>
                <a:srgbClr val="DDDDDD"/>
              </a:contourClr>
            </a:sp3d>
          </a:bodyPr>
          <a:lstStyle/>
          <a:p>
            <a:pPr algn="l"/>
            <a:r>
              <a:rPr lang="en-US" b="1" spc="150" dirty="0" smtClean="0">
                <a:ln w="11430"/>
                <a:solidFill>
                  <a:srgbClr val="F8F8F8"/>
                </a:solidFill>
                <a:effectLst>
                  <a:outerShdw blurRad="25400" algn="tl" rotWithShape="0">
                    <a:srgbClr val="000000">
                      <a:alpha val="43000"/>
                    </a:srgbClr>
                  </a:outerShdw>
                </a:effectLst>
              </a:rPr>
              <a:t>Thank you to our artists...</a:t>
            </a:r>
            <a:endParaRPr lang="en-US" b="1" spc="150" dirty="0">
              <a:ln w="11430"/>
              <a:solidFill>
                <a:srgbClr val="F8F8F8"/>
              </a:solidFill>
              <a:effectLst>
                <a:outerShdw blurRad="25400" algn="tl" rotWithShape="0">
                  <a:srgbClr val="000000">
                    <a:alpha val="43000"/>
                  </a:srgbClr>
                </a:outerShdw>
              </a:effectLst>
            </a:endParaRPr>
          </a:p>
        </p:txBody>
      </p:sp>
      <p:sp>
        <p:nvSpPr>
          <p:cNvPr id="8" name="TextBox 7"/>
          <p:cNvSpPr txBox="1"/>
          <p:nvPr/>
        </p:nvSpPr>
        <p:spPr>
          <a:xfrm>
            <a:off x="1600200" y="2819400"/>
            <a:ext cx="3429000" cy="3046988"/>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200" b="1" dirty="0" smtClean="0">
                <a:ln/>
                <a:solidFill>
                  <a:schemeClr val="accent3"/>
                </a:solidFill>
              </a:rPr>
              <a:t>It takes a troop of artists to pull off a conference like this...and every year I forget to thank someone</a:t>
            </a:r>
            <a:endParaRPr lang="en-US" sz="3200" b="1" dirty="0">
              <a:ln/>
              <a:solidFill>
                <a:schemeClr val="accent3"/>
              </a:solidFill>
            </a:endParaRPr>
          </a:p>
        </p:txBody>
      </p:sp>
      <p:pic>
        <p:nvPicPr>
          <p:cNvPr id="9217" name="Picture 1" descr="X:\Marketing and PR\Public\Check it out\Anniversary Photos\IMG_1658_Good.png"/>
          <p:cNvPicPr>
            <a:picLocks noChangeAspect="1" noChangeArrowheads="1"/>
          </p:cNvPicPr>
          <p:nvPr/>
        </p:nvPicPr>
        <p:blipFill>
          <a:blip r:embed="rId2" cstate="print"/>
          <a:srcRect/>
          <a:stretch>
            <a:fillRect/>
          </a:stretch>
        </p:blipFill>
        <p:spPr bwMode="auto">
          <a:xfrm>
            <a:off x="4800600" y="2971800"/>
            <a:ext cx="4001379" cy="2621284"/>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514600"/>
            <a:ext cx="7239000" cy="1323439"/>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dirty="0" smtClean="0">
                <a:ln/>
                <a:solidFill>
                  <a:schemeClr val="accent3"/>
                </a:solidFill>
              </a:rPr>
              <a:t>Here’s an illustration of how big the talent pool is</a:t>
            </a:r>
            <a:endParaRPr lang="en-US" sz="4000" b="1" dirty="0">
              <a:ln/>
              <a:solidFill>
                <a:schemeClr val="accent3"/>
              </a:solidFill>
            </a:endParaRPr>
          </a:p>
        </p:txBody>
      </p:sp>
      <p:sp>
        <p:nvSpPr>
          <p:cNvPr id="4" name="Title 1"/>
          <p:cNvSpPr txBox="1">
            <a:spLocks/>
          </p:cNvSpPr>
          <p:nvPr/>
        </p:nvSpPr>
        <p:spPr>
          <a:xfrm>
            <a:off x="2743200" y="53975"/>
            <a:ext cx="6400800" cy="2003425"/>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mj-lt"/>
                <a:ea typeface="+mj-ea"/>
                <a:cs typeface="+mj-cs"/>
              </a:rPr>
              <a:t>Thanks to </a:t>
            </a:r>
            <a:r>
              <a:rPr lang="en-US" sz="4400" b="1" spc="150" dirty="0" smtClean="0">
                <a:ln w="11430"/>
                <a:solidFill>
                  <a:srgbClr val="F8F8F8"/>
                </a:solidFill>
                <a:effectLst>
                  <a:outerShdw blurRad="25400" algn="tl" rotWithShape="0">
                    <a:srgbClr val="000000">
                      <a:alpha val="43000"/>
                    </a:srgbClr>
                  </a:outerShdw>
                </a:effectLst>
                <a:latin typeface="+mj-lt"/>
                <a:ea typeface="+mj-ea"/>
                <a:cs typeface="+mj-cs"/>
              </a:rPr>
              <a:t>a network </a:t>
            </a:r>
            <a:br>
              <a:rPr lang="en-US" sz="4400" b="1" spc="150" dirty="0" smtClean="0">
                <a:ln w="11430"/>
                <a:solidFill>
                  <a:srgbClr val="F8F8F8"/>
                </a:solidFill>
                <a:effectLst>
                  <a:outerShdw blurRad="25400" algn="tl" rotWithShape="0">
                    <a:srgbClr val="000000">
                      <a:alpha val="43000"/>
                    </a:srgbClr>
                  </a:outerShdw>
                </a:effectLst>
                <a:latin typeface="+mj-lt"/>
                <a:ea typeface="+mj-ea"/>
                <a:cs typeface="+mj-cs"/>
              </a:rPr>
            </a:br>
            <a:r>
              <a:rPr lang="en-US" sz="4400" b="1" spc="150" dirty="0" smtClean="0">
                <a:ln w="11430"/>
                <a:solidFill>
                  <a:srgbClr val="F8F8F8"/>
                </a:solidFill>
                <a:effectLst>
                  <a:outerShdw blurRad="25400" algn="tl" rotWithShape="0">
                    <a:srgbClr val="000000">
                      <a:alpha val="43000"/>
                    </a:srgbClr>
                  </a:outerShdw>
                </a:effectLst>
                <a:latin typeface="+mj-lt"/>
                <a:ea typeface="+mj-ea"/>
                <a:cs typeface="+mj-cs"/>
              </a:rPr>
              <a:t>of </a:t>
            </a:r>
            <a:r>
              <a:rPr kumimoji="0" lang="en-US" sz="44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mj-lt"/>
                <a:ea typeface="+mj-ea"/>
                <a:cs typeface="+mj-cs"/>
              </a:rPr>
              <a:t>artists...</a:t>
            </a:r>
            <a:endParaRPr kumimoji="0" lang="en-US" sz="4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j-lt"/>
              <a:ea typeface="+mj-ea"/>
              <a:cs typeface="+mj-cs"/>
            </a:endParaRPr>
          </a:p>
        </p:txBody>
      </p:sp>
      <p:pic>
        <p:nvPicPr>
          <p:cNvPr id="2050" name="Picture 2" descr="X:\Administration\Public\LeadershipConference\2010\Temp place for all graphics\we_get_it.jpg"/>
          <p:cNvPicPr>
            <a:picLocks noChangeAspect="1" noChangeArrowheads="1"/>
          </p:cNvPicPr>
          <p:nvPr/>
        </p:nvPicPr>
        <p:blipFill>
          <a:blip r:embed="rId2" cstate="print"/>
          <a:srcRect/>
          <a:stretch>
            <a:fillRect/>
          </a:stretch>
        </p:blipFill>
        <p:spPr bwMode="auto">
          <a:xfrm>
            <a:off x="3352800" y="3886200"/>
            <a:ext cx="3450335" cy="257487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X:\Administration\Public\LeadershipConference\2010\Temp place for all graphics\flood1.png"/>
          <p:cNvPicPr>
            <a:picLocks noChangeAspect="1" noChangeArrowheads="1"/>
          </p:cNvPicPr>
          <p:nvPr/>
        </p:nvPicPr>
        <p:blipFill>
          <a:blip r:embed="rId2" cstate="print"/>
          <a:srcRect/>
          <a:stretch>
            <a:fillRect/>
          </a:stretch>
        </p:blipFill>
        <p:spPr bwMode="auto">
          <a:xfrm rot="546378">
            <a:off x="6727845" y="2758116"/>
            <a:ext cx="1847143" cy="2382857"/>
          </a:xfrm>
          <a:prstGeom prst="rect">
            <a:avLst/>
          </a:prstGeom>
          <a:noFill/>
        </p:spPr>
      </p:pic>
      <p:pic>
        <p:nvPicPr>
          <p:cNvPr id="21508" name="Picture 4" descr="X:\Administration\Public\LeadershipConference\2010\Temp place for all graphics\flood2.png"/>
          <p:cNvPicPr>
            <a:picLocks noChangeAspect="1" noChangeArrowheads="1"/>
          </p:cNvPicPr>
          <p:nvPr/>
        </p:nvPicPr>
        <p:blipFill>
          <a:blip r:embed="rId3" cstate="print"/>
          <a:srcRect/>
          <a:stretch>
            <a:fillRect/>
          </a:stretch>
        </p:blipFill>
        <p:spPr bwMode="auto">
          <a:xfrm>
            <a:off x="5638800" y="3332143"/>
            <a:ext cx="1847143" cy="2382857"/>
          </a:xfrm>
          <a:prstGeom prst="rect">
            <a:avLst/>
          </a:prstGeom>
          <a:noFill/>
        </p:spPr>
      </p:pic>
      <p:sp>
        <p:nvSpPr>
          <p:cNvPr id="2" name="Title 1"/>
          <p:cNvSpPr>
            <a:spLocks noGrp="1"/>
          </p:cNvSpPr>
          <p:nvPr>
            <p:ph type="title"/>
          </p:nvPr>
        </p:nvSpPr>
        <p:spPr/>
        <p:txBody>
          <a:bodyPr/>
          <a:lstStyle/>
          <a:p>
            <a:r>
              <a:rPr lang="en-US" dirty="0" smtClean="0"/>
              <a:t>Reg. Z and MFOEL Plans</a:t>
            </a:r>
            <a:endParaRPr lang="en-US" dirty="0"/>
          </a:p>
        </p:txBody>
      </p:sp>
      <p:sp>
        <p:nvSpPr>
          <p:cNvPr id="3" name="Content Placeholder 2"/>
          <p:cNvSpPr>
            <a:spLocks noGrp="1"/>
          </p:cNvSpPr>
          <p:nvPr>
            <p:ph idx="1"/>
          </p:nvPr>
        </p:nvSpPr>
        <p:spPr/>
        <p:txBody>
          <a:bodyPr/>
          <a:lstStyle/>
          <a:p>
            <a:r>
              <a:rPr lang="en-US" dirty="0" smtClean="0"/>
              <a:t>Part of the 10.2 release (July 18 for online, July 26 everyone else)</a:t>
            </a:r>
          </a:p>
          <a:p>
            <a:r>
              <a:rPr lang="en-US" dirty="0" smtClean="0"/>
              <a:t>A new command key on the Open-End Loan Contract screen will allow you to flag which loans are part of that MFOEL contract</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19</a:t>
            </a:fld>
            <a:endParaRPr lang="en-US"/>
          </a:p>
        </p:txBody>
      </p:sp>
      <p:sp>
        <p:nvSpPr>
          <p:cNvPr id="5" name="Text Placeholder 4"/>
          <p:cNvSpPr>
            <a:spLocks noGrp="1"/>
          </p:cNvSpPr>
          <p:nvPr>
            <p:ph type="body" sz="quarter" idx="13"/>
          </p:nvPr>
        </p:nvSpPr>
        <p:spPr/>
        <p:txBody>
          <a:bodyPr/>
          <a:lstStyle/>
          <a:p>
            <a:r>
              <a:rPr lang="en-US" dirty="0" smtClean="0"/>
              <a:t>If you haven’t been using CU*BASE to log contract #s thus far, start gathering your contract paperwork now!</a:t>
            </a:r>
          </a:p>
        </p:txBody>
      </p:sp>
      <p:pic>
        <p:nvPicPr>
          <p:cNvPr id="8"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7162800" y="4800600"/>
            <a:ext cx="762000" cy="685800"/>
          </a:xfrm>
          <a:prstGeom prst="rect">
            <a:avLst/>
          </a:prstGeom>
          <a:noFill/>
        </p:spPr>
      </p:pic>
      <p:pic>
        <p:nvPicPr>
          <p:cNvPr id="21507" name="Picture 3" descr="K:\Gold-Help-Master\NGSHelpgraphics\2605g.gif"/>
          <p:cNvPicPr>
            <a:picLocks noChangeAspect="1" noChangeArrowheads="1"/>
          </p:cNvPicPr>
          <p:nvPr/>
        </p:nvPicPr>
        <p:blipFill>
          <a:blip r:embed="rId5" cstate="print"/>
          <a:srcRect/>
          <a:stretch>
            <a:fillRect/>
          </a:stretch>
        </p:blipFill>
        <p:spPr bwMode="auto">
          <a:xfrm>
            <a:off x="838200" y="2971800"/>
            <a:ext cx="4044064" cy="291851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Administration\Public\LeadershipConference\2010\Temp place for all graphics\graphics for PPT design\AreYouAnArtistLogo-REV1.gif"/>
          <p:cNvPicPr>
            <a:picLocks noChangeAspect="1" noChangeArrowheads="1"/>
          </p:cNvPicPr>
          <p:nvPr/>
        </p:nvPicPr>
        <p:blipFill>
          <a:blip r:embed="rId3" cstate="print"/>
          <a:srcRect/>
          <a:stretch>
            <a:fillRect/>
          </a:stretch>
        </p:blipFill>
        <p:spPr bwMode="auto">
          <a:xfrm>
            <a:off x="1295400" y="2209800"/>
            <a:ext cx="6934200" cy="5358245"/>
          </a:xfrm>
          <a:prstGeom prst="rect">
            <a:avLst/>
          </a:prstGeom>
          <a:noFill/>
          <a:effectLst>
            <a:innerShdw blurRad="63500" dist="50800" dir="18900000">
              <a:prstClr val="black">
                <a:alpha val="50000"/>
              </a:prstClr>
            </a:inn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 Z and </a:t>
            </a:r>
            <a:br>
              <a:rPr lang="en-US" dirty="0" smtClean="0"/>
            </a:br>
            <a:r>
              <a:rPr lang="en-US" dirty="0" smtClean="0"/>
              <a:t>MFOEL Plans</a:t>
            </a:r>
            <a:endParaRPr lang="en-US" dirty="0"/>
          </a:p>
        </p:txBody>
      </p:sp>
      <p:sp>
        <p:nvSpPr>
          <p:cNvPr id="3" name="Content Placeholder 2"/>
          <p:cNvSpPr>
            <a:spLocks noGrp="1"/>
          </p:cNvSpPr>
          <p:nvPr>
            <p:ph idx="1"/>
          </p:nvPr>
        </p:nvSpPr>
        <p:spPr>
          <a:xfrm>
            <a:off x="457200" y="1600200"/>
            <a:ext cx="4114800" cy="4525963"/>
          </a:xfrm>
        </p:spPr>
        <p:txBody>
          <a:bodyPr/>
          <a:lstStyle/>
          <a:p>
            <a:r>
              <a:rPr lang="en-US" dirty="0" smtClean="0"/>
              <a:t>Statements can then summarize all flagged loans by contract #, including a breakdown of period and YTD fees</a:t>
            </a:r>
          </a:p>
          <a:p>
            <a:pPr lvl="1"/>
            <a:r>
              <a:rPr lang="en-US" dirty="0" smtClean="0"/>
              <a:t>Contact a CSR to activate this statement print option!</a:t>
            </a:r>
          </a:p>
          <a:p>
            <a:endParaRPr lang="en-US" dirty="0" smtClean="0"/>
          </a:p>
          <a:p>
            <a:r>
              <a:rPr lang="en-US" dirty="0" smtClean="0"/>
              <a:t>To flood or not to flood...</a:t>
            </a:r>
          </a:p>
          <a:p>
            <a:pPr lvl="1"/>
            <a:r>
              <a:rPr lang="en-US" dirty="0" smtClean="0"/>
              <a:t>Regulatory compliance starts with a spirit to comply, then taking the experience of trying to comply, we all develop the precision in complying </a:t>
            </a:r>
          </a:p>
          <a:p>
            <a:pPr lvl="1"/>
            <a:r>
              <a:rPr lang="en-US" dirty="0" smtClean="0"/>
              <a:t>Move quickly to the </a:t>
            </a:r>
            <a:r>
              <a:rPr lang="en-US" i="1" dirty="0" smtClean="0"/>
              <a:t>spirit</a:t>
            </a:r>
            <a:endParaRPr lang="en-US" i="1"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20</a:t>
            </a:fld>
            <a:endParaRPr lang="en-US"/>
          </a:p>
        </p:txBody>
      </p:sp>
      <p:pic>
        <p:nvPicPr>
          <p:cNvPr id="58369" name="Picture 1" descr="X:\Administration\Public\LeadershipConference\2010\Temp place for all graphics\mfoel.png"/>
          <p:cNvPicPr>
            <a:picLocks noChangeAspect="1" noChangeArrowheads="1"/>
          </p:cNvPicPr>
          <p:nvPr/>
        </p:nvPicPr>
        <p:blipFill>
          <a:blip r:embed="rId2" cstate="print"/>
          <a:srcRect/>
          <a:stretch>
            <a:fillRect/>
          </a:stretch>
        </p:blipFill>
        <p:spPr bwMode="auto">
          <a:xfrm>
            <a:off x="4724400" y="381000"/>
            <a:ext cx="4200000" cy="5171429"/>
          </a:xfrm>
          <a:prstGeom prst="rect">
            <a:avLst/>
          </a:prstGeom>
          <a:noFill/>
        </p:spPr>
      </p:pic>
      <p:pic>
        <p:nvPicPr>
          <p:cNvPr id="58370" name="Picture 2" descr="X:\Administration\Public\LeadershipConference\2010\Temp place for all graphics\mfoel2.png"/>
          <p:cNvPicPr>
            <a:picLocks noChangeAspect="1" noChangeArrowheads="1"/>
          </p:cNvPicPr>
          <p:nvPr/>
        </p:nvPicPr>
        <p:blipFill>
          <a:blip r:embed="rId3" cstate="print"/>
          <a:srcRect/>
          <a:stretch>
            <a:fillRect/>
          </a:stretch>
        </p:blipFill>
        <p:spPr bwMode="auto">
          <a:xfrm>
            <a:off x="4800600" y="5514838"/>
            <a:ext cx="4085715" cy="109523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Year of Statement Changes</a:t>
            </a:r>
            <a:endParaRPr lang="en-US" dirty="0"/>
          </a:p>
        </p:txBody>
      </p:sp>
      <p:sp>
        <p:nvSpPr>
          <p:cNvPr id="3" name="Content Placeholder 2"/>
          <p:cNvSpPr>
            <a:spLocks noGrp="1"/>
          </p:cNvSpPr>
          <p:nvPr>
            <p:ph idx="1"/>
          </p:nvPr>
        </p:nvSpPr>
        <p:spPr>
          <a:xfrm>
            <a:off x="457200" y="1600200"/>
            <a:ext cx="4038600" cy="4525963"/>
          </a:xfrm>
        </p:spPr>
        <p:txBody>
          <a:bodyPr/>
          <a:lstStyle/>
          <a:p>
            <a:r>
              <a:rPr lang="en-US" dirty="0" smtClean="0"/>
              <a:t>It’s been quite a year for changes to account and credit card statements, as you’ll see throughout this presentation</a:t>
            </a:r>
          </a:p>
          <a:p>
            <a:r>
              <a:rPr lang="en-US" dirty="0" smtClean="0"/>
              <a:t>It’s even slowed down progress on some of our goals for statements from last year</a:t>
            </a:r>
          </a:p>
          <a:p>
            <a:pPr lvl="1"/>
            <a:r>
              <a:rPr lang="en-US" dirty="0" smtClean="0"/>
              <a:t>Remember member-selected statement print styles?</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21</a:t>
            </a:fld>
            <a:endParaRPr lang="en-US"/>
          </a:p>
        </p:txBody>
      </p:sp>
      <p:pic>
        <p:nvPicPr>
          <p:cNvPr id="3075" name="Picture 3"/>
          <p:cNvPicPr>
            <a:picLocks noChangeAspect="1" noChangeArrowheads="1"/>
          </p:cNvPicPr>
          <p:nvPr/>
        </p:nvPicPr>
        <p:blipFill>
          <a:blip r:embed="rId2" cstate="print"/>
          <a:srcRect/>
          <a:stretch>
            <a:fillRect/>
          </a:stretch>
        </p:blipFill>
        <p:spPr bwMode="auto">
          <a:xfrm>
            <a:off x="1295400" y="4572000"/>
            <a:ext cx="2667000" cy="2000250"/>
          </a:xfrm>
          <a:prstGeom prst="rect">
            <a:avLst/>
          </a:prstGeom>
          <a:ln>
            <a:noFill/>
          </a:ln>
          <a:effectLst>
            <a:outerShdw blurRad="292100" dist="139700" dir="2700000" algn="tl" rotWithShape="0">
              <a:srgbClr val="333333">
                <a:alpha val="65000"/>
              </a:srgbClr>
            </a:outerShdw>
          </a:effectLst>
        </p:spPr>
      </p:pic>
      <p:pic>
        <p:nvPicPr>
          <p:cNvPr id="9218" name="Picture 2" descr="X:\Writing Team\Private\Misc Booklets\Statements\NewCreditCard_FeeTotals.png"/>
          <p:cNvPicPr>
            <a:picLocks noChangeAspect="1" noChangeArrowheads="1"/>
          </p:cNvPicPr>
          <p:nvPr/>
        </p:nvPicPr>
        <p:blipFill>
          <a:blip r:embed="rId3" cstate="print"/>
          <a:srcRect/>
          <a:stretch>
            <a:fillRect/>
          </a:stretch>
        </p:blipFill>
        <p:spPr bwMode="auto">
          <a:xfrm>
            <a:off x="4953000" y="1447800"/>
            <a:ext cx="3954182" cy="5105400"/>
          </a:xfrm>
          <a:prstGeom prst="rect">
            <a:avLst/>
          </a:prstGeom>
          <a:ln>
            <a:noFill/>
          </a:ln>
          <a:effectLst>
            <a:outerShdw blurRad="292100" dist="139700" dir="2700000" algn="tl" rotWithShape="0">
              <a:srgbClr val="333333">
                <a:alpha val="65000"/>
              </a:srgbClr>
            </a:outerShdw>
          </a:effectLst>
        </p:spPr>
      </p:pic>
      <p:sp>
        <p:nvSpPr>
          <p:cNvPr id="10" name="Oval 9"/>
          <p:cNvSpPr/>
          <p:nvPr/>
        </p:nvSpPr>
        <p:spPr>
          <a:xfrm>
            <a:off x="6553200" y="3276600"/>
            <a:ext cx="24384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24400" y="4876800"/>
            <a:ext cx="4191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626326"/>
            <a:ext cx="5105400" cy="3548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Recipes in the Kitchen</a:t>
            </a:r>
            <a:endParaRPr lang="en-US" dirty="0"/>
          </a:p>
        </p:txBody>
      </p:sp>
      <p:sp>
        <p:nvSpPr>
          <p:cNvPr id="3" name="Content Placeholder 2"/>
          <p:cNvSpPr>
            <a:spLocks noGrp="1"/>
          </p:cNvSpPr>
          <p:nvPr>
            <p:ph sz="half" idx="1"/>
          </p:nvPr>
        </p:nvSpPr>
        <p:spPr>
          <a:xfrm>
            <a:off x="457200" y="1600200"/>
            <a:ext cx="5257800" cy="3352800"/>
          </a:xfrm>
        </p:spPr>
        <p:txBody>
          <a:bodyPr/>
          <a:lstStyle/>
          <a:p>
            <a:pPr>
              <a:buNone/>
            </a:pPr>
            <a:r>
              <a:rPr lang="en-US" b="1" dirty="0" smtClean="0"/>
              <a:t>Reg. DD Amendments in 2010</a:t>
            </a:r>
          </a:p>
          <a:p>
            <a:r>
              <a:rPr lang="en-US" sz="1800" dirty="0" smtClean="0"/>
              <a:t>Kitchen page currently contains </a:t>
            </a:r>
            <a:r>
              <a:rPr lang="en-US" sz="1800" b="1" dirty="0" smtClean="0">
                <a:solidFill>
                  <a:schemeClr val="accent2">
                    <a:lumMod val="75000"/>
                  </a:schemeClr>
                </a:solidFill>
              </a:rPr>
              <a:t>8</a:t>
            </a:r>
            <a:r>
              <a:rPr lang="en-US" sz="1800" dirty="0" smtClean="0"/>
              <a:t> links to information related to this regulation and our network response (last update posted March 12)</a:t>
            </a:r>
          </a:p>
          <a:p>
            <a:r>
              <a:rPr lang="en-US" sz="1800" dirty="0" smtClean="0"/>
              <a:t>The great debate – does this apply to savings accounts too?</a:t>
            </a:r>
          </a:p>
          <a:p>
            <a:r>
              <a:rPr lang="en-US" sz="1800" i="1" dirty="0" smtClean="0"/>
              <a:t>Next up: </a:t>
            </a:r>
            <a:r>
              <a:rPr lang="en-US" sz="1800" dirty="0" smtClean="0"/>
              <a:t>NSF/ANR Fee Summary on statements for savings accounts (10.1 release in June)</a:t>
            </a:r>
          </a:p>
          <a:p>
            <a:r>
              <a:rPr lang="en-US" sz="1800" i="1" dirty="0" smtClean="0"/>
              <a:t>The challenge for 2011: </a:t>
            </a:r>
            <a:r>
              <a:rPr lang="en-US" sz="1800" dirty="0" smtClean="0"/>
              <a:t>Automating fee reversals and reconciling the multiple views of NSF/ANR analysis (period- and year-to-date)</a:t>
            </a:r>
          </a:p>
        </p:txBody>
      </p:sp>
      <p:sp>
        <p:nvSpPr>
          <p:cNvPr id="7" name="Content Placeholder 6"/>
          <p:cNvSpPr>
            <a:spLocks noGrp="1"/>
          </p:cNvSpPr>
          <p:nvPr>
            <p:ph sz="half" idx="2"/>
          </p:nvPr>
        </p:nvSpPr>
        <p:spPr>
          <a:xfrm>
            <a:off x="457200" y="4953000"/>
            <a:ext cx="8229600" cy="1447800"/>
          </a:xfrm>
        </p:spPr>
        <p:txBody>
          <a:bodyPr>
            <a:normAutofit/>
          </a:bodyPr>
          <a:lstStyle/>
          <a:p>
            <a:r>
              <a:rPr lang="en-US" sz="1800" dirty="0" smtClean="0"/>
              <a:t>Who did this affect?</a:t>
            </a:r>
          </a:p>
          <a:p>
            <a:pPr lvl="1"/>
            <a:r>
              <a:rPr lang="en-US" dirty="0" smtClean="0"/>
              <a:t>Everyone that has any kind of NSF or non-return fee</a:t>
            </a:r>
          </a:p>
          <a:p>
            <a:pPr lvl="1"/>
            <a:r>
              <a:rPr lang="en-US" dirty="0" smtClean="0"/>
              <a:t>This was the last shoe to drop related to your options (remember, you could have been doing this for years already if you </a:t>
            </a:r>
            <a:r>
              <a:rPr lang="en-US" i="1" dirty="0" smtClean="0"/>
              <a:t>marketed</a:t>
            </a:r>
            <a:r>
              <a:rPr lang="en-US" dirty="0" smtClean="0"/>
              <a:t> Courtesy Pay)</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22</a:t>
            </a:fld>
            <a:endParaRPr lang="en-US"/>
          </a:p>
        </p:txBody>
      </p:sp>
      <p:pic>
        <p:nvPicPr>
          <p:cNvPr id="3074" name="Picture 2" descr="X:\Administration\Public\LeadershipConference\2010\Temp place for all graphics\reg dd kitchen full.png"/>
          <p:cNvPicPr>
            <a:picLocks noChangeAspect="1" noChangeArrowheads="1"/>
          </p:cNvPicPr>
          <p:nvPr/>
        </p:nvPicPr>
        <p:blipFill>
          <a:blip r:embed="rId2" cstate="print"/>
          <a:srcRect b="34722"/>
          <a:stretch>
            <a:fillRect/>
          </a:stretch>
        </p:blipFill>
        <p:spPr bwMode="auto">
          <a:xfrm>
            <a:off x="5867400" y="1219200"/>
            <a:ext cx="3208133" cy="3352800"/>
          </a:xfrm>
          <a:prstGeom prst="rect">
            <a:avLst/>
          </a:prstGeom>
          <a:noFill/>
          <a:ln w="38100">
            <a:solidFill>
              <a:schemeClr val="bg1"/>
            </a:solidFill>
          </a:ln>
        </p:spPr>
      </p:pic>
      <p:sp>
        <p:nvSpPr>
          <p:cNvPr id="8" name="Rectangle 7"/>
          <p:cNvSpPr/>
          <p:nvPr/>
        </p:nvSpPr>
        <p:spPr>
          <a:xfrm>
            <a:off x="209364" y="381000"/>
            <a:ext cx="91884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rPr>
              <a:t>#2</a:t>
            </a:r>
            <a:endParaRPr lang="en-US" sz="5400" b="1" spc="150" dirty="0">
              <a:ln w="11430"/>
              <a:solidFill>
                <a:srgbClr val="F8F8F8"/>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 DD Fee Disclosures </a:t>
            </a:r>
            <a:br>
              <a:rPr lang="en-US" dirty="0" smtClean="0"/>
            </a:br>
            <a:r>
              <a:rPr lang="en-US" sz="2000" dirty="0" smtClean="0">
                <a:latin typeface="Calibri"/>
              </a:rPr>
              <a:t>(</a:t>
            </a:r>
            <a:r>
              <a:rPr lang="en-US" sz="2000" dirty="0" smtClean="0"/>
              <a:t>and the now-infamous gridlines</a:t>
            </a:r>
            <a:r>
              <a:rPr lang="en-US" sz="2000" dirty="0" smtClean="0">
                <a:latin typeface="Calibri"/>
              </a:rPr>
              <a:t>)</a:t>
            </a:r>
            <a:endParaRPr lang="en-US" dirty="0"/>
          </a:p>
        </p:txBody>
      </p:sp>
      <p:sp>
        <p:nvSpPr>
          <p:cNvPr id="3" name="Content Placeholder 2"/>
          <p:cNvSpPr>
            <a:spLocks noGrp="1"/>
          </p:cNvSpPr>
          <p:nvPr>
            <p:ph idx="1"/>
          </p:nvPr>
        </p:nvSpPr>
        <p:spPr>
          <a:xfrm>
            <a:off x="457200" y="1600200"/>
            <a:ext cx="4191000" cy="4525963"/>
          </a:xfrm>
        </p:spPr>
        <p:txBody>
          <a:bodyPr/>
          <a:lstStyle/>
          <a:p>
            <a:r>
              <a:rPr lang="en-US" dirty="0" smtClean="0"/>
              <a:t>We added the disclosures back in 2006, and the gridlines went in with January 2010 statements (flat file only)</a:t>
            </a:r>
          </a:p>
          <a:p>
            <a:r>
              <a:rPr lang="en-US" dirty="0" smtClean="0"/>
              <a:t>In 10.1 we added the option to disclose these same fees for your savings accounts</a:t>
            </a:r>
          </a:p>
          <a:p>
            <a:r>
              <a:rPr lang="en-US" dirty="0" smtClean="0"/>
              <a:t>We believe Reg. DD will kick off a whole new series of development projects in 2011 as members start to ask questions about this disclosure, and employees start realizing that reversing a fee has a year-long affect on the numbers</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23</a:t>
            </a:fld>
            <a:endParaRPr lang="en-US"/>
          </a:p>
        </p:txBody>
      </p:sp>
      <p:pic>
        <p:nvPicPr>
          <p:cNvPr id="11" name="Picture 2" descr="X:\Administration\Public\LeadershipConference\2010\Temp place for all graphics\ccstmt.png"/>
          <p:cNvPicPr>
            <a:picLocks noChangeAspect="1" noChangeArrowheads="1"/>
          </p:cNvPicPr>
          <p:nvPr/>
        </p:nvPicPr>
        <p:blipFill>
          <a:blip r:embed="rId2" cstate="print"/>
          <a:srcRect/>
          <a:stretch>
            <a:fillRect/>
          </a:stretch>
        </p:blipFill>
        <p:spPr bwMode="auto">
          <a:xfrm>
            <a:off x="4953000" y="1447800"/>
            <a:ext cx="3912931" cy="5081209"/>
          </a:xfrm>
          <a:prstGeom prst="rect">
            <a:avLst/>
          </a:prstGeom>
          <a:ln>
            <a:noFill/>
          </a:ln>
          <a:effectLst>
            <a:outerShdw blurRad="292100" dist="139700" dir="2700000" algn="tl" rotWithShape="0">
              <a:srgbClr val="333333">
                <a:alpha val="65000"/>
              </a:srgbClr>
            </a:outerShdw>
          </a:effectLst>
        </p:spPr>
      </p:pic>
      <p:sp>
        <p:nvSpPr>
          <p:cNvPr id="12" name="Oval 11"/>
          <p:cNvSpPr/>
          <p:nvPr/>
        </p:nvSpPr>
        <p:spPr>
          <a:xfrm>
            <a:off x="5181600" y="4191000"/>
            <a:ext cx="3581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 DD </a:t>
            </a:r>
            <a:r>
              <a:rPr lang="en-US" dirty="0" smtClean="0">
                <a:latin typeface="Calibri"/>
              </a:rPr>
              <a:t>(</a:t>
            </a:r>
            <a:r>
              <a:rPr lang="en-US" dirty="0" smtClean="0"/>
              <a:t>with a hint of Reg. E</a:t>
            </a:r>
            <a:r>
              <a:rPr lang="en-US" dirty="0" smtClean="0">
                <a:latin typeface="Calibri"/>
              </a:rPr>
              <a:t>)</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24</a:t>
            </a:fld>
            <a:endParaRPr lang="en-US"/>
          </a:p>
        </p:txBody>
      </p:sp>
      <p:sp>
        <p:nvSpPr>
          <p:cNvPr id="5" name="Text Placeholder 4"/>
          <p:cNvSpPr>
            <a:spLocks noGrp="1"/>
          </p:cNvSpPr>
          <p:nvPr>
            <p:ph type="body" sz="quarter" idx="13"/>
          </p:nvPr>
        </p:nvSpPr>
        <p:spPr>
          <a:xfrm>
            <a:off x="1143000" y="5867400"/>
            <a:ext cx="3124200" cy="762000"/>
          </a:xfrm>
        </p:spPr>
        <p:txBody>
          <a:bodyPr>
            <a:noAutofit/>
          </a:bodyPr>
          <a:lstStyle/>
          <a:p>
            <a:r>
              <a:rPr lang="en-US" dirty="0" smtClean="0"/>
              <a:t>Randy’s compliance disclaimer: </a:t>
            </a:r>
            <a:r>
              <a:rPr lang="en-US" sz="1200" b="0" dirty="0" smtClean="0"/>
              <a:t>Move quickly to the spirit:  Regulatory compliance starts with a spirit to comply, then taking the experience of trying to comply, we all develop the precision in complying </a:t>
            </a:r>
          </a:p>
        </p:txBody>
      </p:sp>
      <p:pic>
        <p:nvPicPr>
          <p:cNvPr id="175107" name="Picture 3" descr="K:\Gold-Help-Master\NGSHelpgraphics\384g.gif"/>
          <p:cNvPicPr>
            <a:picLocks noChangeAspect="1" noChangeArrowheads="1"/>
          </p:cNvPicPr>
          <p:nvPr/>
        </p:nvPicPr>
        <p:blipFill>
          <a:blip r:embed="rId2" cstate="print"/>
          <a:srcRect/>
          <a:stretch>
            <a:fillRect/>
          </a:stretch>
        </p:blipFill>
        <p:spPr bwMode="auto">
          <a:xfrm>
            <a:off x="3505200" y="1676400"/>
            <a:ext cx="4663440" cy="3365510"/>
          </a:xfrm>
          <a:prstGeom prst="rect">
            <a:avLst/>
          </a:prstGeom>
          <a:noFill/>
        </p:spPr>
      </p:pic>
      <p:pic>
        <p:nvPicPr>
          <p:cNvPr id="175106" name="Picture 2" descr="K:\Gold-Help-Master\NGSHelpgraphics\3769g.gif"/>
          <p:cNvPicPr>
            <a:picLocks noChangeAspect="1" noChangeArrowheads="1"/>
          </p:cNvPicPr>
          <p:nvPr/>
        </p:nvPicPr>
        <p:blipFill>
          <a:blip r:embed="rId3" cstate="print"/>
          <a:srcRect/>
          <a:stretch>
            <a:fillRect/>
          </a:stretch>
        </p:blipFill>
        <p:spPr bwMode="auto">
          <a:xfrm>
            <a:off x="4404546" y="3657600"/>
            <a:ext cx="4434654" cy="3200400"/>
          </a:xfrm>
          <a:prstGeom prst="rect">
            <a:avLst/>
          </a:prstGeom>
          <a:noFill/>
        </p:spPr>
      </p:pic>
      <p:sp>
        <p:nvSpPr>
          <p:cNvPr id="3" name="Content Placeholder 2"/>
          <p:cNvSpPr>
            <a:spLocks noGrp="1"/>
          </p:cNvSpPr>
          <p:nvPr>
            <p:ph idx="1"/>
          </p:nvPr>
        </p:nvSpPr>
        <p:spPr>
          <a:xfrm>
            <a:off x="457200" y="1600200"/>
            <a:ext cx="2895600" cy="4525963"/>
          </a:xfrm>
        </p:spPr>
        <p:txBody>
          <a:bodyPr/>
          <a:lstStyle/>
          <a:p>
            <a:r>
              <a:rPr lang="en-US" dirty="0" smtClean="0"/>
              <a:t>A little history...for years we’ve had an NSF inquiry at the individual member level</a:t>
            </a:r>
          </a:p>
          <a:p>
            <a:r>
              <a:rPr lang="en-US" dirty="0" smtClean="0"/>
              <a:t>This year we added a new NSF analysis aggregated for the entire membership</a:t>
            </a:r>
          </a:p>
          <a:p>
            <a:endParaRPr lang="en-US" dirty="0" smtClean="0"/>
          </a:p>
          <a:p>
            <a:endParaRPr lang="en-US" dirty="0" smtClean="0"/>
          </a:p>
        </p:txBody>
      </p:sp>
      <p:sp>
        <p:nvSpPr>
          <p:cNvPr id="8" name="TextBox 7"/>
          <p:cNvSpPr txBox="1"/>
          <p:nvPr/>
        </p:nvSpPr>
        <p:spPr>
          <a:xfrm>
            <a:off x="4419600" y="3352801"/>
            <a:ext cx="4495800" cy="304800"/>
          </a:xfrm>
          <a:prstGeom prst="rect">
            <a:avLst/>
          </a:prstGeom>
          <a:solidFill>
            <a:schemeClr val="bg1"/>
          </a:solidFill>
        </p:spPr>
        <p:txBody>
          <a:bodyPr wrap="square" rtlCol="0">
            <a:spAutoFit/>
          </a:bodyPr>
          <a:lstStyle/>
          <a:p>
            <a:pPr algn="r"/>
            <a:r>
              <a:rPr lang="en-US" sz="1400" dirty="0" smtClean="0">
                <a:solidFill>
                  <a:schemeClr val="accent3">
                    <a:lumMod val="75000"/>
                  </a:schemeClr>
                </a:solidFill>
              </a:rPr>
              <a:t>MNMGMT #26 NSF Statistics Dashboard</a:t>
            </a:r>
            <a:endParaRPr lang="en-US" sz="1400" dirty="0">
              <a:solidFill>
                <a:schemeClr val="accent3">
                  <a:lumMod val="75000"/>
                </a:schemeClr>
              </a:solidFill>
            </a:endParaRPr>
          </a:p>
        </p:txBody>
      </p:sp>
      <p:sp>
        <p:nvSpPr>
          <p:cNvPr id="9" name="TextBox 8"/>
          <p:cNvSpPr txBox="1"/>
          <p:nvPr/>
        </p:nvSpPr>
        <p:spPr>
          <a:xfrm>
            <a:off x="3505200" y="1371600"/>
            <a:ext cx="4724400" cy="304800"/>
          </a:xfrm>
          <a:prstGeom prst="rect">
            <a:avLst/>
          </a:prstGeom>
          <a:solidFill>
            <a:schemeClr val="bg1"/>
          </a:solidFill>
        </p:spPr>
        <p:txBody>
          <a:bodyPr wrap="square" rtlCol="0">
            <a:spAutoFit/>
          </a:bodyPr>
          <a:lstStyle/>
          <a:p>
            <a:pPr algn="r"/>
            <a:r>
              <a:rPr lang="en-US" sz="1400" dirty="0" smtClean="0">
                <a:solidFill>
                  <a:schemeClr val="accent3">
                    <a:lumMod val="75000"/>
                  </a:schemeClr>
                </a:solidFill>
              </a:rPr>
              <a:t>Account Inquiry &gt; F13-NSF</a:t>
            </a:r>
            <a:endParaRPr lang="en-US" sz="1400"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 DD </a:t>
            </a:r>
            <a:r>
              <a:rPr lang="en-US" dirty="0" smtClean="0">
                <a:latin typeface="Calibri"/>
              </a:rPr>
              <a:t>(</a:t>
            </a:r>
            <a:r>
              <a:rPr lang="en-US" dirty="0" smtClean="0"/>
              <a:t>with a hint of Reg. E</a:t>
            </a:r>
            <a:r>
              <a:rPr lang="en-US" dirty="0" smtClean="0">
                <a:latin typeface="Calibri"/>
              </a:rPr>
              <a:t>)</a:t>
            </a:r>
            <a:endParaRPr lang="en-US" dirty="0"/>
          </a:p>
        </p:txBody>
      </p:sp>
      <p:sp>
        <p:nvSpPr>
          <p:cNvPr id="3" name="Content Placeholder 2"/>
          <p:cNvSpPr>
            <a:spLocks noGrp="1"/>
          </p:cNvSpPr>
          <p:nvPr>
            <p:ph idx="1"/>
          </p:nvPr>
        </p:nvSpPr>
        <p:spPr/>
        <p:txBody>
          <a:bodyPr/>
          <a:lstStyle/>
          <a:p>
            <a:r>
              <a:rPr lang="en-US" dirty="0" smtClean="0"/>
              <a:t>Until now this data has been </a:t>
            </a:r>
            <a:r>
              <a:rPr lang="en-US" b="1" dirty="0" smtClean="0"/>
              <a:t>trend</a:t>
            </a:r>
            <a:r>
              <a:rPr lang="en-US" dirty="0" smtClean="0"/>
              <a:t> data, with two different goals:</a:t>
            </a:r>
          </a:p>
          <a:p>
            <a:pPr lvl="1"/>
            <a:r>
              <a:rPr lang="en-US" dirty="0" smtClean="0"/>
              <a:t>Understanding occurrences (events, not items)</a:t>
            </a:r>
          </a:p>
          <a:p>
            <a:pPr lvl="1"/>
            <a:r>
              <a:rPr lang="en-US" dirty="0" smtClean="0"/>
              <a:t>Understanding fees charged</a:t>
            </a:r>
          </a:p>
          <a:p>
            <a:r>
              <a:rPr lang="en-US" dirty="0" smtClean="0"/>
              <a:t>They were never designed to correlate to each other, although it could be interpreted that way</a:t>
            </a:r>
          </a:p>
          <a:p>
            <a:pPr lvl="1"/>
            <a:r>
              <a:rPr lang="en-US" dirty="0" smtClean="0"/>
              <a:t>Check comes in NSF (no fee posted, but occurrence counter updated)</a:t>
            </a:r>
          </a:p>
          <a:p>
            <a:pPr lvl="1"/>
            <a:r>
              <a:rPr lang="en-US" dirty="0" smtClean="0"/>
              <a:t>Next morning, user re-posts that same item against an early morning deposit</a:t>
            </a:r>
          </a:p>
          <a:p>
            <a:pPr lvl="1"/>
            <a:r>
              <a:rPr lang="en-US" dirty="0" smtClean="0"/>
              <a:t>Non-return fee is charged (fee amount updated) and occurrence counter updated once more</a:t>
            </a:r>
          </a:p>
          <a:p>
            <a:pPr lvl="2">
              <a:buNone/>
            </a:pPr>
            <a:r>
              <a:rPr lang="en-US" dirty="0" smtClean="0">
                <a:latin typeface="Calibri"/>
              </a:rPr>
              <a:t>→ </a:t>
            </a:r>
            <a:r>
              <a:rPr lang="en-US" dirty="0" smtClean="0"/>
              <a:t>For this member: 2 occurrences, 1 fee amount</a:t>
            </a:r>
          </a:p>
          <a:p>
            <a:pPr lvl="1"/>
            <a:r>
              <a:rPr lang="en-US" i="1" dirty="0" smtClean="0"/>
              <a:t>2011 software development quandary: </a:t>
            </a:r>
            <a:r>
              <a:rPr lang="en-US" dirty="0" smtClean="0"/>
              <a:t>how to create a menu option that automates the reversal of a fee and also updates the NSF/ANR fee disclosure database</a:t>
            </a:r>
          </a:p>
        </p:txBody>
      </p:sp>
      <p:sp>
        <p:nvSpPr>
          <p:cNvPr id="4" name="Slide Number Placeholder 3"/>
          <p:cNvSpPr>
            <a:spLocks noGrp="1"/>
          </p:cNvSpPr>
          <p:nvPr>
            <p:ph type="sldNum" sz="quarter" idx="12"/>
          </p:nvPr>
        </p:nvSpPr>
        <p:spPr/>
        <p:txBody>
          <a:bodyPr/>
          <a:lstStyle/>
          <a:p>
            <a:fld id="{1A7AA609-E11C-4C33-A49A-BA59D0955339}" type="slidenum">
              <a:rPr lang="en-US" smtClean="0"/>
              <a:pPr/>
              <a:t>25</a:t>
            </a:fld>
            <a:endParaRPr lang="en-US"/>
          </a:p>
        </p:txBody>
      </p:sp>
      <p:sp>
        <p:nvSpPr>
          <p:cNvPr id="5" name="Text Placeholder 4"/>
          <p:cNvSpPr>
            <a:spLocks noGrp="1"/>
          </p:cNvSpPr>
          <p:nvPr>
            <p:ph type="body" sz="quarter" idx="13"/>
          </p:nvPr>
        </p:nvSpPr>
        <p:spPr>
          <a:xfrm>
            <a:off x="4648200" y="5715000"/>
            <a:ext cx="4038600" cy="762000"/>
          </a:xfrm>
        </p:spPr>
        <p:txBody>
          <a:bodyPr/>
          <a:lstStyle/>
          <a:p>
            <a:r>
              <a:rPr lang="en-US" dirty="0" smtClean="0"/>
              <a:t>All of this is screaming for smarter and more automated Account Adjustments (I wonder what will be announced after lunch?)</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Importance of Transaction Data</a:t>
            </a:r>
            <a:endParaRPr lang="en-US" dirty="0"/>
          </a:p>
        </p:txBody>
      </p:sp>
      <p:sp>
        <p:nvSpPr>
          <p:cNvPr id="3" name="Content Placeholder 2"/>
          <p:cNvSpPr>
            <a:spLocks noGrp="1"/>
          </p:cNvSpPr>
          <p:nvPr>
            <p:ph sz="half" idx="1"/>
          </p:nvPr>
        </p:nvSpPr>
        <p:spPr/>
        <p:txBody>
          <a:bodyPr/>
          <a:lstStyle/>
          <a:p>
            <a:r>
              <a:rPr lang="en-US" dirty="0" smtClean="0"/>
              <a:t>Nothing has emphasized the need for improving the clarity about transaction origins, types, and codes in our database than the changes related to fee disclosures (Reg. DD and Credit CARD Act/Reg. Z)</a:t>
            </a:r>
          </a:p>
          <a:p>
            <a:r>
              <a:rPr lang="en-US" dirty="0" smtClean="0"/>
              <a:t>We use this data everywhere, from Know Your Member analysis tools, to Reg. D, to understanding transaction costs, to configuring how to reverse a transaction</a:t>
            </a:r>
          </a:p>
        </p:txBody>
      </p:sp>
      <p:sp>
        <p:nvSpPr>
          <p:cNvPr id="9" name="Content Placeholder 8"/>
          <p:cNvSpPr>
            <a:spLocks noGrp="1"/>
          </p:cNvSpPr>
          <p:nvPr>
            <p:ph sz="half" idx="2"/>
          </p:nvPr>
        </p:nvSpPr>
        <p:spPr>
          <a:xfrm>
            <a:off x="457200" y="3581400"/>
            <a:ext cx="2286000" cy="2087563"/>
          </a:xfrm>
        </p:spPr>
        <p:txBody>
          <a:bodyPr/>
          <a:lstStyle/>
          <a:p>
            <a:r>
              <a:rPr lang="en-US" dirty="0" smtClean="0"/>
              <a:t>In 2011 we will  need to upgrade how everybody views, uses, and maintains this data</a:t>
            </a:r>
          </a:p>
          <a:p>
            <a:endParaRPr lang="en-US" b="1"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26</a:t>
            </a:fld>
            <a:endParaRPr lang="en-US"/>
          </a:p>
        </p:txBody>
      </p:sp>
      <p:sp>
        <p:nvSpPr>
          <p:cNvPr id="10" name="Text Placeholder 9"/>
          <p:cNvSpPr>
            <a:spLocks noGrp="1"/>
          </p:cNvSpPr>
          <p:nvPr>
            <p:ph type="body" sz="quarter" idx="13"/>
          </p:nvPr>
        </p:nvSpPr>
        <p:spPr/>
        <p:txBody>
          <a:bodyPr/>
          <a:lstStyle/>
          <a:p>
            <a:endParaRPr lang="en-US"/>
          </a:p>
        </p:txBody>
      </p:sp>
      <p:pic>
        <p:nvPicPr>
          <p:cNvPr id="174082" name="Picture 2" descr="X:\Administration\Public\LeadershipConference\2010\Temp place for all graphics\tran3.png"/>
          <p:cNvPicPr>
            <a:picLocks noChangeAspect="1" noChangeArrowheads="1"/>
          </p:cNvPicPr>
          <p:nvPr/>
        </p:nvPicPr>
        <p:blipFill>
          <a:blip r:embed="rId2" cstate="print"/>
          <a:srcRect b="8574"/>
          <a:stretch>
            <a:fillRect/>
          </a:stretch>
        </p:blipFill>
        <p:spPr bwMode="auto">
          <a:xfrm>
            <a:off x="2926628" y="3581400"/>
            <a:ext cx="4388572" cy="2895600"/>
          </a:xfrm>
          <a:prstGeom prst="rect">
            <a:avLst/>
          </a:prstGeom>
          <a:ln>
            <a:noFill/>
          </a:ln>
          <a:effectLst>
            <a:outerShdw blurRad="292100" dist="139700" dir="2700000" algn="tl" rotWithShape="0">
              <a:srgbClr val="333333">
                <a:alpha val="65000"/>
              </a:srgbClr>
            </a:outerShdw>
          </a:effectLst>
        </p:spPr>
      </p:pic>
      <p:pic>
        <p:nvPicPr>
          <p:cNvPr id="174083" name="Picture 3" descr="X:\Administration\Public\LeadershipConference\2010\Temp place for all graphics\tran1.png"/>
          <p:cNvPicPr>
            <a:picLocks noChangeAspect="1" noChangeArrowheads="1"/>
          </p:cNvPicPr>
          <p:nvPr/>
        </p:nvPicPr>
        <p:blipFill>
          <a:blip r:embed="rId3" cstate="print"/>
          <a:srcRect b="32633"/>
          <a:stretch>
            <a:fillRect/>
          </a:stretch>
        </p:blipFill>
        <p:spPr bwMode="auto">
          <a:xfrm>
            <a:off x="3841028" y="4572000"/>
            <a:ext cx="4388572" cy="2133600"/>
          </a:xfrm>
          <a:prstGeom prst="rect">
            <a:avLst/>
          </a:prstGeom>
          <a:ln>
            <a:noFill/>
          </a:ln>
          <a:effectLst>
            <a:outerShdw blurRad="292100" dist="139700" dir="2700000" algn="tl" rotWithShape="0">
              <a:srgbClr val="333333">
                <a:alpha val="65000"/>
              </a:srgbClr>
            </a:outerShdw>
          </a:effectLst>
        </p:spPr>
      </p:pic>
      <p:pic>
        <p:nvPicPr>
          <p:cNvPr id="174084" name="Picture 4" descr="X:\Administration\Public\LeadershipConference\2010\Temp place for all graphics\tran2.png"/>
          <p:cNvPicPr>
            <a:picLocks noChangeAspect="1" noChangeArrowheads="1"/>
          </p:cNvPicPr>
          <p:nvPr/>
        </p:nvPicPr>
        <p:blipFill>
          <a:blip r:embed="rId4" cstate="print"/>
          <a:srcRect b="56693"/>
          <a:stretch>
            <a:fillRect/>
          </a:stretch>
        </p:blipFill>
        <p:spPr bwMode="auto">
          <a:xfrm>
            <a:off x="4755428" y="5486400"/>
            <a:ext cx="4388572" cy="1371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626326"/>
            <a:ext cx="5867400" cy="3548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dirty="0" smtClean="0"/>
              <a:t>Recipes in the Kitchen</a:t>
            </a:r>
            <a:endParaRPr lang="en-US" dirty="0"/>
          </a:p>
        </p:txBody>
      </p:sp>
      <p:sp>
        <p:nvSpPr>
          <p:cNvPr id="3" name="Content Placeholder 2"/>
          <p:cNvSpPr>
            <a:spLocks noGrp="1"/>
          </p:cNvSpPr>
          <p:nvPr>
            <p:ph idx="1"/>
          </p:nvPr>
        </p:nvSpPr>
        <p:spPr>
          <a:xfrm>
            <a:off x="457200" y="1600200"/>
            <a:ext cx="5867400" cy="4525963"/>
          </a:xfrm>
        </p:spPr>
        <p:txBody>
          <a:bodyPr>
            <a:noAutofit/>
          </a:bodyPr>
          <a:lstStyle/>
          <a:p>
            <a:pPr>
              <a:buNone/>
            </a:pPr>
            <a:r>
              <a:rPr lang="en-US" b="1" dirty="0" smtClean="0"/>
              <a:t>Regulation E: The Changing Face of ANR</a:t>
            </a:r>
          </a:p>
          <a:p>
            <a:r>
              <a:rPr lang="en-US" sz="1800" dirty="0" smtClean="0"/>
              <a:t>Kitchen page currently contains </a:t>
            </a:r>
            <a:r>
              <a:rPr lang="en-US" sz="1800" b="1" dirty="0" smtClean="0">
                <a:solidFill>
                  <a:schemeClr val="accent2">
                    <a:lumMod val="75000"/>
                  </a:schemeClr>
                </a:solidFill>
              </a:rPr>
              <a:t>8</a:t>
            </a:r>
            <a:r>
              <a:rPr lang="en-US" sz="1800" dirty="0" smtClean="0"/>
              <a:t> links, tables of projects and target release dates, ATM/Debit vendor updates, and even a new service from Xtend related to this regulation and our network response (last update posted May 13)</a:t>
            </a:r>
          </a:p>
          <a:p>
            <a:r>
              <a:rPr lang="en-US" sz="1800" b="1" dirty="0" smtClean="0">
                <a:solidFill>
                  <a:schemeClr val="accent2">
                    <a:lumMod val="75000"/>
                  </a:schemeClr>
                </a:solidFill>
              </a:rPr>
              <a:t>6</a:t>
            </a:r>
            <a:r>
              <a:rPr lang="en-US" sz="1800" dirty="0" smtClean="0"/>
              <a:t> project sheets that will span several releases</a:t>
            </a:r>
          </a:p>
          <a:p>
            <a:r>
              <a:rPr lang="en-US" sz="1800" dirty="0" smtClean="0"/>
              <a:t>A plan to flood/un-flood your member data, based on the 45-day window in the </a:t>
            </a:r>
            <a:r>
              <a:rPr lang="en-US" sz="1800" dirty="0" err="1" smtClean="0"/>
              <a:t>reg</a:t>
            </a:r>
            <a:r>
              <a:rPr lang="en-US" sz="1800" dirty="0" smtClean="0"/>
              <a:t> (July 1 – Aug 15)</a:t>
            </a:r>
          </a:p>
          <a:p>
            <a:r>
              <a:rPr lang="en-US" sz="1800" i="1" dirty="0" smtClean="0"/>
              <a:t>Next up: </a:t>
            </a:r>
            <a:r>
              <a:rPr lang="en-US" sz="1800" dirty="0" smtClean="0"/>
              <a:t>Member opt in/out in </a:t>
            </a:r>
            <a:r>
              <a:rPr lang="en-US" sz="1800" b="1" dirty="0" smtClean="0"/>
              <a:t>It’s Me 247  </a:t>
            </a:r>
            <a:r>
              <a:rPr lang="en-US" sz="1800" dirty="0" smtClean="0"/>
              <a:t>(10.3 or possibly 10.4 release)</a:t>
            </a:r>
          </a:p>
          <a:p>
            <a:r>
              <a:rPr lang="en-US" sz="1800" dirty="0" smtClean="0"/>
              <a:t>Who did this affect?</a:t>
            </a:r>
          </a:p>
          <a:p>
            <a:pPr lvl="1"/>
            <a:r>
              <a:rPr lang="en-US" dirty="0" smtClean="0"/>
              <a:t>Everyone that offers an ATM or Debit card (even if you do NOT have an ANR program!)</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27</a:t>
            </a:fld>
            <a:endParaRPr lang="en-US"/>
          </a:p>
        </p:txBody>
      </p:sp>
      <p:pic>
        <p:nvPicPr>
          <p:cNvPr id="8" name="Picture 2" descr="X:\Administration\Public\LeadershipConference\2010\Temp place for all graphics\reg e kitchen full.png"/>
          <p:cNvPicPr>
            <a:picLocks noChangeAspect="1" noChangeArrowheads="1"/>
          </p:cNvPicPr>
          <p:nvPr/>
        </p:nvPicPr>
        <p:blipFill>
          <a:blip r:embed="rId2" cstate="print"/>
          <a:srcRect b="26654"/>
          <a:stretch>
            <a:fillRect/>
          </a:stretch>
        </p:blipFill>
        <p:spPr bwMode="auto">
          <a:xfrm>
            <a:off x="6477000" y="1219200"/>
            <a:ext cx="2667000" cy="5638800"/>
          </a:xfrm>
          <a:prstGeom prst="rect">
            <a:avLst/>
          </a:prstGeom>
          <a:noFill/>
          <a:ln w="38100">
            <a:solidFill>
              <a:schemeClr val="bg1"/>
            </a:solidFill>
          </a:ln>
        </p:spPr>
      </p:pic>
      <p:sp>
        <p:nvSpPr>
          <p:cNvPr id="12" name="Text Placeholder 4"/>
          <p:cNvSpPr>
            <a:spLocks noGrp="1"/>
          </p:cNvSpPr>
          <p:nvPr>
            <p:ph type="body" sz="quarter" idx="13"/>
          </p:nvPr>
        </p:nvSpPr>
        <p:spPr>
          <a:xfrm>
            <a:off x="2743200" y="5867400"/>
            <a:ext cx="3505200" cy="762000"/>
          </a:xfrm>
        </p:spPr>
        <p:txBody>
          <a:bodyPr>
            <a:noAutofit/>
          </a:bodyPr>
          <a:lstStyle/>
          <a:p>
            <a:r>
              <a:rPr lang="en-US" sz="1400" dirty="0" smtClean="0"/>
              <a:t>Randy’s compliance disclaimer: </a:t>
            </a:r>
            <a:r>
              <a:rPr lang="en-US" sz="1100" b="0" dirty="0" smtClean="0"/>
              <a:t>Move quickly to the spirit:  Regulatory compliance starts with a spirit to comply, then taking the experience of trying to comply, we all develop the precision in complying </a:t>
            </a:r>
          </a:p>
        </p:txBody>
      </p:sp>
      <p:sp>
        <p:nvSpPr>
          <p:cNvPr id="13" name="Rectangle 12"/>
          <p:cNvSpPr/>
          <p:nvPr/>
        </p:nvSpPr>
        <p:spPr>
          <a:xfrm>
            <a:off x="209364" y="381000"/>
            <a:ext cx="91884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rPr>
              <a:t>#3</a:t>
            </a:r>
            <a:endParaRPr lang="en-US" sz="5400" b="1" spc="150" dirty="0">
              <a:ln w="11430"/>
              <a:solidFill>
                <a:srgbClr val="F8F8F8"/>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 E Requires a Lot of Artistry</a:t>
            </a:r>
            <a:endParaRPr lang="en-US" dirty="0"/>
          </a:p>
        </p:txBody>
      </p:sp>
      <p:sp>
        <p:nvSpPr>
          <p:cNvPr id="3" name="Content Placeholder 2"/>
          <p:cNvSpPr>
            <a:spLocks noGrp="1"/>
          </p:cNvSpPr>
          <p:nvPr>
            <p:ph idx="1"/>
          </p:nvPr>
        </p:nvSpPr>
        <p:spPr/>
        <p:txBody>
          <a:bodyPr/>
          <a:lstStyle/>
          <a:p>
            <a:r>
              <a:rPr lang="en-US" dirty="0" smtClean="0"/>
              <a:t>What’s different about Reg. E in your credit union’s operation?</a:t>
            </a:r>
          </a:p>
          <a:p>
            <a:pPr lvl="1"/>
            <a:r>
              <a:rPr lang="en-US" dirty="0" smtClean="0"/>
              <a:t>ATM/debit card NSF posting fees were thrown under the bus:  </a:t>
            </a:r>
            <a:r>
              <a:rPr lang="en-US" b="1" dirty="0" smtClean="0"/>
              <a:t>unlike checks and ACH, </a:t>
            </a:r>
            <a:r>
              <a:rPr lang="en-US" b="1" u="sng" dirty="0" smtClean="0"/>
              <a:t>all</a:t>
            </a:r>
            <a:r>
              <a:rPr lang="en-US" b="1" dirty="0" smtClean="0"/>
              <a:t> ATM/debit postings are force-posted</a:t>
            </a:r>
          </a:p>
          <a:p>
            <a:pPr lvl="1"/>
            <a:r>
              <a:rPr lang="en-US" dirty="0" smtClean="0"/>
              <a:t>All overdraft services programs are not created equal</a:t>
            </a:r>
          </a:p>
          <a:p>
            <a:pPr lvl="2"/>
            <a:r>
              <a:rPr lang="en-US" sz="1600" dirty="0" smtClean="0"/>
              <a:t>Checks and ACH were left alone</a:t>
            </a:r>
          </a:p>
          <a:p>
            <a:pPr lvl="2"/>
            <a:r>
              <a:rPr lang="en-US" sz="1600" dirty="0" smtClean="0"/>
              <a:t>ATM and debit card overdraft services are unique</a:t>
            </a:r>
          </a:p>
          <a:p>
            <a:pPr lvl="1"/>
            <a:r>
              <a:rPr lang="en-US" dirty="0" smtClean="0"/>
              <a:t>All debit card transactions are not the same</a:t>
            </a:r>
          </a:p>
          <a:p>
            <a:pPr lvl="2"/>
            <a:r>
              <a:rPr lang="en-US" sz="1600" dirty="0" smtClean="0"/>
              <a:t>One-time vs. recurring (not all vendors can even tell us the </a:t>
            </a:r>
            <a:br>
              <a:rPr lang="en-US" sz="1600" dirty="0" smtClean="0"/>
            </a:br>
            <a:r>
              <a:rPr lang="en-US" sz="1600" dirty="0" smtClean="0"/>
              <a:t>difference yet)</a:t>
            </a:r>
          </a:p>
          <a:p>
            <a:pPr lvl="2"/>
            <a:r>
              <a:rPr lang="en-US" sz="1600" dirty="0" smtClean="0"/>
              <a:t>Approved transactions vs. non-approved transactions</a:t>
            </a:r>
          </a:p>
          <a:p>
            <a:pPr lvl="1"/>
            <a:r>
              <a:rPr lang="en-US" dirty="0" smtClean="0"/>
              <a:t>Hold processes are not cut and dried</a:t>
            </a:r>
          </a:p>
          <a:p>
            <a:pPr lvl="2"/>
            <a:r>
              <a:rPr lang="en-US" sz="1600" dirty="0" smtClean="0"/>
              <a:t>Matched transactions vs. unmatched transactions</a:t>
            </a:r>
          </a:p>
          <a:p>
            <a:pPr lvl="2"/>
            <a:r>
              <a:rPr lang="en-US" sz="1600" dirty="0" smtClean="0"/>
              <a:t>Balancing the risk of expiring holds</a:t>
            </a:r>
          </a:p>
          <a:p>
            <a:pPr lvl="1"/>
            <a:r>
              <a:rPr lang="en-US" dirty="0" smtClean="0"/>
              <a:t>All negative balances are not created equal</a:t>
            </a:r>
          </a:p>
          <a:p>
            <a:pPr lvl="2"/>
            <a:r>
              <a:rPr lang="en-US" sz="1600" dirty="0" smtClean="0"/>
              <a:t>Approved negative balance postings (Courtesy Pay) vs. non-approved (member opted out, or transactions beyond the negative balance limit)</a:t>
            </a:r>
          </a:p>
        </p:txBody>
      </p:sp>
      <p:sp>
        <p:nvSpPr>
          <p:cNvPr id="4" name="Slide Number Placeholder 3"/>
          <p:cNvSpPr>
            <a:spLocks noGrp="1"/>
          </p:cNvSpPr>
          <p:nvPr>
            <p:ph type="sldNum" sz="quarter" idx="12"/>
          </p:nvPr>
        </p:nvSpPr>
        <p:spPr/>
        <p:txBody>
          <a:bodyPr/>
          <a:lstStyle/>
          <a:p>
            <a:fld id="{1A7AA609-E11C-4C33-A49A-BA59D0955339}" type="slidenum">
              <a:rPr lang="en-US" smtClean="0"/>
              <a:pPr/>
              <a:t>28</a:t>
            </a:fld>
            <a:endParaRPr lang="en-US"/>
          </a:p>
        </p:txBody>
      </p:sp>
      <p:pic>
        <p:nvPicPr>
          <p:cNvPr id="6146" name="Picture 2" descr="X:\Administration\Public\LeadershipConference\2010\Temp place for all graphics\rk reg E .png"/>
          <p:cNvPicPr>
            <a:picLocks noChangeAspect="1" noChangeArrowheads="1"/>
          </p:cNvPicPr>
          <p:nvPr/>
        </p:nvPicPr>
        <p:blipFill>
          <a:blip r:embed="rId2" cstate="print"/>
          <a:srcRect/>
          <a:stretch>
            <a:fillRect/>
          </a:stretch>
        </p:blipFill>
        <p:spPr bwMode="auto">
          <a:xfrm>
            <a:off x="7162800" y="2743200"/>
            <a:ext cx="1823781" cy="2352720"/>
          </a:xfrm>
          <a:prstGeom prst="rect">
            <a:avLst/>
          </a:prstGeom>
          <a:ln>
            <a:noFill/>
          </a:ln>
          <a:effectLst>
            <a:outerShdw blurRad="292100" dist="139700" dir="2700000" algn="tl" rotWithShape="0">
              <a:srgbClr val="333333">
                <a:alpha val="65000"/>
              </a:srgbClr>
            </a:outerShdw>
          </a:effectLst>
        </p:spPr>
      </p:pic>
      <p:pic>
        <p:nvPicPr>
          <p:cNvPr id="7" name="Picture 8" descr="X:\Administration\Public\LeadershipConference\2010\Temp place for all graphics\graphics for PPT design\RedSplotch-StraightOn-Wet.gif"/>
          <p:cNvPicPr>
            <a:picLocks noChangeAspect="1" noChangeArrowheads="1"/>
          </p:cNvPicPr>
          <p:nvPr/>
        </p:nvPicPr>
        <p:blipFill>
          <a:blip r:embed="rId3" cstate="print"/>
          <a:srcRect t="8715" r="32660" b="12854"/>
          <a:stretch>
            <a:fillRect/>
          </a:stretch>
        </p:blipFill>
        <p:spPr bwMode="auto">
          <a:xfrm>
            <a:off x="6781800" y="4495800"/>
            <a:ext cx="762000" cy="6858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Gold-Help-Master\NGSHelpgraphics\3769g.gif"/>
          <p:cNvPicPr>
            <a:picLocks noChangeAspect="1" noChangeArrowheads="1"/>
          </p:cNvPicPr>
          <p:nvPr/>
        </p:nvPicPr>
        <p:blipFill>
          <a:blip r:embed="rId2" cstate="print"/>
          <a:stretch>
            <a:fillRect/>
          </a:stretch>
        </p:blipFill>
        <p:spPr bwMode="auto">
          <a:xfrm>
            <a:off x="914400" y="1447800"/>
            <a:ext cx="7315199" cy="5279231"/>
          </a:xfrm>
          <a:prstGeom prst="rect">
            <a:avLst/>
          </a:prstGeom>
          <a:solidFill>
            <a:srgbClr val="FFFF00"/>
          </a:solidFill>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Reg. E Requires a Lot of Artistry</a:t>
            </a:r>
            <a:br>
              <a:rPr lang="en-US" dirty="0" smtClean="0"/>
            </a:br>
            <a:r>
              <a:rPr lang="en-US" sz="2000" dirty="0" smtClean="0"/>
              <a:t>Understanding Your Volumes and What’s at Stake</a:t>
            </a:r>
            <a:endParaRPr lang="en-US" sz="2000"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29</a:t>
            </a:fld>
            <a:endParaRPr lang="en-US"/>
          </a:p>
        </p:txBody>
      </p:sp>
      <p:sp>
        <p:nvSpPr>
          <p:cNvPr id="7" name="TextBox 6"/>
          <p:cNvSpPr txBox="1"/>
          <p:nvPr/>
        </p:nvSpPr>
        <p:spPr>
          <a:xfrm>
            <a:off x="4495800" y="5486400"/>
            <a:ext cx="4495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smtClean="0">
                <a:solidFill>
                  <a:schemeClr val="accent3">
                    <a:lumMod val="75000"/>
                  </a:schemeClr>
                </a:solidFill>
              </a:rPr>
              <a:t>MNMGMT #26 NSF Statistics Dashboard</a:t>
            </a:r>
            <a:endParaRPr lang="en-US" b="1"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457200" y="2174875"/>
            <a:ext cx="4040188" cy="3692525"/>
          </a:xfrm>
          <a:solidFill>
            <a:schemeClr val="bg2">
              <a:lumMod val="20000"/>
              <a:lumOff val="80000"/>
            </a:schemeClr>
          </a:solidFill>
        </p:spPr>
        <p:txBody>
          <a:bodyPr/>
          <a:lstStyle/>
          <a:p>
            <a:r>
              <a:rPr lang="en-US" dirty="0" smtClean="0"/>
              <a:t>The Spirit of an Artist</a:t>
            </a:r>
          </a:p>
          <a:p>
            <a:r>
              <a:rPr lang="en-US" dirty="0" smtClean="0"/>
              <a:t>Since we last met...</a:t>
            </a:r>
          </a:p>
          <a:p>
            <a:pPr marL="625475" lvl="1"/>
            <a:r>
              <a:rPr lang="en-US" dirty="0" smtClean="0"/>
              <a:t>2009-2010: A Year Dominated </a:t>
            </a:r>
            <a:br>
              <a:rPr lang="en-US" dirty="0" smtClean="0"/>
            </a:br>
            <a:r>
              <a:rPr lang="en-US" dirty="0" smtClean="0"/>
              <a:t>by a Regulator’s Agenda</a:t>
            </a:r>
          </a:p>
          <a:p>
            <a:pPr marL="625475" lvl="1"/>
            <a:r>
              <a:rPr lang="en-US" dirty="0" smtClean="0"/>
              <a:t>A Network Feeling Some </a:t>
            </a:r>
            <a:br>
              <a:rPr lang="en-US" dirty="0" smtClean="0"/>
            </a:br>
            <a:r>
              <a:rPr lang="en-US" dirty="0" smtClean="0"/>
              <a:t>Release Fatigue</a:t>
            </a:r>
          </a:p>
          <a:p>
            <a:pPr marL="625475" lvl="1"/>
            <a:r>
              <a:rPr lang="en-US" dirty="0" smtClean="0"/>
              <a:t>Some of My Favorites Since </a:t>
            </a:r>
            <a:br>
              <a:rPr lang="en-US" dirty="0" smtClean="0"/>
            </a:br>
            <a:r>
              <a:rPr lang="en-US" dirty="0" smtClean="0"/>
              <a:t>Last June</a:t>
            </a:r>
          </a:p>
          <a:p>
            <a:r>
              <a:rPr lang="en-US" dirty="0" smtClean="0"/>
              <a:t>Increasing Our Investment in Network Execution</a:t>
            </a:r>
          </a:p>
          <a:p>
            <a:r>
              <a:rPr lang="en-US" dirty="0" smtClean="0"/>
              <a:t>Summarizing the Morning</a:t>
            </a:r>
          </a:p>
          <a:p>
            <a:endParaRPr lang="en-US" dirty="0" smtClean="0"/>
          </a:p>
          <a:p>
            <a:endParaRPr lang="en-US" dirty="0" smtClean="0"/>
          </a:p>
        </p:txBody>
      </p:sp>
      <p:sp>
        <p:nvSpPr>
          <p:cNvPr id="13" name="Content Placeholder 12"/>
          <p:cNvSpPr>
            <a:spLocks noGrp="1"/>
          </p:cNvSpPr>
          <p:nvPr>
            <p:ph sz="quarter" idx="4"/>
          </p:nvPr>
        </p:nvSpPr>
        <p:spPr>
          <a:xfrm>
            <a:off x="4645025" y="2174875"/>
            <a:ext cx="4041775" cy="3692525"/>
          </a:xfrm>
          <a:solidFill>
            <a:schemeClr val="accent4">
              <a:lumMod val="20000"/>
              <a:lumOff val="80000"/>
            </a:schemeClr>
          </a:solidFill>
        </p:spPr>
        <p:txBody>
          <a:bodyPr/>
          <a:lstStyle/>
          <a:p>
            <a:r>
              <a:rPr lang="en-US" dirty="0" smtClean="0"/>
              <a:t>Your CU is Everywhere</a:t>
            </a:r>
          </a:p>
          <a:p>
            <a:r>
              <a:rPr lang="en-US" dirty="0" err="1" smtClean="0"/>
              <a:t>‘Til</a:t>
            </a:r>
            <a:r>
              <a:rPr lang="en-US" dirty="0" smtClean="0"/>
              <a:t> we meet again...</a:t>
            </a:r>
          </a:p>
          <a:p>
            <a:pPr lvl="1"/>
            <a:r>
              <a:rPr lang="en-US" dirty="0" smtClean="0"/>
              <a:t>Looking Forward to the 2011 Development Agenda</a:t>
            </a:r>
          </a:p>
          <a:p>
            <a:r>
              <a:rPr lang="en-US" dirty="0" smtClean="0"/>
              <a:t>The Power of the Network</a:t>
            </a:r>
          </a:p>
          <a:p>
            <a:pPr lvl="1"/>
            <a:r>
              <a:rPr lang="en-US" dirty="0" smtClean="0"/>
              <a:t>Working Hard to Include Everyone in the Vision</a:t>
            </a:r>
          </a:p>
          <a:p>
            <a:r>
              <a:rPr lang="en-US" dirty="0" smtClean="0"/>
              <a:t>Report on CU*Answers Management Services </a:t>
            </a:r>
          </a:p>
          <a:p>
            <a:r>
              <a:rPr lang="en-US" dirty="0" smtClean="0"/>
              <a:t>Wrapping Up the Day</a:t>
            </a:r>
          </a:p>
        </p:txBody>
      </p:sp>
      <p:sp>
        <p:nvSpPr>
          <p:cNvPr id="4098" name="Rectangle 2"/>
          <p:cNvSpPr>
            <a:spLocks noGrp="1" noChangeArrowheads="1"/>
          </p:cNvSpPr>
          <p:nvPr>
            <p:ph type="title"/>
          </p:nvPr>
        </p:nvSpPr>
        <p:spPr/>
        <p:txBody>
          <a:bodyPr/>
          <a:lstStyle/>
          <a:p>
            <a:r>
              <a:rPr lang="en-US" dirty="0" smtClean="0"/>
              <a:t>Agenda</a:t>
            </a:r>
            <a:endParaRPr lang="en-US" dirty="0"/>
          </a:p>
        </p:txBody>
      </p:sp>
      <p:sp>
        <p:nvSpPr>
          <p:cNvPr id="21" name="Text Placeholder 20"/>
          <p:cNvSpPr>
            <a:spLocks noGrp="1"/>
          </p:cNvSpPr>
          <p:nvPr>
            <p:ph type="body" idx="1"/>
          </p:nvPr>
        </p:nvSpPr>
        <p:spPr/>
        <p:txBody>
          <a:bodyPr/>
          <a:lstStyle/>
          <a:p>
            <a:r>
              <a:rPr lang="en-US" dirty="0" smtClean="0"/>
              <a:t>This Morning</a:t>
            </a:r>
            <a:endParaRPr lang="en-US" dirty="0"/>
          </a:p>
        </p:txBody>
      </p:sp>
      <p:sp>
        <p:nvSpPr>
          <p:cNvPr id="23" name="Text Placeholder 22"/>
          <p:cNvSpPr>
            <a:spLocks noGrp="1"/>
          </p:cNvSpPr>
          <p:nvPr>
            <p:ph type="body" sz="quarter" idx="3"/>
          </p:nvPr>
        </p:nvSpPr>
        <p:spPr/>
        <p:txBody>
          <a:bodyPr/>
          <a:lstStyle/>
          <a:p>
            <a:r>
              <a:rPr lang="en-US" smtClean="0"/>
              <a:t>This Afternoon</a:t>
            </a:r>
            <a:endParaRPr lang="en-US" dirty="0"/>
          </a:p>
        </p:txBody>
      </p:sp>
      <p:sp>
        <p:nvSpPr>
          <p:cNvPr id="7" name="Slide Number Placeholder 4"/>
          <p:cNvSpPr>
            <a:spLocks noGrp="1"/>
          </p:cNvSpPr>
          <p:nvPr>
            <p:ph type="sldNum" sz="quarter" idx="12"/>
          </p:nvPr>
        </p:nvSpPr>
        <p:spPr/>
        <p:txBody>
          <a:bodyPr/>
          <a:lstStyle/>
          <a:p>
            <a:fld id="{46AD9FBF-171A-47DB-9CF2-F887D92117EF}"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 E Requires a Lot of Artistry</a:t>
            </a:r>
            <a:br>
              <a:rPr lang="en-US" dirty="0" smtClean="0"/>
            </a:br>
            <a:r>
              <a:rPr lang="en-US" sz="2000" dirty="0" smtClean="0"/>
              <a:t>Increased Sensitivity to Hold Management</a:t>
            </a:r>
            <a:endParaRPr lang="en-US" dirty="0"/>
          </a:p>
        </p:txBody>
      </p:sp>
      <p:sp>
        <p:nvSpPr>
          <p:cNvPr id="3" name="Content Placeholder 2"/>
          <p:cNvSpPr>
            <a:spLocks noGrp="1"/>
          </p:cNvSpPr>
          <p:nvPr>
            <p:ph idx="1"/>
          </p:nvPr>
        </p:nvSpPr>
        <p:spPr/>
        <p:txBody>
          <a:bodyPr/>
          <a:lstStyle/>
          <a:p>
            <a:r>
              <a:rPr lang="en-US" dirty="0" smtClean="0"/>
              <a:t>For a long time, members have struggled with “why did I get a fee when I never went negative?”</a:t>
            </a:r>
          </a:p>
          <a:p>
            <a:r>
              <a:rPr lang="en-US" dirty="0" smtClean="0"/>
              <a:t>This pressure on credit unions to define hold processing has everyone looking for more information and definition</a:t>
            </a:r>
          </a:p>
          <a:p>
            <a:pPr lvl="1"/>
            <a:r>
              <a:rPr lang="en-US" dirty="0" smtClean="0"/>
              <a:t>What determines if a hold is placed or not?</a:t>
            </a:r>
          </a:p>
          <a:p>
            <a:pPr lvl="1"/>
            <a:r>
              <a:rPr lang="en-US" dirty="0" smtClean="0"/>
              <a:t>How are misc. secured funds for debit card transactions removed?</a:t>
            </a:r>
          </a:p>
          <a:p>
            <a:pPr lvl="1"/>
            <a:r>
              <a:rPr lang="en-US" dirty="0" smtClean="0"/>
              <a:t>How do Automated Fuel Dispenses (AFDs) work?</a:t>
            </a:r>
          </a:p>
          <a:p>
            <a:pPr lvl="1"/>
            <a:r>
              <a:rPr lang="en-US" dirty="0" smtClean="0"/>
              <a:t>How are transactions posted in CU*BASE when there is a matching record?</a:t>
            </a:r>
          </a:p>
          <a:p>
            <a:pPr lvl="1"/>
            <a:r>
              <a:rPr lang="en-US" dirty="0" smtClean="0"/>
              <a:t>Rules and exceptions by switch</a:t>
            </a:r>
          </a:p>
        </p:txBody>
      </p:sp>
      <p:sp>
        <p:nvSpPr>
          <p:cNvPr id="4" name="Slide Number Placeholder 3"/>
          <p:cNvSpPr>
            <a:spLocks noGrp="1"/>
          </p:cNvSpPr>
          <p:nvPr>
            <p:ph type="sldNum" sz="quarter" idx="12"/>
          </p:nvPr>
        </p:nvSpPr>
        <p:spPr/>
        <p:txBody>
          <a:bodyPr/>
          <a:lstStyle/>
          <a:p>
            <a:fld id="{1A7AA609-E11C-4C33-A49A-BA59D0955339}" type="slidenum">
              <a:rPr lang="en-US" smtClean="0"/>
              <a:pPr/>
              <a:t>30</a:t>
            </a:fld>
            <a:endParaRPr lang="en-US"/>
          </a:p>
        </p:txBody>
      </p:sp>
      <p:pic>
        <p:nvPicPr>
          <p:cNvPr id="178178" name="Picture 2" descr="X:\Administration\Public\LeadershipConference\2010\Temp place for all graphics\debitcardholds.png"/>
          <p:cNvPicPr>
            <a:picLocks noChangeAspect="1" noChangeArrowheads="1"/>
          </p:cNvPicPr>
          <p:nvPr/>
        </p:nvPicPr>
        <p:blipFill>
          <a:blip r:embed="rId2" cstate="print"/>
          <a:srcRect/>
          <a:stretch>
            <a:fillRect/>
          </a:stretch>
        </p:blipFill>
        <p:spPr bwMode="auto">
          <a:xfrm>
            <a:off x="5715000" y="4419600"/>
            <a:ext cx="3216957" cy="2438400"/>
          </a:xfrm>
          <a:prstGeom prst="rect">
            <a:avLst/>
          </a:prstGeom>
          <a:noFill/>
        </p:spPr>
      </p:pic>
      <p:pic>
        <p:nvPicPr>
          <p:cNvPr id="9" name="Picture 8" descr="X:\Administration\Public\LeadershipConference\2010\Temp place for all graphics\graphics for PPT design\RedSplotch-StraightOn-Wet.gif"/>
          <p:cNvPicPr>
            <a:picLocks noChangeAspect="1" noChangeArrowheads="1"/>
          </p:cNvPicPr>
          <p:nvPr/>
        </p:nvPicPr>
        <p:blipFill>
          <a:blip r:embed="rId3" cstate="print"/>
          <a:srcRect t="8715" r="32660" b="12854"/>
          <a:stretch>
            <a:fillRect/>
          </a:stretch>
        </p:blipFill>
        <p:spPr bwMode="auto">
          <a:xfrm>
            <a:off x="5257800" y="5867400"/>
            <a:ext cx="762000" cy="6858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Reg. E Requires a Lot of Artistry</a:t>
            </a:r>
            <a:endParaRPr lang="en-US" dirty="0"/>
          </a:p>
        </p:txBody>
      </p:sp>
      <p:sp>
        <p:nvSpPr>
          <p:cNvPr id="6" name="Content Placeholder 5"/>
          <p:cNvSpPr>
            <a:spLocks noGrp="1"/>
          </p:cNvSpPr>
          <p:nvPr>
            <p:ph idx="1"/>
          </p:nvPr>
        </p:nvSpPr>
        <p:spPr/>
        <p:txBody>
          <a:bodyPr/>
          <a:lstStyle/>
          <a:p>
            <a:r>
              <a:rPr lang="en-US" dirty="0" smtClean="0"/>
              <a:t>The biggest wrinkle in Reg. E is that you now have to legitimize the member’s desire to actually use the service...you have to SELL it</a:t>
            </a:r>
          </a:p>
          <a:p>
            <a:r>
              <a:rPr lang="en-US" dirty="0" smtClean="0"/>
              <a:t>Therefore, you have to design a program worth taking, and </a:t>
            </a:r>
            <a:br>
              <a:rPr lang="en-US" dirty="0" smtClean="0"/>
            </a:br>
            <a:r>
              <a:rPr lang="en-US" b="1" dirty="0" smtClean="0"/>
              <a:t>sell the service </a:t>
            </a:r>
            <a:r>
              <a:rPr lang="en-US" dirty="0" smtClean="0"/>
              <a:t>to the member as a member advantage</a:t>
            </a:r>
          </a:p>
          <a:p>
            <a:r>
              <a:rPr lang="en-US" dirty="0" smtClean="0"/>
              <a:t>There are multiple perspectives</a:t>
            </a:r>
          </a:p>
          <a:p>
            <a:pPr lvl="1"/>
            <a:r>
              <a:rPr lang="en-US" dirty="0" smtClean="0"/>
              <a:t>“No one would opt in to pay a fee when they could avoid </a:t>
            </a:r>
            <a:br>
              <a:rPr lang="en-US" dirty="0" smtClean="0"/>
            </a:br>
            <a:r>
              <a:rPr lang="en-US" dirty="0" smtClean="0"/>
              <a:t>negative balance fees by simply saying no”</a:t>
            </a:r>
          </a:p>
          <a:p>
            <a:pPr lvl="1"/>
            <a:r>
              <a:rPr lang="en-US" dirty="0" smtClean="0"/>
              <a:t>“Everyone is going to want to opt in to this service; it’s a no brainer, it saves members money and embarrassment to avoid transactions being turned down or services being suspended.”</a:t>
            </a:r>
          </a:p>
          <a:p>
            <a:pPr lvl="1"/>
            <a:r>
              <a:rPr lang="en-US" dirty="0" smtClean="0"/>
              <a:t>“Only time will tell. Members who are used to these fees and doing business this way will come back to the service if we sell it openly and candidly.”</a:t>
            </a:r>
          </a:p>
          <a:p>
            <a:pPr lvl="1"/>
            <a:endParaRPr lang="en-US" dirty="0" smtClean="0"/>
          </a:p>
          <a:p>
            <a:endParaRPr lang="en-US" dirty="0"/>
          </a:p>
        </p:txBody>
      </p:sp>
      <p:sp>
        <p:nvSpPr>
          <p:cNvPr id="3" name="Slide Number Placeholder 2"/>
          <p:cNvSpPr>
            <a:spLocks noGrp="1"/>
          </p:cNvSpPr>
          <p:nvPr>
            <p:ph type="sldNum" sz="quarter" idx="12"/>
          </p:nvPr>
        </p:nvSpPr>
        <p:spPr/>
        <p:txBody>
          <a:bodyPr/>
          <a:lstStyle/>
          <a:p>
            <a:fld id="{1A7AA609-E11C-4C33-A49A-BA59D0955339}" type="slidenum">
              <a:rPr lang="en-US" smtClean="0"/>
              <a:pPr/>
              <a:t>31</a:t>
            </a:fld>
            <a:endParaRPr lang="en-US"/>
          </a:p>
        </p:txBody>
      </p:sp>
      <p:sp>
        <p:nvSpPr>
          <p:cNvPr id="7" name="Text Placeholder 6"/>
          <p:cNvSpPr>
            <a:spLocks noGrp="1"/>
          </p:cNvSpPr>
          <p:nvPr>
            <p:ph type="body" sz="quarter" idx="13"/>
          </p:nvPr>
        </p:nvSpPr>
        <p:spPr>
          <a:xfrm>
            <a:off x="2209800" y="5715000"/>
            <a:ext cx="6477000" cy="762000"/>
          </a:xfrm>
        </p:spPr>
        <p:txBody>
          <a:bodyPr/>
          <a:lstStyle/>
          <a:p>
            <a:r>
              <a:rPr lang="en-US" dirty="0" smtClean="0"/>
              <a:t>Your perspective on how to sell this is important to </a:t>
            </a:r>
            <a:br>
              <a:rPr lang="en-US" dirty="0" smtClean="0"/>
            </a:br>
            <a:r>
              <a:rPr lang="en-US" dirty="0" smtClean="0"/>
              <a:t>how you configure the software in future releases</a:t>
            </a:r>
          </a:p>
        </p:txBody>
      </p:sp>
      <p:pic>
        <p:nvPicPr>
          <p:cNvPr id="8194" name="Picture 2" descr="X:\Administration\Public\LeadershipConference\2010\Temp place for all graphics\rk reg E .png"/>
          <p:cNvPicPr>
            <a:picLocks noChangeAspect="1" noChangeArrowheads="1"/>
          </p:cNvPicPr>
          <p:nvPr/>
        </p:nvPicPr>
        <p:blipFill>
          <a:blip r:embed="rId2" cstate="print"/>
          <a:srcRect/>
          <a:stretch>
            <a:fillRect/>
          </a:stretch>
        </p:blipFill>
        <p:spPr bwMode="auto">
          <a:xfrm>
            <a:off x="7620000" y="2057400"/>
            <a:ext cx="1360688" cy="175531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 E Requires a Lot of Artistry</a:t>
            </a:r>
            <a:endParaRPr lang="en-US" dirty="0"/>
          </a:p>
        </p:txBody>
      </p:sp>
      <p:sp>
        <p:nvSpPr>
          <p:cNvPr id="3" name="Content Placeholder 2"/>
          <p:cNvSpPr>
            <a:spLocks noGrp="1"/>
          </p:cNvSpPr>
          <p:nvPr>
            <p:ph idx="1"/>
          </p:nvPr>
        </p:nvSpPr>
        <p:spPr/>
        <p:txBody>
          <a:bodyPr/>
          <a:lstStyle/>
          <a:p>
            <a:r>
              <a:rPr lang="en-US" dirty="0" smtClean="0"/>
              <a:t>How do you interpret this statement?</a:t>
            </a:r>
          </a:p>
          <a:p>
            <a:endParaRPr lang="en-US" dirty="0" smtClean="0"/>
          </a:p>
          <a:p>
            <a:endParaRPr lang="en-US" dirty="0" smtClean="0"/>
          </a:p>
          <a:p>
            <a:pPr>
              <a:spcBef>
                <a:spcPts val="0"/>
              </a:spcBef>
            </a:pPr>
            <a:r>
              <a:rPr lang="en-US" dirty="0" smtClean="0"/>
              <a:t>When you set up your ANR/Courtesy Pay settings for ATM and debit card processing, you’re telling CU*BASE to communicate in a very distinct way to your ATM and debit card networks</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32</a:t>
            </a:fld>
            <a:endParaRPr lang="en-US"/>
          </a:p>
        </p:txBody>
      </p:sp>
      <p:sp>
        <p:nvSpPr>
          <p:cNvPr id="5" name="Text Placeholder 4"/>
          <p:cNvSpPr>
            <a:spLocks noGrp="1"/>
          </p:cNvSpPr>
          <p:nvPr>
            <p:ph type="body" sz="quarter" idx="13"/>
          </p:nvPr>
        </p:nvSpPr>
        <p:spPr>
          <a:xfrm>
            <a:off x="4343400" y="5715000"/>
            <a:ext cx="4343400" cy="762000"/>
          </a:xfrm>
        </p:spPr>
        <p:txBody>
          <a:bodyPr/>
          <a:lstStyle/>
          <a:p>
            <a:r>
              <a:rPr lang="en-US" dirty="0" smtClean="0"/>
              <a:t>Have you done the scenario planning with your staff to empower them to sell your program’s unique advantage and exactly how it will work?</a:t>
            </a:r>
            <a:endParaRPr lang="en-US" dirty="0"/>
          </a:p>
        </p:txBody>
      </p:sp>
      <p:pic>
        <p:nvPicPr>
          <p:cNvPr id="176130" name="Picture 2"/>
          <p:cNvPicPr>
            <a:picLocks noChangeAspect="1" noChangeArrowheads="1"/>
          </p:cNvPicPr>
          <p:nvPr/>
        </p:nvPicPr>
        <p:blipFill>
          <a:blip r:embed="rId2" cstate="print"/>
          <a:srcRect/>
          <a:stretch>
            <a:fillRect/>
          </a:stretch>
        </p:blipFill>
        <p:spPr bwMode="auto">
          <a:xfrm>
            <a:off x="762000" y="3707674"/>
            <a:ext cx="7086600" cy="1805549"/>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85800" y="5536474"/>
            <a:ext cx="3352800" cy="276999"/>
          </a:xfrm>
          <a:prstGeom prst="rect">
            <a:avLst/>
          </a:prstGeom>
          <a:noFill/>
        </p:spPr>
        <p:txBody>
          <a:bodyPr wrap="square" rtlCol="0">
            <a:spAutoFit/>
          </a:bodyPr>
          <a:lstStyle/>
          <a:p>
            <a:r>
              <a:rPr lang="en-US" sz="1200" dirty="0" smtClean="0"/>
              <a:t>MNCNFA #9 NSF/OD Transfer Configuration</a:t>
            </a:r>
            <a:endParaRPr lang="en-US" sz="1200" dirty="0"/>
          </a:p>
        </p:txBody>
      </p:sp>
      <p:sp>
        <p:nvSpPr>
          <p:cNvPr id="11" name="Rectangle 10"/>
          <p:cNvSpPr/>
          <p:nvPr/>
        </p:nvSpPr>
        <p:spPr>
          <a:xfrm>
            <a:off x="914400" y="1981200"/>
            <a:ext cx="76200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smtClean="0">
                <a:solidFill>
                  <a:schemeClr val="accent1">
                    <a:lumMod val="50000"/>
                  </a:schemeClr>
                </a:solidFill>
              </a:rPr>
              <a:t>“Member wants the CU to authorize and pay overdrafts on ATM and everyday debit card transactions”</a:t>
            </a:r>
            <a:endParaRPr lang="en-US" dirty="0">
              <a:solidFill>
                <a:schemeClr val="accent1">
                  <a:lumMod val="50000"/>
                </a:schemeClr>
              </a:solidFill>
            </a:endParaRPr>
          </a:p>
        </p:txBody>
      </p:sp>
      <p:sp>
        <p:nvSpPr>
          <p:cNvPr id="9" name="Cloud Callout 8"/>
          <p:cNvSpPr/>
          <p:nvPr/>
        </p:nvSpPr>
        <p:spPr>
          <a:xfrm>
            <a:off x="2743200" y="5791200"/>
            <a:ext cx="1676400" cy="1066800"/>
          </a:xfrm>
          <a:prstGeom prst="cloudCallout">
            <a:avLst>
              <a:gd name="adj1" fmla="val 18244"/>
              <a:gd name="adj2" fmla="val -9613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t>Remember this is </a:t>
            </a:r>
            <a:r>
              <a:rPr lang="en-US" sz="1200" b="1" u="sng" dirty="0" smtClean="0"/>
              <a:t>online</a:t>
            </a:r>
            <a:r>
              <a:rPr lang="en-US" sz="1200" u="sng" dirty="0" smtClean="0"/>
              <a:t> </a:t>
            </a:r>
            <a:r>
              <a:rPr lang="en-US" sz="1200" b="1" u="sng" dirty="0" smtClean="0"/>
              <a:t>only</a:t>
            </a:r>
            <a:r>
              <a:rPr lang="en-US" sz="1200" dirty="0" smtClean="0"/>
              <a:t> (PBFs are custom!) </a:t>
            </a:r>
            <a:endParaRPr lang="en-US"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5" name="Picture 3"/>
          <p:cNvPicPr>
            <a:picLocks noChangeAspect="1" noChangeArrowheads="1"/>
          </p:cNvPicPr>
          <p:nvPr/>
        </p:nvPicPr>
        <p:blipFill>
          <a:blip r:embed="rId2" cstate="print"/>
          <a:srcRect/>
          <a:stretch>
            <a:fillRect/>
          </a:stretch>
        </p:blipFill>
        <p:spPr bwMode="auto">
          <a:xfrm>
            <a:off x="3581400" y="3962400"/>
            <a:ext cx="5503128" cy="1828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Reg. E Requires a Lot of Artistry</a:t>
            </a:r>
            <a:endParaRPr lang="en-US" dirty="0"/>
          </a:p>
        </p:txBody>
      </p:sp>
      <p:sp>
        <p:nvSpPr>
          <p:cNvPr id="3" name="Content Placeholder 2"/>
          <p:cNvSpPr>
            <a:spLocks noGrp="1"/>
          </p:cNvSpPr>
          <p:nvPr>
            <p:ph idx="1"/>
          </p:nvPr>
        </p:nvSpPr>
        <p:spPr/>
        <p:txBody>
          <a:bodyPr/>
          <a:lstStyle/>
          <a:p>
            <a:r>
              <a:rPr lang="en-US" dirty="0" smtClean="0"/>
              <a:t>Consider the day-to-day automation of negative balance postings:</a:t>
            </a:r>
          </a:p>
          <a:p>
            <a:pPr lvl="1"/>
            <a:r>
              <a:rPr lang="en-US" dirty="0" smtClean="0"/>
              <a:t>The member has opted in to your overdraft services for ATM/Debit card transactions – the computer still has some decisions to make about when to assign a limit, when to suspend the service, and when to reactivate the service </a:t>
            </a:r>
          </a:p>
          <a:p>
            <a:pPr lvl="1"/>
            <a:r>
              <a:rPr lang="en-US" dirty="0" smtClean="0"/>
              <a:t>What does it mean to a member when they’ve opted in, but you have suspended their ANR service?  Can you charge them your NSF fee?  Can someone opt in without ever getting a negative balance limit?</a:t>
            </a:r>
          </a:p>
          <a:p>
            <a:pPr lvl="1"/>
            <a:r>
              <a:rPr lang="en-US" dirty="0" smtClean="0"/>
              <a:t>And remember that </a:t>
            </a:r>
            <a:br>
              <a:rPr lang="en-US" dirty="0" smtClean="0"/>
            </a:br>
            <a:r>
              <a:rPr lang="en-US" dirty="0" smtClean="0"/>
              <a:t>your ANR program </a:t>
            </a:r>
            <a:br>
              <a:rPr lang="en-US" dirty="0" smtClean="0"/>
            </a:br>
            <a:r>
              <a:rPr lang="en-US" dirty="0" smtClean="0"/>
              <a:t>doesn’t stop at ATM </a:t>
            </a:r>
            <a:br>
              <a:rPr lang="en-US" dirty="0" smtClean="0"/>
            </a:br>
            <a:r>
              <a:rPr lang="en-US" dirty="0" smtClean="0"/>
              <a:t>and debit card </a:t>
            </a:r>
            <a:br>
              <a:rPr lang="en-US" dirty="0" smtClean="0"/>
            </a:br>
            <a:r>
              <a:rPr lang="en-US" dirty="0" smtClean="0"/>
              <a:t>transactions!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33</a:t>
            </a:fld>
            <a:endParaRPr lang="en-US"/>
          </a:p>
        </p:txBody>
      </p:sp>
      <p:pic>
        <p:nvPicPr>
          <p:cNvPr id="177156" name="Picture 4"/>
          <p:cNvPicPr>
            <a:picLocks noChangeAspect="1" noChangeArrowheads="1"/>
          </p:cNvPicPr>
          <p:nvPr/>
        </p:nvPicPr>
        <p:blipFill>
          <a:blip r:embed="rId3" cstate="print"/>
          <a:srcRect b="15784"/>
          <a:stretch>
            <a:fillRect/>
          </a:stretch>
        </p:blipFill>
        <p:spPr bwMode="auto">
          <a:xfrm>
            <a:off x="1392430" y="5231740"/>
            <a:ext cx="4398770" cy="16262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Opportunities to Sell</a:t>
            </a:r>
            <a:endParaRPr lang="en-US" dirty="0"/>
          </a:p>
        </p:txBody>
      </p:sp>
      <p:sp>
        <p:nvSpPr>
          <p:cNvPr id="3" name="Content Placeholder 2"/>
          <p:cNvSpPr>
            <a:spLocks noGrp="1"/>
          </p:cNvSpPr>
          <p:nvPr>
            <p:ph idx="1"/>
          </p:nvPr>
        </p:nvSpPr>
        <p:spPr/>
        <p:txBody>
          <a:bodyPr/>
          <a:lstStyle/>
          <a:p>
            <a:r>
              <a:rPr lang="en-US" dirty="0" smtClean="0"/>
              <a:t>Selling the member when opening their membership (starting July 1)</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34</a:t>
            </a:fld>
            <a:endParaRPr lang="en-US"/>
          </a:p>
        </p:txBody>
      </p:sp>
      <p:pic>
        <p:nvPicPr>
          <p:cNvPr id="10" name="Picture 9" descr="Capture19.gif"/>
          <p:cNvPicPr/>
          <p:nvPr/>
        </p:nvPicPr>
        <p:blipFill>
          <a:blip r:embed="rId2" cstate="print"/>
          <a:stretch>
            <a:fillRect/>
          </a:stretch>
        </p:blipFill>
        <p:spPr>
          <a:xfrm>
            <a:off x="381000" y="2057400"/>
            <a:ext cx="4343400" cy="3134807"/>
          </a:xfrm>
          <a:prstGeom prst="rect">
            <a:avLst/>
          </a:prstGeom>
        </p:spPr>
      </p:pic>
      <p:pic>
        <p:nvPicPr>
          <p:cNvPr id="14" name="Picture 13" descr="Capture7.gif"/>
          <p:cNvPicPr/>
          <p:nvPr/>
        </p:nvPicPr>
        <p:blipFill>
          <a:blip r:embed="rId3" cstate="print"/>
          <a:stretch>
            <a:fillRect/>
          </a:stretch>
        </p:blipFill>
        <p:spPr>
          <a:xfrm>
            <a:off x="4114800" y="3352800"/>
            <a:ext cx="4800600" cy="3464560"/>
          </a:xfrm>
          <a:prstGeom prst="rect">
            <a:avLst/>
          </a:prstGeom>
          <a:ln>
            <a:noFill/>
          </a:ln>
          <a:effectLst>
            <a:outerShdw blurRad="292100" dist="139700" dir="2700000" algn="tl" rotWithShape="0">
              <a:srgbClr val="333333">
                <a:alpha val="65000"/>
              </a:srgbClr>
            </a:outerShdw>
          </a:effectLst>
        </p:spPr>
      </p:pic>
      <p:sp>
        <p:nvSpPr>
          <p:cNvPr id="12" name="Cloud Callout 11"/>
          <p:cNvSpPr/>
          <p:nvPr/>
        </p:nvSpPr>
        <p:spPr>
          <a:xfrm>
            <a:off x="838200" y="4800600"/>
            <a:ext cx="3733800" cy="1752600"/>
          </a:xfrm>
          <a:prstGeom prst="cloudCallout">
            <a:avLst>
              <a:gd name="adj1" fmla="val 59109"/>
              <a:gd name="adj2" fmla="val 3179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smtClean="0"/>
              <a:t>For new members, will force a decision, but when updating an existing member (maybe for another reason), will not</a:t>
            </a:r>
            <a:endParaRPr lang="en-US" sz="1600" dirty="0"/>
          </a:p>
        </p:txBody>
      </p:sp>
      <p:sp>
        <p:nvSpPr>
          <p:cNvPr id="13" name="Cloud Callout 12"/>
          <p:cNvSpPr/>
          <p:nvPr/>
        </p:nvSpPr>
        <p:spPr>
          <a:xfrm>
            <a:off x="3200400" y="2514600"/>
            <a:ext cx="3581400" cy="914400"/>
          </a:xfrm>
          <a:prstGeom prst="cloudCallout">
            <a:avLst>
              <a:gd name="adj1" fmla="val -40054"/>
              <a:gd name="adj2" fmla="val 76999"/>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smtClean="0"/>
              <a:t>How will you sell new members on opting in?</a:t>
            </a:r>
            <a:endParaRPr lang="en-US" sz="16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Opportunities to Sell</a:t>
            </a:r>
            <a:endParaRPr lang="en-US" dirty="0"/>
          </a:p>
        </p:txBody>
      </p:sp>
      <p:sp>
        <p:nvSpPr>
          <p:cNvPr id="3" name="Content Placeholder 2"/>
          <p:cNvSpPr>
            <a:spLocks noGrp="1"/>
          </p:cNvSpPr>
          <p:nvPr>
            <p:ph idx="1"/>
          </p:nvPr>
        </p:nvSpPr>
        <p:spPr>
          <a:xfrm>
            <a:off x="457200" y="1600200"/>
            <a:ext cx="3657600" cy="4525963"/>
          </a:xfrm>
        </p:spPr>
        <p:txBody>
          <a:bodyPr/>
          <a:lstStyle/>
          <a:p>
            <a:r>
              <a:rPr lang="en-US" dirty="0" smtClean="0"/>
              <a:t>Selling existing members from now on</a:t>
            </a:r>
            <a:r>
              <a:rPr lang="en-US" sz="1800" dirty="0" smtClean="0"/>
              <a:t> </a:t>
            </a:r>
            <a:r>
              <a:rPr lang="en-US" dirty="0" smtClean="0"/>
              <a:t>(starts now, </a:t>
            </a:r>
            <a:r>
              <a:rPr lang="en-US" i="1" dirty="0" smtClean="0"/>
              <a:t>required</a:t>
            </a:r>
            <a:r>
              <a:rPr lang="en-US" dirty="0" smtClean="0"/>
              <a:t> as of August 15)</a:t>
            </a:r>
            <a:endParaRPr lang="en-US" sz="2400"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35</a:t>
            </a:fld>
            <a:endParaRPr lang="en-US"/>
          </a:p>
        </p:txBody>
      </p:sp>
      <p:pic>
        <p:nvPicPr>
          <p:cNvPr id="11" name="Picture 10" descr="2416g.gif"/>
          <p:cNvPicPr/>
          <p:nvPr/>
        </p:nvPicPr>
        <p:blipFill>
          <a:blip r:embed="rId2" cstate="print"/>
          <a:stretch>
            <a:fillRect/>
          </a:stretch>
        </p:blipFill>
        <p:spPr>
          <a:xfrm>
            <a:off x="4419600" y="1435100"/>
            <a:ext cx="4343400" cy="3136900"/>
          </a:xfrm>
          <a:prstGeom prst="rect">
            <a:avLst/>
          </a:prstGeom>
          <a:ln>
            <a:noFill/>
          </a:ln>
          <a:effectLst>
            <a:outerShdw blurRad="292100" dist="139700" dir="2700000" algn="tl" rotWithShape="0">
              <a:srgbClr val="333333">
                <a:alpha val="65000"/>
              </a:srgbClr>
            </a:outerShdw>
          </a:effectLst>
        </p:spPr>
      </p:pic>
      <p:pic>
        <p:nvPicPr>
          <p:cNvPr id="12" name="Picture 11" descr="Capture15.gif"/>
          <p:cNvPicPr/>
          <p:nvPr/>
        </p:nvPicPr>
        <p:blipFill>
          <a:blip r:embed="rId3" cstate="print"/>
          <a:stretch>
            <a:fillRect/>
          </a:stretch>
        </p:blipFill>
        <p:spPr>
          <a:xfrm>
            <a:off x="228600" y="2590800"/>
            <a:ext cx="4343400" cy="3136900"/>
          </a:xfrm>
          <a:prstGeom prst="rect">
            <a:avLst/>
          </a:prstGeom>
          <a:ln>
            <a:noFill/>
          </a:ln>
          <a:effectLst>
            <a:outerShdw blurRad="292100" dist="139700" dir="2700000" algn="tl" rotWithShape="0">
              <a:srgbClr val="333333">
                <a:alpha val="65000"/>
              </a:srgbClr>
            </a:outerShdw>
          </a:effectLst>
        </p:spPr>
      </p:pic>
      <p:pic>
        <p:nvPicPr>
          <p:cNvPr id="14" name="Picture 13" descr="Capture9.gif"/>
          <p:cNvPicPr/>
          <p:nvPr/>
        </p:nvPicPr>
        <p:blipFill>
          <a:blip r:embed="rId4" cstate="print"/>
          <a:srcRect b="17004"/>
          <a:stretch>
            <a:fillRect/>
          </a:stretch>
        </p:blipFill>
        <p:spPr>
          <a:xfrm>
            <a:off x="4191000" y="4254500"/>
            <a:ext cx="4343400" cy="2603500"/>
          </a:xfrm>
          <a:prstGeom prst="rect">
            <a:avLst/>
          </a:prstGeom>
          <a:ln>
            <a:noFill/>
          </a:ln>
          <a:effectLst>
            <a:outerShdw blurRad="292100" dist="139700" dir="2700000" algn="tl" rotWithShape="0">
              <a:srgbClr val="333333">
                <a:alpha val="65000"/>
              </a:srgbClr>
            </a:outerShdw>
          </a:effectLst>
        </p:spPr>
      </p:pic>
      <p:pic>
        <p:nvPicPr>
          <p:cNvPr id="13" name="Picture 12" descr="Capture17.gif"/>
          <p:cNvPicPr/>
          <p:nvPr/>
        </p:nvPicPr>
        <p:blipFill>
          <a:blip r:embed="rId5" cstate="print"/>
          <a:srcRect r="19298"/>
          <a:stretch>
            <a:fillRect/>
          </a:stretch>
        </p:blipFill>
        <p:spPr>
          <a:xfrm>
            <a:off x="5638800" y="5105400"/>
            <a:ext cx="3505200" cy="1353004"/>
          </a:xfrm>
          <a:prstGeom prst="rect">
            <a:avLst/>
          </a:prstGeom>
          <a:ln>
            <a:noFill/>
          </a:ln>
          <a:effectLst>
            <a:outerShdw blurRad="292100" dist="139700" dir="2700000" algn="tl" rotWithShape="0">
              <a:srgbClr val="333333">
                <a:alpha val="65000"/>
              </a:srgbClr>
            </a:outerShdw>
          </a:effectLst>
        </p:spPr>
      </p:pic>
      <p:sp>
        <p:nvSpPr>
          <p:cNvPr id="9" name="Cloud Callout 8"/>
          <p:cNvSpPr/>
          <p:nvPr/>
        </p:nvSpPr>
        <p:spPr>
          <a:xfrm>
            <a:off x="1066800" y="5715000"/>
            <a:ext cx="3124200" cy="1066800"/>
          </a:xfrm>
          <a:prstGeom prst="cloudCallout">
            <a:avLst>
              <a:gd name="adj1" fmla="val 16174"/>
              <a:gd name="adj2" fmla="val -9491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t>(The jury’s still out on this “what’s in your wallet” screen...and we’re listening!)</a:t>
            </a:r>
            <a:endParaRPr lang="en-US" sz="1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Wrinkle</a:t>
            </a:r>
            <a:endParaRPr lang="en-US" dirty="0"/>
          </a:p>
        </p:txBody>
      </p:sp>
      <p:sp>
        <p:nvSpPr>
          <p:cNvPr id="3" name="Content Placeholder 2"/>
          <p:cNvSpPr>
            <a:spLocks noGrp="1"/>
          </p:cNvSpPr>
          <p:nvPr>
            <p:ph idx="1"/>
          </p:nvPr>
        </p:nvSpPr>
        <p:spPr>
          <a:xfrm>
            <a:off x="457200" y="1600200"/>
            <a:ext cx="2819400" cy="4525963"/>
          </a:xfrm>
        </p:spPr>
        <p:txBody>
          <a:bodyPr/>
          <a:lstStyle/>
          <a:p>
            <a:r>
              <a:rPr lang="en-US" dirty="0" smtClean="0"/>
              <a:t>The regulation confuses the idea of the member opting in for an ATM or debit card </a:t>
            </a:r>
            <a:r>
              <a:rPr lang="en-US" i="1" dirty="0" smtClean="0"/>
              <a:t>service</a:t>
            </a:r>
            <a:r>
              <a:rPr lang="en-US" dirty="0" smtClean="0"/>
              <a:t>, versus the member opting in at the individual </a:t>
            </a:r>
            <a:r>
              <a:rPr lang="en-US" i="1" dirty="0" smtClean="0"/>
              <a:t>account</a:t>
            </a:r>
            <a:r>
              <a:rPr lang="en-US" dirty="0" smtClean="0"/>
              <a:t> level</a:t>
            </a:r>
          </a:p>
          <a:p>
            <a:pPr lvl="1"/>
            <a:r>
              <a:rPr lang="en-US" dirty="0" smtClean="0"/>
              <a:t>Why would someone opt in or out on a Christmas Club account? </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36</a:t>
            </a:fld>
            <a:endParaRPr lang="en-US"/>
          </a:p>
        </p:txBody>
      </p:sp>
      <p:sp>
        <p:nvSpPr>
          <p:cNvPr id="5" name="Text Placeholder 4"/>
          <p:cNvSpPr>
            <a:spLocks noGrp="1"/>
          </p:cNvSpPr>
          <p:nvPr>
            <p:ph type="body" sz="quarter" idx="13"/>
          </p:nvPr>
        </p:nvSpPr>
        <p:spPr>
          <a:xfrm>
            <a:off x="3962400" y="5715000"/>
            <a:ext cx="4724400" cy="762000"/>
          </a:xfrm>
        </p:spPr>
        <p:txBody>
          <a:bodyPr/>
          <a:lstStyle/>
          <a:p>
            <a:r>
              <a:rPr lang="en-US" dirty="0" smtClean="0"/>
              <a:t>One thing to remember: when you have the member in front of you, you sell them, even before they get their first piece of plastic</a:t>
            </a:r>
          </a:p>
          <a:p>
            <a:r>
              <a:rPr lang="en-US" dirty="0" smtClean="0"/>
              <a:t>You want them to </a:t>
            </a:r>
            <a:r>
              <a:rPr lang="en-US" i="1" dirty="0" smtClean="0"/>
              <a:t>default </a:t>
            </a:r>
            <a:r>
              <a:rPr lang="en-US" dirty="0" smtClean="0"/>
              <a:t>to taking your service</a:t>
            </a:r>
            <a:endParaRPr lang="en-US" dirty="0"/>
          </a:p>
        </p:txBody>
      </p:sp>
      <p:pic>
        <p:nvPicPr>
          <p:cNvPr id="7" name="Picture 6" descr="Capture11.gif"/>
          <p:cNvPicPr/>
          <p:nvPr/>
        </p:nvPicPr>
        <p:blipFill>
          <a:blip r:embed="rId2" cstate="print"/>
          <a:stretch>
            <a:fillRect/>
          </a:stretch>
        </p:blipFill>
        <p:spPr>
          <a:xfrm>
            <a:off x="3581400" y="1436279"/>
            <a:ext cx="5189727" cy="37453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Tools to Help You Sell</a:t>
            </a:r>
            <a:endParaRPr lang="en-US" dirty="0"/>
          </a:p>
        </p:txBody>
      </p:sp>
      <p:sp>
        <p:nvSpPr>
          <p:cNvPr id="3" name="Content Placeholder 2"/>
          <p:cNvSpPr>
            <a:spLocks noGrp="1"/>
          </p:cNvSpPr>
          <p:nvPr>
            <p:ph sz="half" idx="1"/>
          </p:nvPr>
        </p:nvSpPr>
        <p:spPr>
          <a:xfrm>
            <a:off x="457200" y="1600201"/>
            <a:ext cx="8229600" cy="1752600"/>
          </a:xfrm>
        </p:spPr>
        <p:txBody>
          <a:bodyPr/>
          <a:lstStyle/>
          <a:p>
            <a:pPr lvl="0"/>
            <a:r>
              <a:rPr lang="en-US" sz="2800" b="1" dirty="0" smtClean="0">
                <a:solidFill>
                  <a:schemeClr val="accent2">
                    <a:lumMod val="75000"/>
                  </a:schemeClr>
                </a:solidFill>
              </a:rPr>
              <a:t>38</a:t>
            </a:r>
            <a:r>
              <a:rPr lang="en-US" dirty="0" smtClean="0"/>
              <a:t> CUs using Xtend in some capacity for Reg. E, including </a:t>
            </a:r>
            <a:r>
              <a:rPr lang="en-US" sz="2800" b="1" dirty="0" smtClean="0">
                <a:solidFill>
                  <a:schemeClr val="accent2">
                    <a:lumMod val="75000"/>
                  </a:schemeClr>
                </a:solidFill>
              </a:rPr>
              <a:t>2</a:t>
            </a:r>
            <a:r>
              <a:rPr lang="en-US" dirty="0" smtClean="0"/>
              <a:t> non-CU*BASE</a:t>
            </a:r>
          </a:p>
          <a:p>
            <a:pPr lvl="0"/>
            <a:r>
              <a:rPr lang="en-US" dirty="0" smtClean="0"/>
              <a:t>Another two dozen are corresponding with Client Services to data-mine CU*BASE for targeted response</a:t>
            </a:r>
          </a:p>
          <a:p>
            <a:pPr lvl="0"/>
            <a:r>
              <a:rPr lang="en-US" dirty="0" smtClean="0"/>
              <a:t>Over </a:t>
            </a:r>
            <a:r>
              <a:rPr lang="en-US" sz="2800" b="1" dirty="0" smtClean="0">
                <a:solidFill>
                  <a:schemeClr val="accent2">
                    <a:lumMod val="75000"/>
                  </a:schemeClr>
                </a:solidFill>
              </a:rPr>
              <a:t>125,000 </a:t>
            </a:r>
            <a:r>
              <a:rPr lang="en-US" dirty="0" smtClean="0"/>
              <a:t>mail pieces being sent from Sage…</a:t>
            </a:r>
          </a:p>
        </p:txBody>
      </p:sp>
      <p:sp>
        <p:nvSpPr>
          <p:cNvPr id="11" name="Content Placeholder 10"/>
          <p:cNvSpPr>
            <a:spLocks noGrp="1"/>
          </p:cNvSpPr>
          <p:nvPr>
            <p:ph sz="half" idx="2"/>
          </p:nvPr>
        </p:nvSpPr>
        <p:spPr>
          <a:xfrm>
            <a:off x="457200" y="3197533"/>
            <a:ext cx="3810000" cy="2773363"/>
          </a:xfrm>
        </p:spPr>
        <p:txBody>
          <a:bodyPr/>
          <a:lstStyle/>
          <a:p>
            <a:pPr>
              <a:buNone/>
            </a:pPr>
            <a:r>
              <a:rPr lang="en-US" dirty="0" smtClean="0"/>
              <a:t>	most will be hitting the mail during Leadership Conference week</a:t>
            </a:r>
          </a:p>
          <a:p>
            <a:r>
              <a:rPr lang="en-US" dirty="0" smtClean="0"/>
              <a:t>More than two dozen credit unions are using the Xtension Call Center as part of their Opt In execution strategy</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37</a:t>
            </a:fld>
            <a:endParaRPr lang="en-US"/>
          </a:p>
        </p:txBody>
      </p:sp>
      <p:pic>
        <p:nvPicPr>
          <p:cNvPr id="113665" name="Picture 1" descr="X:\Administration\Public\LeadershipConference\2010\Temp place for all graphics\Xtend Opt 1.png"/>
          <p:cNvPicPr>
            <a:picLocks noChangeAspect="1" noChangeArrowheads="1"/>
          </p:cNvPicPr>
          <p:nvPr/>
        </p:nvPicPr>
        <p:blipFill>
          <a:blip r:embed="rId2" cstate="print"/>
          <a:srcRect/>
          <a:stretch>
            <a:fillRect/>
          </a:stretch>
        </p:blipFill>
        <p:spPr bwMode="auto">
          <a:xfrm>
            <a:off x="4495800" y="3581400"/>
            <a:ext cx="2323810" cy="3019048"/>
          </a:xfrm>
          <a:prstGeom prst="rect">
            <a:avLst/>
          </a:prstGeom>
          <a:ln>
            <a:noFill/>
          </a:ln>
          <a:effectLst>
            <a:outerShdw blurRad="292100" dist="139700" dir="2700000" algn="tl" rotWithShape="0">
              <a:srgbClr val="333333">
                <a:alpha val="65000"/>
              </a:srgbClr>
            </a:outerShdw>
          </a:effectLst>
        </p:spPr>
      </p:pic>
      <p:pic>
        <p:nvPicPr>
          <p:cNvPr id="113666" name="Picture 2" descr="X:\Administration\Public\LeadershipConference\2010\Temp place for all graphics\Xtend Opt 2.png"/>
          <p:cNvPicPr>
            <a:picLocks noChangeAspect="1" noChangeArrowheads="1"/>
          </p:cNvPicPr>
          <p:nvPr/>
        </p:nvPicPr>
        <p:blipFill>
          <a:blip r:embed="rId3" cstate="print"/>
          <a:srcRect/>
          <a:stretch>
            <a:fillRect/>
          </a:stretch>
        </p:blipFill>
        <p:spPr bwMode="auto">
          <a:xfrm rot="517835">
            <a:off x="6611558" y="3128709"/>
            <a:ext cx="2319048" cy="3019048"/>
          </a:xfrm>
          <a:prstGeom prst="rect">
            <a:avLst/>
          </a:prstGeom>
          <a:ln>
            <a:noFill/>
          </a:ln>
          <a:effectLst>
            <a:outerShdw blurRad="292100" dist="139700" dir="2700000" algn="tl" rotWithShape="0">
              <a:srgbClr val="333333">
                <a:alpha val="65000"/>
              </a:srgbClr>
            </a:outerShdw>
          </a:effectLst>
        </p:spPr>
      </p:pic>
      <p:pic>
        <p:nvPicPr>
          <p:cNvPr id="13"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4038600" y="5791200"/>
            <a:ext cx="762000" cy="685800"/>
          </a:xfrm>
          <a:prstGeom prst="rect">
            <a:avLst/>
          </a:prstGeom>
          <a:noFill/>
        </p:spPr>
      </p:pic>
      <p:pic>
        <p:nvPicPr>
          <p:cNvPr id="14"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6324600" y="5181600"/>
            <a:ext cx="762000" cy="6858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 E Increases Need for More Information at the Point of Posting</a:t>
            </a:r>
            <a:endParaRPr lang="en-US" dirty="0"/>
          </a:p>
        </p:txBody>
      </p:sp>
      <p:sp>
        <p:nvSpPr>
          <p:cNvPr id="3" name="Content Placeholder 2"/>
          <p:cNvSpPr>
            <a:spLocks noGrp="1"/>
          </p:cNvSpPr>
          <p:nvPr>
            <p:ph idx="1"/>
          </p:nvPr>
        </p:nvSpPr>
        <p:spPr/>
        <p:txBody>
          <a:bodyPr/>
          <a:lstStyle/>
          <a:p>
            <a:r>
              <a:rPr lang="en-US" dirty="0" smtClean="0"/>
              <a:t>In 2011, CU*Answers plans to add more information to the transaction record related to what the available balance was that caused the NSF/ANR to be posted in the first place </a:t>
            </a:r>
          </a:p>
          <a:p>
            <a:r>
              <a:rPr lang="en-US" dirty="0" smtClean="0"/>
              <a:t>This will enable us to add a new secondary transaction description to NSF and ANR fee transactions, to explain the available balance that resulted in the fee</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38</a:t>
            </a:fld>
            <a:endParaRPr lang="en-US"/>
          </a:p>
        </p:txBody>
      </p:sp>
      <p:graphicFrame>
        <p:nvGraphicFramePr>
          <p:cNvPr id="10" name="Table 9"/>
          <p:cNvGraphicFramePr>
            <a:graphicFrameLocks noGrp="1"/>
          </p:cNvGraphicFramePr>
          <p:nvPr/>
        </p:nvGraphicFramePr>
        <p:xfrm>
          <a:off x="380999" y="3733800"/>
          <a:ext cx="8458201" cy="2586724"/>
        </p:xfrm>
        <a:graphic>
          <a:graphicData uri="http://schemas.openxmlformats.org/drawingml/2006/table">
            <a:tbl>
              <a:tblPr/>
              <a:tblGrid>
                <a:gridCol w="644999"/>
                <a:gridCol w="734776"/>
                <a:gridCol w="1490471"/>
                <a:gridCol w="2902495"/>
                <a:gridCol w="2685460"/>
              </a:tblGrid>
              <a:tr h="333242">
                <a:tc>
                  <a:txBody>
                    <a:bodyPr/>
                    <a:lstStyle/>
                    <a:p>
                      <a:pPr marL="0" marR="0" algn="r">
                        <a:spcBef>
                          <a:spcPts val="0"/>
                        </a:spcBef>
                        <a:spcAft>
                          <a:spcPts val="0"/>
                        </a:spcAft>
                      </a:pPr>
                      <a:r>
                        <a:rPr lang="en-US" sz="1050" b="1" dirty="0" smtClean="0">
                          <a:solidFill>
                            <a:srgbClr val="000000"/>
                          </a:solidFill>
                          <a:latin typeface="+mn-lt"/>
                          <a:ea typeface="Times New Roman"/>
                          <a:cs typeface="Arial"/>
                        </a:rPr>
                        <a:t>Tran Amount</a:t>
                      </a:r>
                      <a:endParaRPr lang="en-US" sz="2000" dirty="0">
                        <a:solidFill>
                          <a:srgbClr val="000000"/>
                        </a:solidFill>
                        <a:latin typeface="+mn-lt"/>
                        <a:ea typeface="Times New Roman"/>
                      </a:endParaRPr>
                    </a:p>
                  </a:txBody>
                  <a:tcPr marL="67845" marR="678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50" b="1" dirty="0" smtClean="0">
                          <a:solidFill>
                            <a:srgbClr val="000000"/>
                          </a:solidFill>
                          <a:latin typeface="+mn-lt"/>
                          <a:ea typeface="Times New Roman"/>
                          <a:cs typeface="Arial"/>
                        </a:rPr>
                        <a:t>Resulting Balance</a:t>
                      </a:r>
                      <a:endParaRPr lang="en-US" sz="2000" dirty="0">
                        <a:solidFill>
                          <a:srgbClr val="000000"/>
                        </a:solidFill>
                        <a:latin typeface="+mn-lt"/>
                        <a:ea typeface="Times New Roman"/>
                      </a:endParaRPr>
                    </a:p>
                  </a:txBody>
                  <a:tcPr marL="67845" marR="678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dirty="0" smtClean="0">
                          <a:solidFill>
                            <a:srgbClr val="000000"/>
                          </a:solidFill>
                          <a:latin typeface="+mn-lt"/>
                          <a:ea typeface="Times New Roman"/>
                          <a:cs typeface="Arial"/>
                        </a:rPr>
                        <a:t>Transaction Description</a:t>
                      </a:r>
                      <a:endParaRPr lang="en-US" sz="2000" dirty="0">
                        <a:solidFill>
                          <a:srgbClr val="000000"/>
                        </a:solidFill>
                        <a:latin typeface="+mn-lt"/>
                        <a:ea typeface="Times New Roman"/>
                      </a:endParaRPr>
                    </a:p>
                  </a:txBody>
                  <a:tcPr marL="67845" marR="6784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dirty="0">
                          <a:solidFill>
                            <a:srgbClr val="000000"/>
                          </a:solidFill>
                          <a:latin typeface="+mn-lt"/>
                          <a:ea typeface="Times New Roman"/>
                          <a:cs typeface="Arial"/>
                        </a:rPr>
                        <a:t/>
                      </a:r>
                      <a:br>
                        <a:rPr lang="en-US" sz="1050" b="1" dirty="0">
                          <a:solidFill>
                            <a:srgbClr val="000000"/>
                          </a:solidFill>
                          <a:latin typeface="+mn-lt"/>
                          <a:ea typeface="Times New Roman"/>
                          <a:cs typeface="Arial"/>
                        </a:rPr>
                      </a:br>
                      <a:r>
                        <a:rPr lang="en-US" sz="1050" b="1" dirty="0">
                          <a:solidFill>
                            <a:srgbClr val="000000"/>
                          </a:solidFill>
                          <a:latin typeface="+mn-lt"/>
                          <a:ea typeface="Times New Roman"/>
                          <a:cs typeface="Arial"/>
                        </a:rPr>
                        <a:t>Current Secondary Description</a:t>
                      </a:r>
                      <a:endParaRPr lang="en-US" sz="2000" dirty="0">
                        <a:solidFill>
                          <a:srgbClr val="000000"/>
                        </a:solidFill>
                        <a:latin typeface="+mn-lt"/>
                        <a:ea typeface="Times New Roman"/>
                      </a:endParaRPr>
                    </a:p>
                  </a:txBody>
                  <a:tcPr marL="67845" marR="678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50" b="1" dirty="0">
                          <a:solidFill>
                            <a:srgbClr val="000000"/>
                          </a:solidFill>
                          <a:latin typeface="+mn-lt"/>
                          <a:ea typeface="Times New Roman"/>
                          <a:cs typeface="Arial"/>
                        </a:rPr>
                        <a:t/>
                      </a:r>
                      <a:br>
                        <a:rPr lang="en-US" sz="1050" b="1" dirty="0">
                          <a:solidFill>
                            <a:srgbClr val="000000"/>
                          </a:solidFill>
                          <a:latin typeface="+mn-lt"/>
                          <a:ea typeface="Times New Roman"/>
                          <a:cs typeface="Arial"/>
                        </a:rPr>
                      </a:br>
                      <a:r>
                        <a:rPr lang="en-US" sz="1050" b="1" dirty="0">
                          <a:solidFill>
                            <a:srgbClr val="FF0000"/>
                          </a:solidFill>
                          <a:latin typeface="+mn-lt"/>
                          <a:ea typeface="Times New Roman"/>
                          <a:cs typeface="Arial"/>
                        </a:rPr>
                        <a:t>Suggested NEW Secondary Description</a:t>
                      </a:r>
                      <a:endParaRPr lang="en-US" sz="2000" dirty="0">
                        <a:solidFill>
                          <a:srgbClr val="000000"/>
                        </a:solidFill>
                        <a:latin typeface="+mn-lt"/>
                        <a:ea typeface="Times New Roman"/>
                      </a:endParaRPr>
                    </a:p>
                  </a:txBody>
                  <a:tcPr marL="67845" marR="678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50197">
                <a:tc>
                  <a:txBody>
                    <a:bodyPr/>
                    <a:lstStyle/>
                    <a:p>
                      <a:pPr marL="0" marR="0" algn="r">
                        <a:spcBef>
                          <a:spcPts val="0"/>
                        </a:spcBef>
                        <a:spcAft>
                          <a:spcPts val="0"/>
                        </a:spcAft>
                      </a:pPr>
                      <a:r>
                        <a:rPr lang="en-US" sz="1200" b="1" dirty="0" smtClean="0">
                          <a:solidFill>
                            <a:srgbClr val="000000"/>
                          </a:solidFill>
                          <a:latin typeface="+mn-lt"/>
                          <a:ea typeface="Times New Roman"/>
                        </a:rPr>
                        <a:t>20.00</a:t>
                      </a:r>
                      <a:endParaRPr lang="en-US" sz="2800" dirty="0">
                        <a:solidFill>
                          <a:srgbClr val="000000"/>
                        </a:solidFill>
                        <a:latin typeface="+mn-lt"/>
                        <a:ea typeface="Times New Roman"/>
                      </a:endParaRPr>
                    </a:p>
                  </a:txBody>
                  <a:tcPr marL="67845" marR="67845"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indent="0" algn="l">
                        <a:spcBef>
                          <a:spcPts val="0"/>
                        </a:spcBef>
                        <a:spcAft>
                          <a:spcPts val="0"/>
                        </a:spcAft>
                        <a:tabLst>
                          <a:tab pos="342900" algn="dec"/>
                        </a:tabLst>
                      </a:pPr>
                      <a:r>
                        <a:rPr lang="en-US" sz="1200" dirty="0" smtClean="0">
                          <a:solidFill>
                            <a:srgbClr val="000000"/>
                          </a:solidFill>
                          <a:latin typeface="+mn-lt"/>
                          <a:ea typeface="Times New Roman"/>
                        </a:rPr>
                        <a:t>	12.66</a:t>
                      </a:r>
                      <a:endParaRPr lang="en-US" sz="2800" dirty="0">
                        <a:solidFill>
                          <a:srgbClr val="000000"/>
                        </a:solidFill>
                        <a:latin typeface="+mn-lt"/>
                        <a:ea typeface="Times New Roman"/>
                      </a:endParaRPr>
                    </a:p>
                  </a:txBody>
                  <a:tcPr marL="67845" marR="67845"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spcBef>
                          <a:spcPts val="0"/>
                        </a:spcBef>
                        <a:spcAft>
                          <a:spcPts val="0"/>
                        </a:spcAft>
                      </a:pPr>
                      <a:r>
                        <a:rPr lang="en-US" sz="1200" dirty="0" smtClean="0">
                          <a:solidFill>
                            <a:srgbClr val="000000"/>
                          </a:solidFill>
                          <a:latin typeface="+mn-lt"/>
                          <a:ea typeface="Times New Roman"/>
                        </a:rPr>
                        <a:t>CHECK 00508300210</a:t>
                      </a:r>
                      <a:endParaRPr lang="en-US" sz="2800" dirty="0">
                        <a:solidFill>
                          <a:srgbClr val="000000"/>
                        </a:solidFill>
                        <a:latin typeface="+mn-lt"/>
                        <a:ea typeface="Times New Roman"/>
                      </a:endParaRPr>
                    </a:p>
                  </a:txBody>
                  <a:tcPr marL="67845" marR="67845"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endParaRPr lang="en-US" sz="1800" dirty="0">
                        <a:solidFill>
                          <a:srgbClr val="000000"/>
                        </a:solidFill>
                        <a:latin typeface="+mn-lt"/>
                      </a:endParaRPr>
                    </a:p>
                  </a:txBody>
                  <a:tcPr marL="67845" marR="67845"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endParaRPr lang="en-US" sz="1800" dirty="0">
                        <a:solidFill>
                          <a:srgbClr val="000000"/>
                        </a:solidFill>
                        <a:latin typeface="+mn-lt"/>
                      </a:endParaRPr>
                    </a:p>
                  </a:txBody>
                  <a:tcPr marL="67845" marR="67845"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r>
              <a:tr h="250197">
                <a:tc>
                  <a:txBody>
                    <a:bodyPr/>
                    <a:lstStyle/>
                    <a:p>
                      <a:pPr marL="0" marR="0" algn="r">
                        <a:spcBef>
                          <a:spcPts val="0"/>
                        </a:spcBef>
                        <a:spcAft>
                          <a:spcPts val="0"/>
                        </a:spcAft>
                      </a:pPr>
                      <a:r>
                        <a:rPr lang="en-US" sz="1200" b="1" dirty="0" smtClean="0">
                          <a:solidFill>
                            <a:srgbClr val="000000"/>
                          </a:solidFill>
                          <a:latin typeface="+mn-lt"/>
                          <a:ea typeface="Times New Roman"/>
                        </a:rPr>
                        <a:t>30.07</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pPr marL="0" marR="0" algn="r">
                        <a:spcBef>
                          <a:spcPts val="0"/>
                        </a:spcBef>
                        <a:spcAft>
                          <a:spcPts val="0"/>
                        </a:spcAft>
                      </a:pPr>
                      <a:r>
                        <a:rPr lang="en-US" sz="1200" dirty="0" smtClean="0">
                          <a:solidFill>
                            <a:srgbClr val="000000"/>
                          </a:solidFill>
                          <a:latin typeface="+mn-lt"/>
                          <a:ea typeface="Times New Roman"/>
                        </a:rPr>
                        <a:t>17.41-</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pPr marL="0" marR="0">
                        <a:spcBef>
                          <a:spcPts val="0"/>
                        </a:spcBef>
                        <a:spcAft>
                          <a:spcPts val="0"/>
                        </a:spcAft>
                      </a:pPr>
                      <a:r>
                        <a:rPr lang="en-US" sz="1200" dirty="0">
                          <a:solidFill>
                            <a:srgbClr val="000000"/>
                          </a:solidFill>
                          <a:latin typeface="+mn-lt"/>
                          <a:ea typeface="Times New Roman"/>
                        </a:rPr>
                        <a:t>DBT/WDR</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pPr marL="0" marR="0">
                        <a:spcBef>
                          <a:spcPts val="0"/>
                        </a:spcBef>
                        <a:spcAft>
                          <a:spcPts val="0"/>
                        </a:spcAft>
                      </a:pPr>
                      <a:r>
                        <a:rPr lang="en-US" sz="1200">
                          <a:solidFill>
                            <a:srgbClr val="000000"/>
                          </a:solidFill>
                          <a:latin typeface="+mn-lt"/>
                          <a:ea typeface="Times New Roman"/>
                        </a:rPr>
                        <a:t>MARTHAS VINEYARD GRAND RAPIDS MI</a:t>
                      </a:r>
                      <a:endParaRPr lang="en-US" sz="280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endParaRPr lang="en-US" sz="1800" dirty="0">
                        <a:solidFill>
                          <a:srgbClr val="000000"/>
                        </a:solidFill>
                        <a:latin typeface="+mn-lt"/>
                      </a:endParaRPr>
                    </a:p>
                  </a:txBody>
                  <a:tcPr marL="67845" marR="67845" marT="0" marB="0" anchor="ctr">
                    <a:lnL>
                      <a:noFill/>
                    </a:lnL>
                    <a:lnR>
                      <a:noFill/>
                    </a:lnR>
                    <a:lnT>
                      <a:noFill/>
                    </a:lnT>
                    <a:lnB>
                      <a:noFill/>
                    </a:lnB>
                    <a:solidFill>
                      <a:srgbClr val="C0C0C0"/>
                    </a:solidFill>
                  </a:tcPr>
                </a:tc>
              </a:tr>
              <a:tr h="333242">
                <a:tc>
                  <a:txBody>
                    <a:bodyPr/>
                    <a:lstStyle/>
                    <a:p>
                      <a:pPr marL="0" marR="0" algn="r">
                        <a:spcBef>
                          <a:spcPts val="0"/>
                        </a:spcBef>
                        <a:spcAft>
                          <a:spcPts val="0"/>
                        </a:spcAft>
                      </a:pPr>
                      <a:r>
                        <a:rPr lang="en-US" sz="1200" b="1" dirty="0" smtClean="0">
                          <a:solidFill>
                            <a:srgbClr val="000000"/>
                          </a:solidFill>
                          <a:latin typeface="+mn-lt"/>
                          <a:ea typeface="Times New Roman"/>
                        </a:rPr>
                        <a:t>20.00</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chemeClr val="bg1"/>
                    </a:solidFill>
                  </a:tcPr>
                </a:tc>
                <a:tc>
                  <a:txBody>
                    <a:bodyPr/>
                    <a:lstStyle/>
                    <a:p>
                      <a:pPr marL="0" marR="0" algn="r">
                        <a:spcBef>
                          <a:spcPts val="0"/>
                        </a:spcBef>
                        <a:spcAft>
                          <a:spcPts val="0"/>
                        </a:spcAft>
                      </a:pPr>
                      <a:r>
                        <a:rPr lang="en-US" sz="1200" dirty="0" smtClean="0">
                          <a:solidFill>
                            <a:srgbClr val="000000"/>
                          </a:solidFill>
                          <a:latin typeface="+mn-lt"/>
                          <a:ea typeface="Times New Roman"/>
                        </a:rPr>
                        <a:t>37.41-</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chemeClr val="bg1"/>
                    </a:solidFill>
                  </a:tcPr>
                </a:tc>
                <a:tc>
                  <a:txBody>
                    <a:bodyPr/>
                    <a:lstStyle/>
                    <a:p>
                      <a:pPr marL="0" marR="0">
                        <a:spcBef>
                          <a:spcPts val="0"/>
                        </a:spcBef>
                        <a:spcAft>
                          <a:spcPts val="0"/>
                        </a:spcAft>
                      </a:pPr>
                      <a:r>
                        <a:rPr lang="en-US" sz="1200" dirty="0">
                          <a:solidFill>
                            <a:srgbClr val="000000"/>
                          </a:solidFill>
                          <a:latin typeface="+mn-lt"/>
                          <a:ea typeface="Times New Roman"/>
                        </a:rPr>
                        <a:t>COURTESY PAY FEE</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chemeClr val="bg1"/>
                    </a:solidFill>
                  </a:tcPr>
                </a:tc>
                <a:tc>
                  <a:txBody>
                    <a:bodyPr/>
                    <a:lstStyle/>
                    <a:p>
                      <a:pPr marL="0" marR="0">
                        <a:spcBef>
                          <a:spcPts val="0"/>
                        </a:spcBef>
                        <a:spcAft>
                          <a:spcPts val="0"/>
                        </a:spcAft>
                      </a:pPr>
                      <a:r>
                        <a:rPr lang="en-US" sz="1200" dirty="0">
                          <a:solidFill>
                            <a:srgbClr val="000000"/>
                          </a:solidFill>
                          <a:latin typeface="+mn-lt"/>
                          <a:ea typeface="Times New Roman"/>
                        </a:rPr>
                        <a:t>MARTHAS VINEYARD GRAND RAPIDS MI</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chemeClr val="bg1"/>
                    </a:solidFill>
                  </a:tcPr>
                </a:tc>
                <a:tc>
                  <a:txBody>
                    <a:bodyPr/>
                    <a:lstStyle/>
                    <a:p>
                      <a:pPr marL="0" marR="0">
                        <a:spcBef>
                          <a:spcPts val="0"/>
                        </a:spcBef>
                        <a:spcAft>
                          <a:spcPts val="0"/>
                        </a:spcAft>
                      </a:pPr>
                      <a:r>
                        <a:rPr lang="en-US" sz="1200" dirty="0">
                          <a:solidFill>
                            <a:srgbClr val="000000"/>
                          </a:solidFill>
                          <a:latin typeface="+mn-lt"/>
                          <a:ea typeface="Times New Roman"/>
                        </a:rPr>
                        <a:t>AVAIL BALANCE WAS $12.66 BEFORE DBT/WDR TRANS </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chemeClr val="bg1"/>
                    </a:solidFill>
                  </a:tcPr>
                </a:tc>
              </a:tr>
              <a:tr h="333242">
                <a:tc>
                  <a:txBody>
                    <a:bodyPr/>
                    <a:lstStyle/>
                    <a:p>
                      <a:pPr marL="0" marR="0" algn="r">
                        <a:spcBef>
                          <a:spcPts val="0"/>
                        </a:spcBef>
                        <a:spcAft>
                          <a:spcPts val="0"/>
                        </a:spcAft>
                      </a:pPr>
                      <a:r>
                        <a:rPr lang="en-US" sz="1200" b="1" dirty="0" smtClean="0">
                          <a:solidFill>
                            <a:srgbClr val="000000"/>
                          </a:solidFill>
                          <a:latin typeface="+mn-lt"/>
                          <a:ea typeface="Times New Roman"/>
                        </a:rPr>
                        <a:t>3.74</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pPr marL="0" marR="0" algn="r">
                        <a:spcBef>
                          <a:spcPts val="0"/>
                        </a:spcBef>
                        <a:spcAft>
                          <a:spcPts val="0"/>
                        </a:spcAft>
                      </a:pPr>
                      <a:r>
                        <a:rPr lang="en-US" sz="1200" dirty="0" smtClean="0">
                          <a:solidFill>
                            <a:srgbClr val="000000"/>
                          </a:solidFill>
                          <a:latin typeface="+mn-lt"/>
                          <a:ea typeface="Times New Roman"/>
                        </a:rPr>
                        <a:t>41.15-</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pPr marL="0" marR="0">
                        <a:spcBef>
                          <a:spcPts val="0"/>
                        </a:spcBef>
                        <a:spcAft>
                          <a:spcPts val="0"/>
                        </a:spcAft>
                      </a:pPr>
                      <a:r>
                        <a:rPr lang="en-US" sz="1200">
                          <a:solidFill>
                            <a:srgbClr val="000000"/>
                          </a:solidFill>
                          <a:latin typeface="+mn-lt"/>
                          <a:ea typeface="Times New Roman"/>
                        </a:rPr>
                        <a:t>DBT/WDR</a:t>
                      </a:r>
                      <a:endParaRPr lang="en-US" sz="280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pPr marL="0" marR="0">
                        <a:spcBef>
                          <a:spcPts val="0"/>
                        </a:spcBef>
                        <a:spcAft>
                          <a:spcPts val="0"/>
                        </a:spcAft>
                      </a:pPr>
                      <a:r>
                        <a:rPr lang="en-US" sz="1200" dirty="0">
                          <a:solidFill>
                            <a:srgbClr val="000000"/>
                          </a:solidFill>
                          <a:latin typeface="+mn-lt"/>
                          <a:ea typeface="Times New Roman"/>
                        </a:rPr>
                        <a:t>MEIJER GARDEN </a:t>
                      </a:r>
                      <a:r>
                        <a:rPr lang="en-US" sz="1200" dirty="0" smtClean="0">
                          <a:solidFill>
                            <a:srgbClr val="000000"/>
                          </a:solidFill>
                          <a:latin typeface="+mn-lt"/>
                          <a:ea typeface="Times New Roman"/>
                        </a:rPr>
                        <a:t>CAFE </a:t>
                      </a:r>
                      <a:r>
                        <a:rPr lang="en-US" sz="1200" dirty="0">
                          <a:solidFill>
                            <a:srgbClr val="000000"/>
                          </a:solidFill>
                          <a:latin typeface="+mn-lt"/>
                          <a:ea typeface="Times New Roman"/>
                        </a:rPr>
                        <a:t>NE GRAND RAPIDS MI</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endParaRPr lang="en-US" sz="1800" dirty="0">
                        <a:solidFill>
                          <a:srgbClr val="000000"/>
                        </a:solidFill>
                        <a:latin typeface="+mn-lt"/>
                      </a:endParaRPr>
                    </a:p>
                  </a:txBody>
                  <a:tcPr marL="67845" marR="67845" marT="0" marB="0" anchor="ctr">
                    <a:lnL>
                      <a:noFill/>
                    </a:lnL>
                    <a:lnR>
                      <a:noFill/>
                    </a:lnR>
                    <a:lnT>
                      <a:noFill/>
                    </a:lnT>
                    <a:lnB>
                      <a:noFill/>
                    </a:lnB>
                    <a:solidFill>
                      <a:srgbClr val="C0C0C0"/>
                    </a:solidFill>
                  </a:tcPr>
                </a:tc>
              </a:tr>
              <a:tr h="333242">
                <a:tc>
                  <a:txBody>
                    <a:bodyPr/>
                    <a:lstStyle/>
                    <a:p>
                      <a:pPr marL="0" marR="0" algn="r">
                        <a:spcBef>
                          <a:spcPts val="0"/>
                        </a:spcBef>
                        <a:spcAft>
                          <a:spcPts val="0"/>
                        </a:spcAft>
                      </a:pPr>
                      <a:r>
                        <a:rPr lang="en-US" sz="1200" b="1" dirty="0" smtClean="0">
                          <a:solidFill>
                            <a:srgbClr val="000000"/>
                          </a:solidFill>
                          <a:latin typeface="+mn-lt"/>
                          <a:ea typeface="Times New Roman"/>
                        </a:rPr>
                        <a:t>20.00</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chemeClr val="bg1"/>
                    </a:solidFill>
                  </a:tcPr>
                </a:tc>
                <a:tc>
                  <a:txBody>
                    <a:bodyPr/>
                    <a:lstStyle/>
                    <a:p>
                      <a:pPr marL="0" marR="0" algn="r">
                        <a:spcBef>
                          <a:spcPts val="0"/>
                        </a:spcBef>
                        <a:spcAft>
                          <a:spcPts val="0"/>
                        </a:spcAft>
                      </a:pPr>
                      <a:r>
                        <a:rPr lang="en-US" sz="1200" dirty="0" smtClean="0">
                          <a:solidFill>
                            <a:srgbClr val="000000"/>
                          </a:solidFill>
                          <a:latin typeface="+mn-lt"/>
                          <a:ea typeface="Times New Roman"/>
                        </a:rPr>
                        <a:t>61.15-</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chemeClr val="bg1"/>
                    </a:solidFill>
                  </a:tcPr>
                </a:tc>
                <a:tc>
                  <a:txBody>
                    <a:bodyPr/>
                    <a:lstStyle/>
                    <a:p>
                      <a:pPr marL="0" marR="0">
                        <a:spcBef>
                          <a:spcPts val="0"/>
                        </a:spcBef>
                        <a:spcAft>
                          <a:spcPts val="0"/>
                        </a:spcAft>
                      </a:pPr>
                      <a:r>
                        <a:rPr lang="en-US" sz="1200">
                          <a:solidFill>
                            <a:srgbClr val="000000"/>
                          </a:solidFill>
                          <a:latin typeface="+mn-lt"/>
                          <a:ea typeface="Times New Roman"/>
                        </a:rPr>
                        <a:t>COURTESY PAY FEE</a:t>
                      </a:r>
                      <a:endParaRPr lang="en-US" sz="2800">
                        <a:solidFill>
                          <a:srgbClr val="000000"/>
                        </a:solidFill>
                        <a:latin typeface="+mn-lt"/>
                        <a:ea typeface="Times New Roman"/>
                      </a:endParaRPr>
                    </a:p>
                  </a:txBody>
                  <a:tcPr marL="67845" marR="67845" marT="0" marB="0" anchor="ctr">
                    <a:lnL>
                      <a:noFill/>
                    </a:lnL>
                    <a:lnR>
                      <a:noFill/>
                    </a:lnR>
                    <a:lnT>
                      <a:noFill/>
                    </a:lnT>
                    <a:lnB>
                      <a:noFill/>
                    </a:lnB>
                    <a:solidFill>
                      <a:schemeClr val="bg1"/>
                    </a:solidFill>
                  </a:tcPr>
                </a:tc>
                <a:tc>
                  <a:txBody>
                    <a:bodyPr/>
                    <a:lstStyle/>
                    <a:p>
                      <a:pPr marL="0" marR="0">
                        <a:spcBef>
                          <a:spcPts val="0"/>
                        </a:spcBef>
                        <a:spcAft>
                          <a:spcPts val="0"/>
                        </a:spcAft>
                      </a:pPr>
                      <a:r>
                        <a:rPr lang="en-US" sz="1200" dirty="0">
                          <a:solidFill>
                            <a:srgbClr val="000000"/>
                          </a:solidFill>
                          <a:latin typeface="+mn-lt"/>
                          <a:ea typeface="Times New Roman"/>
                        </a:rPr>
                        <a:t>MEIJER GARDEN </a:t>
                      </a:r>
                      <a:r>
                        <a:rPr lang="en-US" sz="1200" dirty="0" smtClean="0">
                          <a:solidFill>
                            <a:srgbClr val="000000"/>
                          </a:solidFill>
                          <a:latin typeface="+mn-lt"/>
                          <a:ea typeface="Times New Roman"/>
                        </a:rPr>
                        <a:t>CAFE </a:t>
                      </a:r>
                      <a:r>
                        <a:rPr lang="en-US" sz="1200" dirty="0">
                          <a:solidFill>
                            <a:srgbClr val="000000"/>
                          </a:solidFill>
                          <a:latin typeface="+mn-lt"/>
                          <a:ea typeface="Times New Roman"/>
                        </a:rPr>
                        <a:t>NE GRAND RAPIDS MI</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chemeClr val="bg1"/>
                    </a:solidFill>
                  </a:tcPr>
                </a:tc>
                <a:tc>
                  <a:txBody>
                    <a:bodyPr/>
                    <a:lstStyle/>
                    <a:p>
                      <a:pPr marL="0" marR="0">
                        <a:spcBef>
                          <a:spcPts val="0"/>
                        </a:spcBef>
                        <a:spcAft>
                          <a:spcPts val="0"/>
                        </a:spcAft>
                      </a:pPr>
                      <a:r>
                        <a:rPr lang="en-US" sz="1200" dirty="0">
                          <a:solidFill>
                            <a:srgbClr val="000000"/>
                          </a:solidFill>
                          <a:latin typeface="+mn-lt"/>
                          <a:ea typeface="Times New Roman"/>
                        </a:rPr>
                        <a:t>AVAIL BALANCE WAS -$37.41 BEFORE DBT/WDR TRANS </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chemeClr val="bg1"/>
                    </a:solidFill>
                  </a:tcPr>
                </a:tc>
              </a:tr>
              <a:tr h="250197">
                <a:tc>
                  <a:txBody>
                    <a:bodyPr/>
                    <a:lstStyle/>
                    <a:p>
                      <a:pPr marL="0" marR="0" algn="r">
                        <a:spcBef>
                          <a:spcPts val="0"/>
                        </a:spcBef>
                        <a:spcAft>
                          <a:spcPts val="0"/>
                        </a:spcAft>
                      </a:pPr>
                      <a:r>
                        <a:rPr lang="en-US" sz="1200" b="1" dirty="0" smtClean="0">
                          <a:solidFill>
                            <a:srgbClr val="000000"/>
                          </a:solidFill>
                          <a:latin typeface="+mn-lt"/>
                          <a:ea typeface="Times New Roman"/>
                        </a:rPr>
                        <a:t>11.46</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pPr marL="0" marR="0" algn="r">
                        <a:spcBef>
                          <a:spcPts val="0"/>
                        </a:spcBef>
                        <a:spcAft>
                          <a:spcPts val="0"/>
                        </a:spcAft>
                      </a:pPr>
                      <a:r>
                        <a:rPr lang="en-US" sz="1200" dirty="0" smtClean="0">
                          <a:solidFill>
                            <a:srgbClr val="000000"/>
                          </a:solidFill>
                          <a:latin typeface="+mn-lt"/>
                          <a:ea typeface="Times New Roman"/>
                        </a:rPr>
                        <a:t>72.61-</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pPr marL="0" marR="0">
                        <a:spcBef>
                          <a:spcPts val="0"/>
                        </a:spcBef>
                        <a:spcAft>
                          <a:spcPts val="0"/>
                        </a:spcAft>
                      </a:pPr>
                      <a:r>
                        <a:rPr lang="en-US" sz="1200">
                          <a:solidFill>
                            <a:srgbClr val="000000"/>
                          </a:solidFill>
                          <a:latin typeface="+mn-lt"/>
                          <a:ea typeface="Times New Roman"/>
                        </a:rPr>
                        <a:t>DBT/WDR</a:t>
                      </a:r>
                      <a:endParaRPr lang="en-US" sz="280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pPr marL="0" marR="0">
                        <a:spcBef>
                          <a:spcPts val="0"/>
                        </a:spcBef>
                        <a:spcAft>
                          <a:spcPts val="0"/>
                        </a:spcAft>
                      </a:pPr>
                      <a:r>
                        <a:rPr lang="en-US" sz="1200" dirty="0">
                          <a:solidFill>
                            <a:srgbClr val="000000"/>
                          </a:solidFill>
                          <a:latin typeface="+mn-lt"/>
                          <a:ea typeface="Times New Roman"/>
                        </a:rPr>
                        <a:t>MEIJER INC</a:t>
                      </a:r>
                      <a:endParaRPr lang="en-US" sz="2800" dirty="0">
                        <a:solidFill>
                          <a:srgbClr val="000000"/>
                        </a:solidFill>
                        <a:latin typeface="+mn-lt"/>
                        <a:ea typeface="Times New Roman"/>
                      </a:endParaRPr>
                    </a:p>
                  </a:txBody>
                  <a:tcPr marL="67845" marR="67845" marT="0" marB="0" anchor="ctr">
                    <a:lnL>
                      <a:noFill/>
                    </a:lnL>
                    <a:lnR>
                      <a:noFill/>
                    </a:lnR>
                    <a:lnT>
                      <a:noFill/>
                    </a:lnT>
                    <a:lnB>
                      <a:noFill/>
                    </a:lnB>
                    <a:solidFill>
                      <a:srgbClr val="C0C0C0"/>
                    </a:solidFill>
                  </a:tcPr>
                </a:tc>
                <a:tc>
                  <a:txBody>
                    <a:bodyPr/>
                    <a:lstStyle/>
                    <a:p>
                      <a:endParaRPr lang="en-US" sz="1800" dirty="0">
                        <a:solidFill>
                          <a:srgbClr val="000000"/>
                        </a:solidFill>
                        <a:latin typeface="+mn-lt"/>
                      </a:endParaRPr>
                    </a:p>
                  </a:txBody>
                  <a:tcPr marL="67845" marR="67845" marT="0" marB="0" anchor="ctr">
                    <a:lnL>
                      <a:noFill/>
                    </a:lnL>
                    <a:lnR>
                      <a:noFill/>
                    </a:lnR>
                    <a:lnT>
                      <a:noFill/>
                    </a:lnT>
                    <a:lnB>
                      <a:noFill/>
                    </a:lnB>
                    <a:solidFill>
                      <a:srgbClr val="C0C0C0"/>
                    </a:solidFill>
                  </a:tcPr>
                </a:tc>
              </a:tr>
              <a:tr h="333242">
                <a:tc>
                  <a:txBody>
                    <a:bodyPr/>
                    <a:lstStyle/>
                    <a:p>
                      <a:pPr marL="0" marR="0" algn="r">
                        <a:spcBef>
                          <a:spcPts val="0"/>
                        </a:spcBef>
                        <a:spcAft>
                          <a:spcPts val="0"/>
                        </a:spcAft>
                      </a:pPr>
                      <a:r>
                        <a:rPr lang="en-US" sz="1200" b="1" dirty="0" smtClean="0">
                          <a:solidFill>
                            <a:srgbClr val="000000"/>
                          </a:solidFill>
                          <a:latin typeface="+mn-lt"/>
                          <a:ea typeface="Times New Roman"/>
                        </a:rPr>
                        <a:t>20.00</a:t>
                      </a:r>
                      <a:endParaRPr lang="en-US" sz="2800" dirty="0">
                        <a:solidFill>
                          <a:srgbClr val="000000"/>
                        </a:solidFill>
                        <a:latin typeface="+mn-lt"/>
                        <a:ea typeface="Times New Roman"/>
                      </a:endParaRPr>
                    </a:p>
                  </a:txBody>
                  <a:tcPr marL="67845" marR="67845"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200" dirty="0" smtClean="0">
                          <a:solidFill>
                            <a:srgbClr val="000000"/>
                          </a:solidFill>
                          <a:latin typeface="+mn-lt"/>
                          <a:ea typeface="Times New Roman"/>
                        </a:rPr>
                        <a:t>92.61-</a:t>
                      </a:r>
                      <a:endParaRPr lang="en-US" sz="2800" dirty="0">
                        <a:solidFill>
                          <a:srgbClr val="000000"/>
                        </a:solidFill>
                        <a:latin typeface="+mn-lt"/>
                        <a:ea typeface="Times New Roman"/>
                      </a:endParaRPr>
                    </a:p>
                  </a:txBody>
                  <a:tcPr marL="67845" marR="67845"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a:solidFill>
                            <a:srgbClr val="000000"/>
                          </a:solidFill>
                          <a:latin typeface="+mn-lt"/>
                          <a:ea typeface="Times New Roman"/>
                        </a:rPr>
                        <a:t>COURTESY PAY FEE</a:t>
                      </a:r>
                      <a:endParaRPr lang="en-US" sz="2800">
                        <a:solidFill>
                          <a:srgbClr val="000000"/>
                        </a:solidFill>
                        <a:latin typeface="+mn-lt"/>
                        <a:ea typeface="Times New Roman"/>
                      </a:endParaRPr>
                    </a:p>
                  </a:txBody>
                  <a:tcPr marL="67845" marR="67845"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solidFill>
                            <a:srgbClr val="000000"/>
                          </a:solidFill>
                          <a:latin typeface="+mn-lt"/>
                          <a:ea typeface="Times New Roman"/>
                        </a:rPr>
                        <a:t>MEIJER INC</a:t>
                      </a:r>
                      <a:endParaRPr lang="en-US" sz="2800" dirty="0">
                        <a:solidFill>
                          <a:srgbClr val="000000"/>
                        </a:solidFill>
                        <a:latin typeface="+mn-lt"/>
                        <a:ea typeface="Times New Roman"/>
                      </a:endParaRPr>
                    </a:p>
                  </a:txBody>
                  <a:tcPr marL="67845" marR="67845"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dirty="0">
                          <a:solidFill>
                            <a:srgbClr val="000000"/>
                          </a:solidFill>
                          <a:latin typeface="+mn-lt"/>
                          <a:ea typeface="Times New Roman"/>
                        </a:rPr>
                        <a:t>AVAIL BALANCE WAS -$61.15 BEFORE DBT/WDR TRANS </a:t>
                      </a:r>
                      <a:endParaRPr lang="en-US" sz="2800" dirty="0">
                        <a:solidFill>
                          <a:srgbClr val="000000"/>
                        </a:solidFill>
                        <a:latin typeface="+mn-lt"/>
                        <a:ea typeface="Times New Roman"/>
                      </a:endParaRPr>
                    </a:p>
                  </a:txBody>
                  <a:tcPr marL="67845" marR="67845"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a:t>
            </a:r>
            <a:r>
              <a:rPr lang="en-US" dirty="0" smtClean="0">
                <a:latin typeface="Calibri"/>
              </a:rPr>
              <a:t>*</a:t>
            </a:r>
            <a:r>
              <a:rPr lang="en-US" dirty="0" smtClean="0"/>
              <a:t>BASE Using the Opt In</a:t>
            </a:r>
            <a:r>
              <a:rPr lang="en-US" dirty="0" smtClean="0">
                <a:latin typeface="Calibri"/>
                <a:sym typeface="Symbol"/>
              </a:rPr>
              <a:t>  </a:t>
            </a:r>
            <a:r>
              <a:rPr lang="en-US" dirty="0" smtClean="0"/>
              <a:t>Out Flags</a:t>
            </a:r>
            <a:endParaRPr lang="en-US" dirty="0"/>
          </a:p>
        </p:txBody>
      </p:sp>
      <p:sp>
        <p:nvSpPr>
          <p:cNvPr id="3" name="Content Placeholder 2"/>
          <p:cNvSpPr>
            <a:spLocks noGrp="1"/>
          </p:cNvSpPr>
          <p:nvPr>
            <p:ph idx="1"/>
          </p:nvPr>
        </p:nvSpPr>
        <p:spPr/>
        <p:txBody>
          <a:bodyPr/>
          <a:lstStyle/>
          <a:p>
            <a:r>
              <a:rPr lang="en-US" dirty="0" smtClean="0"/>
              <a:t>CU*BASE will now have to interpret how to </a:t>
            </a:r>
            <a:r>
              <a:rPr lang="en-US" b="1" dirty="0" smtClean="0"/>
              <a:t>authorize</a:t>
            </a:r>
            <a:r>
              <a:rPr lang="en-US" dirty="0" smtClean="0"/>
              <a:t> member transactions at the member level, not just the credit union level</a:t>
            </a:r>
          </a:p>
          <a:p>
            <a:pPr lvl="1"/>
            <a:r>
              <a:rPr lang="en-US" dirty="0" smtClean="0"/>
              <a:t>If the member has a negative balance limit, and the credit union has activated that balance for use in authorizations, now the system has to see whether the member has opted in or out to </a:t>
            </a:r>
            <a:r>
              <a:rPr lang="en-US" b="1" dirty="0" smtClean="0"/>
              <a:t>determine the amount that can be approved</a:t>
            </a:r>
          </a:p>
          <a:p>
            <a:pPr lvl="1"/>
            <a:r>
              <a:rPr lang="en-US" dirty="0" smtClean="0"/>
              <a:t>Remember, just because the member opted out for ATM/Debit, we cannot touch the negative balance limit that is still being used for ACH and checks</a:t>
            </a:r>
          </a:p>
          <a:p>
            <a:r>
              <a:rPr lang="en-US" dirty="0" smtClean="0"/>
              <a:t>CU*BASE will now have to interpret how to </a:t>
            </a:r>
            <a:r>
              <a:rPr lang="en-US" b="1" dirty="0" smtClean="0"/>
              <a:t>post</a:t>
            </a:r>
            <a:r>
              <a:rPr lang="en-US" dirty="0" smtClean="0"/>
              <a:t> fees at the member level </a:t>
            </a:r>
          </a:p>
          <a:p>
            <a:pPr lvl="1"/>
            <a:r>
              <a:rPr lang="en-US" dirty="0" smtClean="0"/>
              <a:t>If the member has a negative balance limit, and the credit union has activated that balance for use in posting, now the system has to see whether the member has opted in or out to </a:t>
            </a:r>
            <a:r>
              <a:rPr lang="en-US" b="1" dirty="0" smtClean="0"/>
              <a:t>determine whether to charge the fee</a:t>
            </a:r>
          </a:p>
          <a:p>
            <a:pPr lvl="2"/>
            <a:r>
              <a:rPr lang="en-US" dirty="0" smtClean="0">
                <a:solidFill>
                  <a:schemeClr val="accent2">
                    <a:lumMod val="75000"/>
                  </a:schemeClr>
                </a:solidFill>
              </a:rPr>
              <a:t>Remember, these items can’t be returned (like checks or ACH can)</a:t>
            </a:r>
          </a:p>
          <a:p>
            <a:pPr lvl="1"/>
            <a:r>
              <a:rPr lang="en-US" dirty="0" smtClean="0"/>
              <a:t>Opt out: no NSF or ANR fee will be charged in the first round</a:t>
            </a:r>
          </a:p>
          <a:p>
            <a:pPr lvl="1"/>
            <a:r>
              <a:rPr lang="en-US" dirty="0" smtClean="0"/>
              <a:t>Opt in: both NSF and ANR fees are in play</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39</a:t>
            </a:fld>
            <a:endParaRPr lang="en-US"/>
          </a:p>
        </p:txBody>
      </p:sp>
      <p:sp>
        <p:nvSpPr>
          <p:cNvPr id="5" name="Text Placeholder 4"/>
          <p:cNvSpPr>
            <a:spLocks noGrp="1"/>
          </p:cNvSpPr>
          <p:nvPr>
            <p:ph type="body" sz="quarter" idx="13"/>
          </p:nvPr>
        </p:nvSpPr>
        <p:spPr/>
        <p:txBody>
          <a:bodyPr/>
          <a:lstStyle/>
          <a:p>
            <a:r>
              <a:rPr lang="en-US" dirty="0" smtClean="0"/>
              <a:t>These changes are scheduled for the 10.2 release (July 18 or 26)...just under the wire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52600" y="3758386"/>
            <a:ext cx="6477000" cy="2185214"/>
          </a:xfrm>
          <a:prstGeom prst="rect">
            <a:avLst/>
          </a:prstGeom>
          <a:noFill/>
        </p:spPr>
        <p:style>
          <a:lnRef idx="0">
            <a:schemeClr val="accent2"/>
          </a:lnRef>
          <a:fillRef idx="3">
            <a:schemeClr val="accent2"/>
          </a:fillRef>
          <a:effectRef idx="3">
            <a:schemeClr val="accent2"/>
          </a:effectRef>
          <a:fontRef idx="minor">
            <a:schemeClr val="lt1"/>
          </a:fontRef>
        </p:style>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000" b="1" dirty="0" smtClean="0">
                <a:ln/>
                <a:solidFill>
                  <a:schemeClr val="accent3"/>
                </a:solidFill>
              </a:rPr>
              <a:t>artistry </a:t>
            </a:r>
            <a:r>
              <a:rPr lang="en-US" sz="3200" dirty="0" smtClean="0">
                <a:ln/>
                <a:solidFill>
                  <a:schemeClr val="accent3"/>
                </a:solidFill>
              </a:rPr>
              <a:t>[</a:t>
            </a:r>
            <a:r>
              <a:rPr lang="en-US" sz="3200" dirty="0" smtClean="0">
                <a:ln/>
                <a:solidFill>
                  <a:schemeClr val="accent3"/>
                </a:solidFill>
                <a:latin typeface="Calibri"/>
              </a:rPr>
              <a:t>är'tĭ-strē</a:t>
            </a:r>
            <a:r>
              <a:rPr lang="en-US" sz="3200" dirty="0" smtClean="0">
                <a:ln/>
                <a:solidFill>
                  <a:schemeClr val="accent3"/>
                </a:solidFill>
              </a:rPr>
              <a:t>] </a:t>
            </a:r>
            <a:r>
              <a:rPr lang="en-US" sz="3200" i="1" dirty="0" smtClean="0">
                <a:ln/>
                <a:solidFill>
                  <a:schemeClr val="accent3"/>
                </a:solidFill>
              </a:rPr>
              <a:t>n</a:t>
            </a:r>
            <a:endParaRPr lang="en-US" sz="3200" dirty="0" smtClean="0">
              <a:ln/>
              <a:solidFill>
                <a:schemeClr val="accent3"/>
              </a:solidFill>
            </a:endParaRPr>
          </a:p>
          <a:p>
            <a:pPr algn="ctr"/>
            <a:r>
              <a:rPr lang="en-US" sz="3200" dirty="0" smtClean="0">
                <a:ln/>
                <a:solidFill>
                  <a:schemeClr val="accent3"/>
                </a:solidFill>
              </a:rPr>
              <a:t>a superior skill that you can learn by study and practice and observation</a:t>
            </a:r>
          </a:p>
          <a:p>
            <a:pPr algn="ctr"/>
            <a:endParaRPr lang="en-US" sz="3200" dirty="0">
              <a:ln/>
              <a:solidFill>
                <a:schemeClr val="accent3"/>
              </a:solidFill>
            </a:endParaRPr>
          </a:p>
        </p:txBody>
      </p:sp>
      <p:sp>
        <p:nvSpPr>
          <p:cNvPr id="12" name="Rectangle 11"/>
          <p:cNvSpPr/>
          <p:nvPr/>
        </p:nvSpPr>
        <p:spPr>
          <a:xfrm>
            <a:off x="1967676" y="2620089"/>
            <a:ext cx="6046848" cy="76944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Celebrating Our Artistry</a:t>
            </a: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Members are Not Created Equal</a:t>
            </a:r>
            <a:endParaRPr lang="en-US" dirty="0"/>
          </a:p>
        </p:txBody>
      </p:sp>
      <p:sp>
        <p:nvSpPr>
          <p:cNvPr id="3" name="Content Placeholder 2"/>
          <p:cNvSpPr>
            <a:spLocks noGrp="1"/>
          </p:cNvSpPr>
          <p:nvPr>
            <p:ph idx="1"/>
          </p:nvPr>
        </p:nvSpPr>
        <p:spPr>
          <a:xfrm>
            <a:off x="457200" y="1600200"/>
            <a:ext cx="8382000" cy="4953000"/>
          </a:xfrm>
        </p:spPr>
        <p:txBody>
          <a:bodyPr/>
          <a:lstStyle/>
          <a:p>
            <a:r>
              <a:rPr lang="en-US" dirty="0" smtClean="0"/>
              <a:t>Members who opened their memberships prior to July 1, 2010</a:t>
            </a:r>
          </a:p>
          <a:p>
            <a:pPr lvl="1"/>
            <a:r>
              <a:rPr lang="en-US" dirty="0" smtClean="0"/>
              <a:t>A decision must be made on how to sell the member on opting in now (even though the posting programs won’t be ready until later in July)</a:t>
            </a:r>
          </a:p>
          <a:p>
            <a:pPr lvl="1"/>
            <a:r>
              <a:rPr lang="en-US" dirty="0" smtClean="0"/>
              <a:t>We will opt them </a:t>
            </a:r>
            <a:r>
              <a:rPr lang="en-US" b="1" dirty="0" smtClean="0"/>
              <a:t>in </a:t>
            </a:r>
            <a:r>
              <a:rPr lang="en-US" dirty="0" smtClean="0"/>
              <a:t>on July 1 (except if you manually set their flag prior to then) and opt them </a:t>
            </a:r>
            <a:r>
              <a:rPr lang="en-US" b="1" dirty="0" smtClean="0"/>
              <a:t>out </a:t>
            </a:r>
            <a:r>
              <a:rPr lang="en-US" dirty="0" smtClean="0"/>
              <a:t>on August 15 (unless you’ve set their flag)</a:t>
            </a:r>
          </a:p>
          <a:p>
            <a:pPr lvl="1"/>
            <a:r>
              <a:rPr lang="en-US" dirty="0" smtClean="0"/>
              <a:t>But until July 18 (or 26), we will post fees same as now</a:t>
            </a:r>
          </a:p>
          <a:p>
            <a:r>
              <a:rPr lang="en-US" dirty="0" smtClean="0"/>
              <a:t>Members who open their memberships between July 1 and August 15</a:t>
            </a:r>
          </a:p>
          <a:p>
            <a:pPr lvl="1"/>
            <a:r>
              <a:rPr lang="en-US" dirty="0" smtClean="0"/>
              <a:t>These members must make a decision when they open their account (you can set a default according to your Workflow Control configuration)</a:t>
            </a:r>
          </a:p>
          <a:p>
            <a:pPr lvl="1"/>
            <a:r>
              <a:rPr lang="en-US" dirty="0" smtClean="0"/>
              <a:t>You’ll need to monitor any members who: open an account, opt out, get a piece of plastic, </a:t>
            </a:r>
            <a:r>
              <a:rPr lang="en-US" u="sng" dirty="0" smtClean="0"/>
              <a:t>and</a:t>
            </a:r>
            <a:r>
              <a:rPr lang="en-US" dirty="0" smtClean="0"/>
              <a:t> overdraw their new account prior to when the posting programs are in </a:t>
            </a:r>
            <a:r>
              <a:rPr lang="en-US" b="1" dirty="0" smtClean="0"/>
              <a:t>(you may have to manually refund these fees/update counters)</a:t>
            </a:r>
          </a:p>
          <a:p>
            <a:r>
              <a:rPr lang="en-US" dirty="0" smtClean="0"/>
              <a:t>Members who open their memberships after August 15</a:t>
            </a:r>
          </a:p>
          <a:p>
            <a:pPr lvl="1"/>
            <a:r>
              <a:rPr lang="en-US" dirty="0" smtClean="0"/>
              <a:t>These members must make a decision (default per your Workflow Controls) and the new posting rules will immediately be in play</a:t>
            </a:r>
          </a:p>
        </p:txBody>
      </p:sp>
      <p:sp>
        <p:nvSpPr>
          <p:cNvPr id="4" name="Slide Number Placeholder 3"/>
          <p:cNvSpPr>
            <a:spLocks noGrp="1"/>
          </p:cNvSpPr>
          <p:nvPr>
            <p:ph type="sldNum" sz="quarter" idx="12"/>
          </p:nvPr>
        </p:nvSpPr>
        <p:spPr/>
        <p:txBody>
          <a:bodyPr/>
          <a:lstStyle/>
          <a:p>
            <a:fld id="{1A7AA609-E11C-4C33-A49A-BA59D0955339}"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Members are Not Created Equal</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Members who opened their memberships prior to July 1, 2010</a:t>
            </a:r>
          </a:p>
          <a:p>
            <a:pPr lvl="1"/>
            <a:r>
              <a:rPr lang="en-US" dirty="0" smtClean="0"/>
              <a:t>A decision must be made on how to sell the member on opting in now (even though the posting programs won’t be ready until later in July)</a:t>
            </a:r>
          </a:p>
          <a:p>
            <a:pPr lvl="1"/>
            <a:r>
              <a:rPr lang="en-US" dirty="0" smtClean="0"/>
              <a:t>We will opt them </a:t>
            </a:r>
            <a:r>
              <a:rPr lang="en-US" b="1" dirty="0" smtClean="0"/>
              <a:t>in </a:t>
            </a:r>
            <a:r>
              <a:rPr lang="en-US" dirty="0" smtClean="0"/>
              <a:t>on July 1 (except if you manually set their flag prior to then) and opt them </a:t>
            </a:r>
            <a:r>
              <a:rPr lang="en-US" b="1" dirty="0" smtClean="0"/>
              <a:t>out </a:t>
            </a:r>
            <a:r>
              <a:rPr lang="en-US" dirty="0" smtClean="0"/>
              <a:t>on August 15 (unless you’ve set their flag)</a:t>
            </a:r>
          </a:p>
          <a:p>
            <a:pPr lvl="1"/>
            <a:r>
              <a:rPr lang="en-US" dirty="0" smtClean="0"/>
              <a:t>But until July 18 (or 26), we will post fees same as now</a:t>
            </a:r>
          </a:p>
          <a:p>
            <a:r>
              <a:rPr lang="en-US" dirty="0" smtClean="0"/>
              <a:t>Members who open their memberships between July 1 and August 15</a:t>
            </a:r>
          </a:p>
          <a:p>
            <a:pPr lvl="1"/>
            <a:r>
              <a:rPr lang="en-US" dirty="0" smtClean="0"/>
              <a:t>These members must make a decision when they open their account (you can set a default according to your Workflow Control configuration)</a:t>
            </a:r>
          </a:p>
          <a:p>
            <a:pPr lvl="1"/>
            <a:r>
              <a:rPr lang="en-US" dirty="0" smtClean="0"/>
              <a:t>You’ll need to monitor any members who: open an account, opt out, get a piece of plastic, </a:t>
            </a:r>
            <a:r>
              <a:rPr lang="en-US" u="sng" dirty="0" smtClean="0"/>
              <a:t>and</a:t>
            </a:r>
            <a:r>
              <a:rPr lang="en-US" dirty="0" smtClean="0"/>
              <a:t> overdraw their new account prior to when the posting programs are in </a:t>
            </a:r>
            <a:r>
              <a:rPr lang="en-US" b="1" dirty="0" smtClean="0"/>
              <a:t>(you may have to manually refund these fees/update counters)</a:t>
            </a:r>
          </a:p>
          <a:p>
            <a:r>
              <a:rPr lang="en-US" dirty="0" smtClean="0"/>
              <a:t>Members who open their memberships after August 15</a:t>
            </a:r>
          </a:p>
          <a:p>
            <a:pPr lvl="1"/>
            <a:r>
              <a:rPr lang="en-US" dirty="0" smtClean="0"/>
              <a:t>These members must make a decision (default per your Workflow Controls) and the new posting rules will immediately be in play</a:t>
            </a:r>
          </a:p>
        </p:txBody>
      </p:sp>
      <p:sp>
        <p:nvSpPr>
          <p:cNvPr id="4" name="Slide Number Placeholder 3"/>
          <p:cNvSpPr>
            <a:spLocks noGrp="1"/>
          </p:cNvSpPr>
          <p:nvPr>
            <p:ph type="sldNum" sz="quarter" idx="12"/>
          </p:nvPr>
        </p:nvSpPr>
        <p:spPr/>
        <p:txBody>
          <a:bodyPr/>
          <a:lstStyle/>
          <a:p>
            <a:fld id="{1A7AA609-E11C-4C33-A49A-BA59D0955339}" type="slidenum">
              <a:rPr lang="en-US" smtClean="0"/>
              <a:pPr/>
              <a:t>41</a:t>
            </a:fld>
            <a:endParaRPr lang="en-US"/>
          </a:p>
        </p:txBody>
      </p:sp>
      <p:sp>
        <p:nvSpPr>
          <p:cNvPr id="5" name="Explosion 1 4"/>
          <p:cNvSpPr/>
          <p:nvPr/>
        </p:nvSpPr>
        <p:spPr>
          <a:xfrm>
            <a:off x="228600" y="-838200"/>
            <a:ext cx="8686800" cy="8686800"/>
          </a:xfrm>
          <a:prstGeom prst="irregularSeal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This was a no-win situation:</a:t>
            </a:r>
            <a:br>
              <a:rPr lang="en-US" dirty="0" smtClean="0"/>
            </a:br>
            <a:r>
              <a:rPr lang="en-US" b="1" dirty="0" smtClean="0"/>
              <a:t>Manually track new members who opt out and reverse fees for 45 days </a:t>
            </a:r>
          </a:p>
          <a:p>
            <a:pPr algn="ctr"/>
            <a:r>
              <a:rPr lang="en-US" i="1" dirty="0" smtClean="0"/>
              <a:t>vs. </a:t>
            </a:r>
          </a:p>
          <a:p>
            <a:pPr algn="ctr"/>
            <a:r>
              <a:rPr lang="en-US" b="1" dirty="0" smtClean="0"/>
              <a:t>lose income on all existing members who opted out early, prior to August 15.</a:t>
            </a:r>
          </a:p>
          <a:p>
            <a:pPr algn="ctr"/>
            <a:r>
              <a:rPr lang="en-US" dirty="0" smtClean="0"/>
              <a:t> </a:t>
            </a:r>
          </a:p>
          <a:p>
            <a:pPr algn="ctr"/>
            <a:r>
              <a:rPr lang="en-US" dirty="0" smtClean="0"/>
              <a:t>Some people wanted fee programs to start working July 1; some wish they wouldn’t start working until August 15.  </a:t>
            </a:r>
            <a:r>
              <a:rPr lang="en-US" i="1" dirty="0" smtClean="0"/>
              <a:t>What was the Fed thinking?</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 E Still to Come</a:t>
            </a:r>
            <a:endParaRPr lang="en-US" dirty="0"/>
          </a:p>
        </p:txBody>
      </p:sp>
      <p:sp>
        <p:nvSpPr>
          <p:cNvPr id="3" name="Content Placeholder 2"/>
          <p:cNvSpPr>
            <a:spLocks noGrp="1"/>
          </p:cNvSpPr>
          <p:nvPr>
            <p:ph idx="1"/>
          </p:nvPr>
        </p:nvSpPr>
        <p:spPr/>
        <p:txBody>
          <a:bodyPr/>
          <a:lstStyle/>
          <a:p>
            <a:r>
              <a:rPr lang="en-US" dirty="0" smtClean="0"/>
              <a:t>Projects for Reg. E range from “already released” to “still on the drawing board”</a:t>
            </a:r>
          </a:p>
          <a:p>
            <a:pPr lvl="1"/>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42</a:t>
            </a:fld>
            <a:endParaRPr lang="en-US"/>
          </a:p>
        </p:txBody>
      </p:sp>
      <p:graphicFrame>
        <p:nvGraphicFramePr>
          <p:cNvPr id="6" name="Table 5"/>
          <p:cNvGraphicFramePr>
            <a:graphicFrameLocks noGrp="1"/>
          </p:cNvGraphicFramePr>
          <p:nvPr/>
        </p:nvGraphicFramePr>
        <p:xfrm>
          <a:off x="914400" y="2362200"/>
          <a:ext cx="7772400" cy="3286760"/>
        </p:xfrm>
        <a:graphic>
          <a:graphicData uri="http://schemas.openxmlformats.org/drawingml/2006/table">
            <a:tbl>
              <a:tblPr firstRow="1" bandRow="1">
                <a:tableStyleId>{5C22544A-7EE6-4342-B048-85BDC9FD1C3A}</a:tableStyleId>
              </a:tblPr>
              <a:tblGrid>
                <a:gridCol w="4917233"/>
                <a:gridCol w="2855167"/>
              </a:tblGrid>
              <a:tr h="370840">
                <a:tc>
                  <a:txBody>
                    <a:bodyPr/>
                    <a:lstStyle/>
                    <a:p>
                      <a:r>
                        <a:rPr lang="en-US" dirty="0" smtClean="0"/>
                        <a:t>Project</a:t>
                      </a:r>
                      <a:endParaRPr lang="en-US" dirty="0"/>
                    </a:p>
                  </a:txBody>
                  <a:tcPr/>
                </a:tc>
                <a:tc>
                  <a:txBody>
                    <a:bodyPr/>
                    <a:lstStyle/>
                    <a:p>
                      <a:r>
                        <a:rPr lang="en-US" dirty="0" smtClean="0"/>
                        <a:t>Release Target </a:t>
                      </a:r>
                      <a:endParaRPr lang="en-US" dirty="0"/>
                    </a:p>
                  </a:txBody>
                  <a:tcPr/>
                </a:tc>
              </a:tr>
              <a:tr h="370840">
                <a:tc>
                  <a:txBody>
                    <a:bodyPr/>
                    <a:lstStyle/>
                    <a:p>
                      <a:r>
                        <a:rPr lang="en-US" dirty="0" smtClean="0"/>
                        <a:t>New configuration, Opt In/Out flags, and maintenance features</a:t>
                      </a:r>
                      <a:endParaRPr lang="en-US" dirty="0"/>
                    </a:p>
                  </a:txBody>
                  <a:tcPr/>
                </a:tc>
                <a:tc>
                  <a:txBody>
                    <a:bodyPr/>
                    <a:lstStyle/>
                    <a:p>
                      <a:r>
                        <a:rPr lang="en-US" dirty="0" smtClean="0"/>
                        <a:t>10.1 release </a:t>
                      </a:r>
                      <a:br>
                        <a:rPr lang="en-US" dirty="0" smtClean="0"/>
                      </a:br>
                      <a:r>
                        <a:rPr lang="en-US" sz="1400" dirty="0" smtClean="0"/>
                        <a:t>(already in for online, June 28 for everyone else)</a:t>
                      </a:r>
                      <a:endParaRPr lang="en-US" dirty="0"/>
                    </a:p>
                  </a:txBody>
                  <a:tcPr/>
                </a:tc>
              </a:tr>
              <a:tr h="370840">
                <a:tc>
                  <a:txBody>
                    <a:bodyPr/>
                    <a:lstStyle/>
                    <a:p>
                      <a:r>
                        <a:rPr lang="en-US" dirty="0" smtClean="0"/>
                        <a:t>Changes to all ATM/Debit posting programs</a:t>
                      </a:r>
                    </a:p>
                  </a:txBody>
                  <a:tcPr/>
                </a:tc>
                <a:tc>
                  <a:txBody>
                    <a:bodyPr/>
                    <a:lstStyle/>
                    <a:p>
                      <a:pPr lvl="0"/>
                      <a:r>
                        <a:rPr lang="en-US" dirty="0" smtClean="0"/>
                        <a:t>10.2 release (July 18 or 26)</a:t>
                      </a:r>
                    </a:p>
                  </a:txBody>
                  <a:tcPr/>
                </a:tc>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t>**ONLY supported under the new Standard ATM/Debit platform**</a:t>
                      </a:r>
                    </a:p>
                  </a:txBody>
                  <a:tcPr/>
                </a:tc>
                <a:tc hMerge="1">
                  <a:txBody>
                    <a:bodyPr/>
                    <a:lstStyle/>
                    <a:p>
                      <a:endParaRPr lang="en-US" dirty="0"/>
                    </a:p>
                  </a:txBody>
                  <a:tcPr/>
                </a:tc>
              </a:tr>
              <a:tr h="370840">
                <a:tc>
                  <a:txBody>
                    <a:bodyPr/>
                    <a:lstStyle/>
                    <a:p>
                      <a:r>
                        <a:rPr lang="en-US" dirty="0" smtClean="0"/>
                        <a:t>Member setting their own Opt In/Out flag in </a:t>
                      </a:r>
                      <a:br>
                        <a:rPr lang="en-US" dirty="0" smtClean="0"/>
                      </a:br>
                      <a:r>
                        <a:rPr lang="en-US" b="1" dirty="0" smtClean="0"/>
                        <a:t>It’s Me 247 </a:t>
                      </a:r>
                      <a:r>
                        <a:rPr lang="en-US" dirty="0" smtClean="0"/>
                        <a:t>online banking</a:t>
                      </a:r>
                      <a:endParaRPr lang="en-US" dirty="0"/>
                    </a:p>
                  </a:txBody>
                  <a:tcPr/>
                </a:tc>
                <a:tc>
                  <a:txBody>
                    <a:bodyPr/>
                    <a:lstStyle/>
                    <a:p>
                      <a:r>
                        <a:rPr lang="en-US" dirty="0" smtClean="0"/>
                        <a:t>Target: 10.3 or 10.4 release</a:t>
                      </a:r>
                      <a:endParaRPr lang="en-US" dirty="0"/>
                    </a:p>
                  </a:txBody>
                  <a:tcPr/>
                </a:tc>
              </a:tr>
              <a:tr h="370840">
                <a:tc>
                  <a:txBody>
                    <a:bodyPr/>
                    <a:lstStyle/>
                    <a:p>
                      <a:r>
                        <a:rPr lang="en-US" dirty="0" smtClean="0"/>
                        <a:t>Notices for when members Opt In</a:t>
                      </a:r>
                      <a:endParaRPr lang="en-US" dirty="0"/>
                    </a:p>
                  </a:txBody>
                  <a:tcPr/>
                </a:tc>
                <a:tc>
                  <a:txBody>
                    <a:bodyPr/>
                    <a:lstStyle/>
                    <a:p>
                      <a:r>
                        <a:rPr lang="en-US" dirty="0" smtClean="0"/>
                        <a:t>Target: 10.5 or 10.6 release</a:t>
                      </a:r>
                      <a:endParaRPr lang="en-US" dirty="0"/>
                    </a:p>
                  </a:txBody>
                  <a:tcPr/>
                </a:tc>
              </a:tr>
              <a:tr h="370840">
                <a:tc>
                  <a:txBody>
                    <a:bodyPr/>
                    <a:lstStyle/>
                    <a:p>
                      <a:r>
                        <a:rPr lang="en-US" dirty="0" smtClean="0"/>
                        <a:t>File maintenance analysis tools</a:t>
                      </a:r>
                      <a:endParaRPr lang="en-US" dirty="0"/>
                    </a:p>
                  </a:txBody>
                  <a:tcPr/>
                </a:tc>
                <a:tc>
                  <a:txBody>
                    <a:bodyPr/>
                    <a:lstStyle/>
                    <a:p>
                      <a:r>
                        <a:rPr lang="en-US" dirty="0" smtClean="0"/>
                        <a:t>Target: To be determined</a:t>
                      </a:r>
                      <a:endParaRPr lang="en-US" dirty="0"/>
                    </a:p>
                  </a:txBody>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Responding to the Ripple Effect</a:t>
            </a:r>
            <a:endParaRPr lang="en-US" dirty="0"/>
          </a:p>
        </p:txBody>
      </p:sp>
      <p:sp>
        <p:nvSpPr>
          <p:cNvPr id="3" name="Content Placeholder 2"/>
          <p:cNvSpPr>
            <a:spLocks noGrp="1"/>
          </p:cNvSpPr>
          <p:nvPr>
            <p:ph sz="half" idx="1"/>
          </p:nvPr>
        </p:nvSpPr>
        <p:spPr>
          <a:xfrm>
            <a:off x="457200" y="1600201"/>
            <a:ext cx="6172200" cy="1447800"/>
          </a:xfrm>
        </p:spPr>
        <p:txBody>
          <a:bodyPr/>
          <a:lstStyle/>
          <a:p>
            <a:r>
              <a:rPr lang="en-US" dirty="0" smtClean="0"/>
              <a:t>As these regulations become mature, it will become clearer to everyone how to make compliance more convenient for the credit union employee, the member, and the credit union’s income statement</a:t>
            </a:r>
          </a:p>
        </p:txBody>
      </p:sp>
      <p:sp>
        <p:nvSpPr>
          <p:cNvPr id="7" name="Content Placeholder 6"/>
          <p:cNvSpPr>
            <a:spLocks noGrp="1"/>
          </p:cNvSpPr>
          <p:nvPr>
            <p:ph sz="half" idx="2"/>
          </p:nvPr>
        </p:nvSpPr>
        <p:spPr>
          <a:xfrm>
            <a:off x="457200" y="2895600"/>
            <a:ext cx="8229600" cy="3230563"/>
          </a:xfrm>
        </p:spPr>
        <p:txBody>
          <a:bodyPr/>
          <a:lstStyle/>
          <a:p>
            <a:r>
              <a:rPr lang="en-US" dirty="0" smtClean="0"/>
              <a:t>We all just need the time and experience with the reg. to prioritize the changes</a:t>
            </a:r>
          </a:p>
          <a:p>
            <a:r>
              <a:rPr lang="en-US" dirty="0" smtClean="0"/>
              <a:t>One thing that has been clear this year, is that all of this activity has everyone focused on compliance and regulations at every level</a:t>
            </a:r>
          </a:p>
          <a:p>
            <a:pPr lvl="1"/>
            <a:r>
              <a:rPr lang="en-US" dirty="0" smtClean="0"/>
              <a:t>Nothing has slowed down when it comes to the latest and greatest improvement to OFAC, BSA, Reg. D, etc.</a:t>
            </a:r>
          </a:p>
          <a:p>
            <a:pPr lvl="1"/>
            <a:r>
              <a:rPr lang="en-US" dirty="0" smtClean="0"/>
              <a:t>The industry, like the nation, is in a regulatory mode</a:t>
            </a:r>
          </a:p>
          <a:p>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43</a:t>
            </a:fld>
            <a:endParaRPr lang="en-US"/>
          </a:p>
        </p:txBody>
      </p:sp>
      <p:sp>
        <p:nvSpPr>
          <p:cNvPr id="8" name="Text Placeholder 7"/>
          <p:cNvSpPr>
            <a:spLocks noGrp="1"/>
          </p:cNvSpPr>
          <p:nvPr>
            <p:ph type="body" sz="quarter" idx="13"/>
          </p:nvPr>
        </p:nvSpPr>
        <p:spPr/>
        <p:txBody>
          <a:bodyPr/>
          <a:lstStyle/>
          <a:p>
            <a:r>
              <a:rPr lang="en-US" dirty="0" smtClean="0"/>
              <a:t>Of course this is nothing new...let’s take a look at a few more compliance-related projects we’ve have been dealing with or will deal with in 2011</a:t>
            </a:r>
          </a:p>
        </p:txBody>
      </p:sp>
      <p:pic>
        <p:nvPicPr>
          <p:cNvPr id="179202" name="Picture 2" descr="C:\Documents and Settings\dmoore\Local Settings\Temporary Internet Files\Content.IE5\NZ65IMSG\MP900400015[1].jpg"/>
          <p:cNvPicPr>
            <a:picLocks noChangeAspect="1" noChangeArrowheads="1"/>
          </p:cNvPicPr>
          <p:nvPr/>
        </p:nvPicPr>
        <p:blipFill>
          <a:blip r:embed="rId2" cstate="print"/>
          <a:srcRect/>
          <a:stretch>
            <a:fillRect/>
          </a:stretch>
        </p:blipFill>
        <p:spPr bwMode="auto">
          <a:xfrm>
            <a:off x="6781800" y="1219200"/>
            <a:ext cx="2186270" cy="1456944"/>
          </a:xfrm>
          <a:prstGeom prst="rect">
            <a:avLst/>
          </a:prstGeom>
          <a:noFill/>
        </p:spPr>
      </p:pic>
      <p:sp>
        <p:nvSpPr>
          <p:cNvPr id="9" name="Text Placeholder 4"/>
          <p:cNvSpPr txBox="1">
            <a:spLocks/>
          </p:cNvSpPr>
          <p:nvPr/>
        </p:nvSpPr>
        <p:spPr>
          <a:xfrm>
            <a:off x="1066800" y="5638800"/>
            <a:ext cx="3505200" cy="762000"/>
          </a:xfrm>
          <a:prstGeom prst="rect">
            <a:avLst/>
          </a:prstGeom>
          <a:noFill/>
        </p:spPr>
        <p:txBody>
          <a:bodyPr vert="horz" lIns="91440" tIns="45720" rIns="91440" bIns="45720" rtlCol="0" anchor="b" anchorCtr="0">
            <a:noAutofit/>
          </a:bodyPr>
          <a:lstStyle/>
          <a:p>
            <a:pPr marL="0" marR="0" lvl="0" indent="0" defTabSz="914400" rtl="0" eaLnBrk="1" fontAlgn="auto" latinLnBrk="0" hangingPunct="1">
              <a:lnSpc>
                <a:spcPct val="100000"/>
              </a:lnSpc>
              <a:spcBef>
                <a:spcPct val="20000"/>
              </a:spcBef>
              <a:spcAft>
                <a:spcPts val="0"/>
              </a:spcAft>
              <a:buClr>
                <a:schemeClr val="accent2"/>
              </a:buClr>
              <a:buSzPct val="100000"/>
              <a:buFont typeface="Monotype Sorts" pitchFamily="2" charset="2"/>
              <a:buNone/>
              <a:tabLst/>
              <a:defRPr/>
            </a:pPr>
            <a:r>
              <a:rPr kumimoji="0" lang="en-US" sz="1200" b="1" i="0" u="none" strike="noStrike" kern="1200" cap="none" spc="0" normalizeH="0" baseline="0" noProof="0" dirty="0" smtClean="0">
                <a:ln>
                  <a:noFill/>
                </a:ln>
                <a:solidFill>
                  <a:schemeClr val="accent1">
                    <a:lumMod val="75000"/>
                  </a:schemeClr>
                </a:solidFill>
                <a:effectLst/>
                <a:uLnTx/>
                <a:uFillTx/>
                <a:latin typeface="+mn-lt"/>
                <a:ea typeface="+mn-ea"/>
                <a:cs typeface="+mn-cs"/>
              </a:rPr>
              <a:t>Randy’s compliance disclaimer: </a:t>
            </a:r>
            <a:r>
              <a:rPr kumimoji="0" lang="en-US" sz="1050" b="0" i="0" u="none" strike="noStrike" kern="1200" cap="none" spc="0" normalizeH="0" baseline="0" noProof="0" dirty="0" smtClean="0">
                <a:ln>
                  <a:noFill/>
                </a:ln>
                <a:solidFill>
                  <a:schemeClr val="accent1">
                    <a:lumMod val="75000"/>
                  </a:schemeClr>
                </a:solidFill>
                <a:effectLst/>
                <a:uLnTx/>
                <a:uFillTx/>
                <a:latin typeface="+mn-lt"/>
                <a:ea typeface="+mn-ea"/>
                <a:cs typeface="+mn-cs"/>
              </a:rPr>
              <a:t>Move quickly to the spirit:  Regulatory compliance starts with a spirit to comply, then taking the experience of trying to comply, we all develop the precision in complying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 D Monitoring </a:t>
            </a:r>
            <a:endParaRPr lang="en-US" dirty="0"/>
          </a:p>
        </p:txBody>
      </p:sp>
      <p:sp>
        <p:nvSpPr>
          <p:cNvPr id="3" name="Content Placeholder 2"/>
          <p:cNvSpPr>
            <a:spLocks noGrp="1"/>
          </p:cNvSpPr>
          <p:nvPr>
            <p:ph idx="1"/>
          </p:nvPr>
        </p:nvSpPr>
        <p:spPr/>
        <p:txBody>
          <a:bodyPr/>
          <a:lstStyle/>
          <a:p>
            <a:r>
              <a:rPr lang="en-US" dirty="0" smtClean="0"/>
              <a:t>Recently added the automated counter/warning message for Phone Op transfers</a:t>
            </a:r>
          </a:p>
          <a:p>
            <a:endParaRPr lang="en-US" dirty="0" smtClean="0"/>
          </a:p>
          <a:p>
            <a:endParaRPr lang="en-US" dirty="0" smtClean="0"/>
          </a:p>
          <a:p>
            <a:r>
              <a:rPr lang="en-US" dirty="0" smtClean="0"/>
              <a:t>Ideas Forms and comments about Reg. D</a:t>
            </a:r>
          </a:p>
          <a:p>
            <a:pPr lvl="1"/>
            <a:r>
              <a:rPr lang="en-US" dirty="0" smtClean="0"/>
              <a:t>When you talk about Reg. D, the elephant in the room is whether or not the system should </a:t>
            </a:r>
            <a:r>
              <a:rPr lang="en-US" i="1" dirty="0" smtClean="0"/>
              <a:t>deny</a:t>
            </a:r>
            <a:r>
              <a:rPr lang="en-US" dirty="0" smtClean="0"/>
              <a:t> members access to their money  </a:t>
            </a:r>
          </a:p>
          <a:p>
            <a:pPr lvl="2"/>
            <a:r>
              <a:rPr lang="en-US" sz="1600" dirty="0" smtClean="0"/>
              <a:t>Should a teller have to say, “No, you can’t do this!”?  </a:t>
            </a:r>
          </a:p>
          <a:p>
            <a:pPr lvl="2"/>
            <a:r>
              <a:rPr lang="en-US" sz="1600" dirty="0" smtClean="0"/>
              <a:t>Should online banking say, “Transaction not allowed, call your credit union!”?  </a:t>
            </a:r>
          </a:p>
          <a:p>
            <a:pPr lvl="1"/>
            <a:r>
              <a:rPr lang="en-US" dirty="0" smtClean="0"/>
              <a:t>In almost every case, when someone is in support of this idea, they are thinking about the convenience of the CU employee and the regulator, not the member</a:t>
            </a:r>
          </a:p>
          <a:p>
            <a:pPr lvl="1"/>
            <a:r>
              <a:rPr lang="en-US" dirty="0" smtClean="0"/>
              <a:t>In an age where we make the member’s money so readily available to them, and self-service is seen as the glistening promise to reduce costs, how can we continue to think telling members “you can’t have your money” is a good idea?</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44</a:t>
            </a:fld>
            <a:endParaRPr lang="en-US"/>
          </a:p>
        </p:txBody>
      </p:sp>
      <p:pic>
        <p:nvPicPr>
          <p:cNvPr id="109569" name="Picture 1" descr="X:\Administration\Public\LeadershipConference\2010\Temp place for all graphics\reg d b.png"/>
          <p:cNvPicPr>
            <a:picLocks noChangeAspect="1" noChangeArrowheads="1"/>
          </p:cNvPicPr>
          <p:nvPr/>
        </p:nvPicPr>
        <p:blipFill>
          <a:blip r:embed="rId2" cstate="print"/>
          <a:srcRect/>
          <a:stretch>
            <a:fillRect/>
          </a:stretch>
        </p:blipFill>
        <p:spPr bwMode="auto">
          <a:xfrm>
            <a:off x="1981200" y="2530642"/>
            <a:ext cx="6934200" cy="364958"/>
          </a:xfrm>
          <a:prstGeom prst="rect">
            <a:avLst/>
          </a:prstGeom>
          <a:noFill/>
          <a:ln>
            <a:solidFill>
              <a:schemeClr val="bg1">
                <a:lumMod val="65000"/>
              </a:schemeClr>
            </a:solidFill>
          </a:ln>
        </p:spPr>
      </p:pic>
      <p:pic>
        <p:nvPicPr>
          <p:cNvPr id="109570" name="Picture 2" descr="X:\Administration\Public\LeadershipConference\2010\Temp place for all graphics\reg D a.png"/>
          <p:cNvPicPr>
            <a:picLocks noChangeAspect="1" noChangeArrowheads="1"/>
          </p:cNvPicPr>
          <p:nvPr/>
        </p:nvPicPr>
        <p:blipFill>
          <a:blip r:embed="rId3" cstate="print"/>
          <a:srcRect/>
          <a:stretch>
            <a:fillRect/>
          </a:stretch>
        </p:blipFill>
        <p:spPr bwMode="auto">
          <a:xfrm>
            <a:off x="1981200" y="2073442"/>
            <a:ext cx="3510548" cy="364958"/>
          </a:xfrm>
          <a:prstGeom prst="rect">
            <a:avLst/>
          </a:prstGeom>
          <a:noFill/>
          <a:ln>
            <a:solidFill>
              <a:schemeClr val="bg1">
                <a:lumMod val="65000"/>
              </a:schemeClr>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X:\Administration\Public\LeadershipConference\2010\Temp place for all graphics\FINCEN.PNG"/>
          <p:cNvPicPr>
            <a:picLocks noChangeAspect="1" noChangeArrowheads="1"/>
          </p:cNvPicPr>
          <p:nvPr/>
        </p:nvPicPr>
        <p:blipFill>
          <a:blip r:embed="rId2" cstate="print"/>
          <a:srcRect/>
          <a:stretch>
            <a:fillRect/>
          </a:stretch>
        </p:blipFill>
        <p:spPr bwMode="auto">
          <a:xfrm>
            <a:off x="105809" y="2971800"/>
            <a:ext cx="6218791" cy="2268535"/>
          </a:xfrm>
          <a:prstGeom prst="rect">
            <a:avLst/>
          </a:prstGeom>
          <a:ln>
            <a:noFill/>
          </a:ln>
          <a:effectLst>
            <a:outerShdw blurRad="292100" dist="139700" dir="2700000" algn="tl" rotWithShape="0">
              <a:srgbClr val="333333">
                <a:alpha val="65000"/>
              </a:srgbClr>
            </a:outerShdw>
          </a:effectLst>
        </p:spPr>
      </p:pic>
      <p:pic>
        <p:nvPicPr>
          <p:cNvPr id="1027" name="Picture 3" descr="X:\Programming\Public\GOLD\LeadershipConference2010\FinCEN_Download.jpg"/>
          <p:cNvPicPr>
            <a:picLocks noChangeAspect="1" noChangeArrowheads="1"/>
          </p:cNvPicPr>
          <p:nvPr/>
        </p:nvPicPr>
        <p:blipFill>
          <a:blip r:embed="rId3" cstate="print"/>
          <a:srcRect r="16346" b="35915"/>
          <a:stretch>
            <a:fillRect/>
          </a:stretch>
        </p:blipFill>
        <p:spPr bwMode="auto">
          <a:xfrm>
            <a:off x="4724400" y="4038600"/>
            <a:ext cx="4419600" cy="2438400"/>
          </a:xfrm>
          <a:prstGeom prst="rect">
            <a:avLst/>
          </a:prstGeom>
          <a:noFill/>
        </p:spPr>
      </p:pic>
      <p:sp>
        <p:nvSpPr>
          <p:cNvPr id="2" name="Title 1"/>
          <p:cNvSpPr>
            <a:spLocks noGrp="1"/>
          </p:cNvSpPr>
          <p:nvPr>
            <p:ph type="title"/>
          </p:nvPr>
        </p:nvSpPr>
        <p:spPr/>
        <p:txBody>
          <a:bodyPr/>
          <a:lstStyle/>
          <a:p>
            <a:r>
              <a:rPr lang="en-US" dirty="0" err="1" smtClean="0"/>
              <a:t>FinCEN</a:t>
            </a:r>
            <a:r>
              <a:rPr lang="en-US" dirty="0" smtClean="0"/>
              <a:t> Verification Tools</a:t>
            </a:r>
            <a:endParaRPr lang="en-US" dirty="0"/>
          </a:p>
        </p:txBody>
      </p:sp>
      <p:sp>
        <p:nvSpPr>
          <p:cNvPr id="3" name="Content Placeholder 2"/>
          <p:cNvSpPr>
            <a:spLocks noGrp="1"/>
          </p:cNvSpPr>
          <p:nvPr>
            <p:ph idx="1"/>
          </p:nvPr>
        </p:nvSpPr>
        <p:spPr/>
        <p:txBody>
          <a:bodyPr/>
          <a:lstStyle/>
          <a:p>
            <a:r>
              <a:rPr lang="en-US" dirty="0" err="1" smtClean="0"/>
              <a:t>FinCEN</a:t>
            </a:r>
            <a:r>
              <a:rPr lang="en-US" dirty="0" smtClean="0"/>
              <a:t> will only share this list with financial institutions, so unlike OFAC, the onus is on you to:</a:t>
            </a:r>
          </a:p>
          <a:p>
            <a:pPr lvl="1"/>
            <a:r>
              <a:rPr lang="en-US" dirty="0" smtClean="0"/>
              <a:t>Upload the file</a:t>
            </a:r>
          </a:p>
          <a:p>
            <a:pPr lvl="1"/>
            <a:r>
              <a:rPr lang="en-US" dirty="0" smtClean="0"/>
              <a:t>Run a new CU*BASE report against that file</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45</a:t>
            </a:fld>
            <a:endParaRPr lang="en-US"/>
          </a:p>
        </p:txBody>
      </p:sp>
      <p:sp>
        <p:nvSpPr>
          <p:cNvPr id="5" name="Text Placeholder 4"/>
          <p:cNvSpPr>
            <a:spLocks noGrp="1"/>
          </p:cNvSpPr>
          <p:nvPr>
            <p:ph type="body" sz="quarter" idx="13"/>
          </p:nvPr>
        </p:nvSpPr>
        <p:spPr>
          <a:xfrm>
            <a:off x="1752600" y="5715000"/>
            <a:ext cx="1905000" cy="762000"/>
          </a:xfrm>
        </p:spPr>
        <p:txBody>
          <a:bodyPr/>
          <a:lstStyle/>
          <a:p>
            <a:r>
              <a:rPr lang="en-US" smtClean="0"/>
              <a:t>Will be released by the end of this year (10.4 or 10.5)</a:t>
            </a:r>
            <a:endParaRPr lang="en-US" dirty="0"/>
          </a:p>
        </p:txBody>
      </p:sp>
      <p:pic>
        <p:nvPicPr>
          <p:cNvPr id="1026" name="Picture 2" descr="X:\Programming\Public\GOLD\LeadershipConference2010\FinCEN_Scan.jpg"/>
          <p:cNvPicPr>
            <a:picLocks noChangeAspect="1" noChangeArrowheads="1"/>
          </p:cNvPicPr>
          <p:nvPr/>
        </p:nvPicPr>
        <p:blipFill>
          <a:blip r:embed="rId4" cstate="print"/>
          <a:srcRect b="61950"/>
          <a:stretch>
            <a:fillRect/>
          </a:stretch>
        </p:blipFill>
        <p:spPr bwMode="auto">
          <a:xfrm>
            <a:off x="3860800" y="5410200"/>
            <a:ext cx="5283200" cy="1447800"/>
          </a:xfrm>
          <a:prstGeom prst="rect">
            <a:avLst/>
          </a:prstGeom>
          <a:noFill/>
        </p:spPr>
      </p:pic>
      <p:pic>
        <p:nvPicPr>
          <p:cNvPr id="1029" name="Picture 5" descr="X:\Administration\Public\LeadershipConference\2010\Temp place for all graphics\graphics for PPT design\GreenSplotch-StraightOn-Wet.gif"/>
          <p:cNvPicPr>
            <a:picLocks noChangeAspect="1" noChangeArrowheads="1"/>
          </p:cNvPicPr>
          <p:nvPr/>
        </p:nvPicPr>
        <p:blipFill>
          <a:blip r:embed="rId5" cstate="print"/>
          <a:srcRect/>
          <a:stretch>
            <a:fillRect/>
          </a:stretch>
        </p:blipFill>
        <p:spPr bwMode="auto">
          <a:xfrm>
            <a:off x="7145407" y="0"/>
            <a:ext cx="1803952" cy="1676400"/>
          </a:xfrm>
          <a:prstGeom prst="rect">
            <a:avLst/>
          </a:prstGeom>
          <a:noFill/>
        </p:spPr>
      </p:pic>
      <p:sp>
        <p:nvSpPr>
          <p:cNvPr id="14" name="TextBox 13"/>
          <p:cNvSpPr txBox="1"/>
          <p:nvPr/>
        </p:nvSpPr>
        <p:spPr>
          <a:xfrm>
            <a:off x="7467600" y="583474"/>
            <a:ext cx="1219200" cy="523220"/>
          </a:xfrm>
          <a:prstGeom prst="rect">
            <a:avLst/>
          </a:prstGeom>
          <a:noFill/>
        </p:spPr>
        <p:txBody>
          <a:bodyPr wrap="square" rtlCol="0">
            <a:spAutoFit/>
          </a:bodyPr>
          <a:lstStyle/>
          <a:p>
            <a:pPr algn="ctr"/>
            <a:r>
              <a:rPr lang="en-US" sz="1400" b="1" dirty="0" smtClean="0">
                <a:solidFill>
                  <a:schemeClr val="bg1"/>
                </a:solidFill>
              </a:rPr>
              <a:t>Coming </a:t>
            </a:r>
            <a:br>
              <a:rPr lang="en-US" sz="1400" b="1" dirty="0" smtClean="0">
                <a:solidFill>
                  <a:schemeClr val="bg1"/>
                </a:solidFill>
              </a:rPr>
            </a:br>
            <a:r>
              <a:rPr lang="en-US" sz="1400" b="1" dirty="0" smtClean="0">
                <a:solidFill>
                  <a:schemeClr val="bg1"/>
                </a:solidFill>
              </a:rPr>
              <a:t>soon!</a:t>
            </a:r>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OFAC Fever</a:t>
            </a:r>
            <a:endParaRPr lang="en-US" dirty="0"/>
          </a:p>
        </p:txBody>
      </p:sp>
      <p:sp>
        <p:nvSpPr>
          <p:cNvPr id="3" name="Content Placeholder 2"/>
          <p:cNvSpPr>
            <a:spLocks noGrp="1"/>
          </p:cNvSpPr>
          <p:nvPr>
            <p:ph idx="1"/>
          </p:nvPr>
        </p:nvSpPr>
        <p:spPr/>
        <p:txBody>
          <a:bodyPr/>
          <a:lstStyle/>
          <a:p>
            <a:r>
              <a:rPr lang="en-US" dirty="0" smtClean="0"/>
              <a:t>OFAC scanning enhancements we’ve made since last year:</a:t>
            </a:r>
          </a:p>
          <a:p>
            <a:pPr lvl="1"/>
            <a:r>
              <a:rPr lang="en-US" dirty="0" smtClean="0"/>
              <a:t>OFAC scans on international ACH transactions</a:t>
            </a:r>
          </a:p>
          <a:p>
            <a:pPr lvl="1"/>
            <a:r>
              <a:rPr lang="en-US" dirty="0" smtClean="0"/>
              <a:t>Improvements to the batch scan reports for more hits </a:t>
            </a:r>
            <a:r>
              <a:rPr lang="en-US" sz="1400" dirty="0" smtClean="0"/>
              <a:t>(...you asked for it!)</a:t>
            </a:r>
            <a:endParaRPr lang="en-US" sz="1600" dirty="0" smtClean="0"/>
          </a:p>
          <a:p>
            <a:pPr lvl="1"/>
            <a:r>
              <a:rPr lang="en-US" dirty="0" smtClean="0"/>
              <a:t>Standalone, on-demand scan for vendors, incoming wires...or anyone you want to run against the OFAC list!</a:t>
            </a:r>
          </a:p>
          <a:p>
            <a:r>
              <a:rPr lang="en-US" dirty="0" smtClean="0"/>
              <a:t>Coming soon...</a:t>
            </a:r>
          </a:p>
          <a:p>
            <a:pPr lvl="1"/>
            <a:r>
              <a:rPr lang="en-US" dirty="0" smtClean="0"/>
              <a:t>Automated scan for corporate checks/money orders </a:t>
            </a:r>
            <a:r>
              <a:rPr lang="en-US" sz="1600" b="1" dirty="0" smtClean="0">
                <a:solidFill>
                  <a:schemeClr val="accent2">
                    <a:lumMod val="75000"/>
                  </a:schemeClr>
                </a:solidFill>
              </a:rPr>
              <a:t>(Target: 10.3 release)</a:t>
            </a:r>
            <a:endParaRPr lang="en-US" b="1" dirty="0" smtClean="0">
              <a:solidFill>
                <a:schemeClr val="accent2">
                  <a:lumMod val="75000"/>
                </a:schemeClr>
              </a:solidFill>
            </a:endParaRPr>
          </a:p>
          <a:p>
            <a:pPr lvl="1"/>
            <a:r>
              <a:rPr lang="en-US" dirty="0" smtClean="0"/>
              <a:t>New maintenance log for OFAC scans performed on names other than members, which are stored in Audit Trackers </a:t>
            </a:r>
            <a:r>
              <a:rPr lang="en-US" sz="1600" b="1" dirty="0" smtClean="0">
                <a:solidFill>
                  <a:schemeClr val="accent2">
                    <a:lumMod val="75000"/>
                  </a:schemeClr>
                </a:solidFill>
              </a:rPr>
              <a:t>(Target: 10.3 release)</a:t>
            </a:r>
            <a:endParaRPr lang="en-US" dirty="0" smtClean="0"/>
          </a:p>
          <a:p>
            <a:pPr lvl="1"/>
            <a:r>
              <a:rPr lang="en-US" dirty="0" smtClean="0"/>
              <a:t>New configuration file for country names, to be used in both interactive and batch scans </a:t>
            </a:r>
            <a:r>
              <a:rPr lang="en-US" sz="1600" b="1" dirty="0" smtClean="0">
                <a:solidFill>
                  <a:schemeClr val="accent2">
                    <a:lumMod val="75000"/>
                  </a:schemeClr>
                </a:solidFill>
              </a:rPr>
              <a:t>(Target: 10.3 release)</a:t>
            </a:r>
            <a:endParaRPr lang="en-US" b="1" dirty="0" smtClean="0">
              <a:solidFill>
                <a:schemeClr val="accent2">
                  <a:lumMod val="75000"/>
                </a:schemeClr>
              </a:solidFill>
            </a:endParaRP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46</a:t>
            </a:fld>
            <a:endParaRPr lang="en-US"/>
          </a:p>
        </p:txBody>
      </p:sp>
      <p:sp>
        <p:nvSpPr>
          <p:cNvPr id="5" name="Text Placeholder 4"/>
          <p:cNvSpPr>
            <a:spLocks noGrp="1"/>
          </p:cNvSpPr>
          <p:nvPr>
            <p:ph type="body" sz="quarter" idx="13"/>
          </p:nvPr>
        </p:nvSpPr>
        <p:spPr>
          <a:xfrm>
            <a:off x="2209800" y="5867400"/>
            <a:ext cx="6477000" cy="762000"/>
          </a:xfrm>
        </p:spPr>
        <p:txBody>
          <a:bodyPr/>
          <a:lstStyle/>
          <a:p>
            <a:r>
              <a:rPr lang="en-US" dirty="0" smtClean="0"/>
              <a:t>When will it end?  Without a doubt, OFAC “scope creep” has been around for a couple of years now – are we running out of things to compare to OFAC?  When does a business (yours) have to say, “enough!”  </a:t>
            </a:r>
          </a:p>
          <a:p>
            <a:r>
              <a:rPr lang="en-US" dirty="0" smtClean="0"/>
              <a:t>Are CU compliance professionals creating a career out of OFAC and BSA?</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A Network Feeling Some </a:t>
            </a:r>
            <a:br>
              <a:rPr lang="en-US" dirty="0" smtClean="0"/>
            </a:br>
            <a:r>
              <a:rPr lang="en-US" dirty="0" smtClean="0"/>
              <a:t>Release Fatigue</a:t>
            </a:r>
            <a:endParaRPr lang="en-US" dirty="0"/>
          </a:p>
        </p:txBody>
      </p:sp>
      <p:sp>
        <p:nvSpPr>
          <p:cNvPr id="7" name="Subtitle 6"/>
          <p:cNvSpPr>
            <a:spLocks noGrp="1"/>
          </p:cNvSpPr>
          <p:nvPr>
            <p:ph type="subTitle" idx="1"/>
          </p:nvPr>
        </p:nvSpPr>
        <p:spPr/>
        <p:txBody>
          <a:bodyPr/>
          <a:lstStyle/>
          <a:p>
            <a:r>
              <a:rPr lang="en-US" dirty="0" smtClean="0"/>
              <a:t>Assimilating and managing the pace of change is different from year to year, but the tools and the skills remain the same</a:t>
            </a:r>
          </a:p>
          <a:p>
            <a:r>
              <a:rPr lang="en-US" sz="1400" dirty="0" smtClean="0"/>
              <a:t>“Slow down!  (except for the stuff I want)”</a:t>
            </a:r>
            <a:endParaRPr lang="en-US" sz="1400" dirty="0"/>
          </a:p>
        </p:txBody>
      </p:sp>
      <p:sp>
        <p:nvSpPr>
          <p:cNvPr id="5" name="Freeform 33"/>
          <p:cNvSpPr>
            <a:spLocks/>
          </p:cNvSpPr>
          <p:nvPr/>
        </p:nvSpPr>
        <p:spPr bwMode="invGray">
          <a:xfrm>
            <a:off x="1" y="3124200"/>
            <a:ext cx="2120152" cy="760943"/>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Network Feeling Some </a:t>
            </a:r>
            <a:br>
              <a:rPr lang="en-US" dirty="0" smtClean="0"/>
            </a:br>
            <a:r>
              <a:rPr lang="en-US" dirty="0" smtClean="0"/>
              <a:t>Release Fatigue</a:t>
            </a:r>
            <a:endParaRPr lang="en-US" dirty="0"/>
          </a:p>
        </p:txBody>
      </p:sp>
      <p:sp>
        <p:nvSpPr>
          <p:cNvPr id="3" name="Content Placeholder 2"/>
          <p:cNvSpPr>
            <a:spLocks noGrp="1"/>
          </p:cNvSpPr>
          <p:nvPr>
            <p:ph idx="1"/>
          </p:nvPr>
        </p:nvSpPr>
        <p:spPr>
          <a:xfrm>
            <a:off x="457200" y="1600200"/>
            <a:ext cx="4724400" cy="4525963"/>
          </a:xfrm>
        </p:spPr>
        <p:txBody>
          <a:bodyPr/>
          <a:lstStyle/>
          <a:p>
            <a:r>
              <a:rPr lang="en-US" dirty="0" smtClean="0"/>
              <a:t>A year dominated by a regulator’s agenda has yielded a release agenda that is not typical</a:t>
            </a:r>
          </a:p>
          <a:p>
            <a:r>
              <a:rPr lang="en-US" dirty="0" smtClean="0"/>
              <a:t>Since we last met, we’ve seen 8 pretty significant releases</a:t>
            </a:r>
          </a:p>
          <a:p>
            <a:r>
              <a:rPr lang="en-US" dirty="0" smtClean="0"/>
              <a:t>Remember that the effect of regulatory changes has been added to the dam being opened after the release of NGS in November 2008</a:t>
            </a:r>
          </a:p>
          <a:p>
            <a:r>
              <a:rPr lang="en-US" dirty="0" smtClean="0"/>
              <a:t>We have no choice but to respond to the market, to the times, and to the business plans of our clients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48</a:t>
            </a:fld>
            <a:endParaRPr lang="en-US"/>
          </a:p>
        </p:txBody>
      </p:sp>
      <p:sp>
        <p:nvSpPr>
          <p:cNvPr id="5" name="Text Placeholder 4"/>
          <p:cNvSpPr>
            <a:spLocks noGrp="1"/>
          </p:cNvSpPr>
          <p:nvPr>
            <p:ph type="body" sz="quarter" idx="13"/>
          </p:nvPr>
        </p:nvSpPr>
        <p:spPr>
          <a:xfrm>
            <a:off x="2209800" y="5715000"/>
            <a:ext cx="6477000" cy="762000"/>
          </a:xfrm>
        </p:spPr>
        <p:txBody>
          <a:bodyPr/>
          <a:lstStyle/>
          <a:p>
            <a:r>
              <a:rPr lang="en-US" dirty="0" smtClean="0"/>
              <a:t>http://www.cuanswers.com/client_release_summaries.php</a:t>
            </a:r>
            <a:endParaRPr lang="en-US" dirty="0"/>
          </a:p>
        </p:txBody>
      </p:sp>
      <p:pic>
        <p:nvPicPr>
          <p:cNvPr id="169987" name="Picture 3"/>
          <p:cNvPicPr>
            <a:picLocks noChangeAspect="1" noChangeArrowheads="1"/>
          </p:cNvPicPr>
          <p:nvPr/>
        </p:nvPicPr>
        <p:blipFill>
          <a:blip r:embed="rId2" cstate="print"/>
          <a:srcRect r="44489" b="11864"/>
          <a:stretch>
            <a:fillRect/>
          </a:stretch>
        </p:blipFill>
        <p:spPr bwMode="auto">
          <a:xfrm>
            <a:off x="5304317" y="1447800"/>
            <a:ext cx="3839683" cy="4572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Assimilating Change</a:t>
            </a:r>
            <a:endParaRPr lang="en-US" dirty="0"/>
          </a:p>
        </p:txBody>
      </p:sp>
      <p:sp>
        <p:nvSpPr>
          <p:cNvPr id="3" name="Content Placeholder 2"/>
          <p:cNvSpPr>
            <a:spLocks noGrp="1"/>
          </p:cNvSpPr>
          <p:nvPr>
            <p:ph idx="1"/>
          </p:nvPr>
        </p:nvSpPr>
        <p:spPr>
          <a:xfrm>
            <a:off x="457200" y="1600200"/>
            <a:ext cx="4800600" cy="4525963"/>
          </a:xfrm>
        </p:spPr>
        <p:txBody>
          <a:bodyPr/>
          <a:lstStyle/>
          <a:p>
            <a:r>
              <a:rPr lang="en-US" dirty="0" smtClean="0"/>
              <a:t>In 2011 we hope to return to a release schedule that is closer to the pace of years past</a:t>
            </a:r>
          </a:p>
          <a:p>
            <a:pPr lvl="1"/>
            <a:r>
              <a:rPr lang="en-US" dirty="0" smtClean="0"/>
              <a:t>Major release in spring and fall</a:t>
            </a:r>
          </a:p>
          <a:p>
            <a:pPr lvl="1"/>
            <a:r>
              <a:rPr lang="en-US" dirty="0" smtClean="0"/>
              <a:t>Minor release year-end</a:t>
            </a:r>
          </a:p>
          <a:p>
            <a:pPr lvl="1"/>
            <a:r>
              <a:rPr lang="en-US" dirty="0" smtClean="0"/>
              <a:t>Minor GOLD updates as needed</a:t>
            </a:r>
          </a:p>
          <a:p>
            <a:r>
              <a:rPr lang="en-US" dirty="0" smtClean="0"/>
              <a:t>One fly in the ointment is the pace of change for online banking and mobile banking in the future</a:t>
            </a:r>
          </a:p>
          <a:p>
            <a:pPr lvl="1"/>
            <a:r>
              <a:rPr lang="en-US" dirty="0" smtClean="0"/>
              <a:t>These will occasionally cause special releases to be intermixed with our normal annual calendar </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49</a:t>
            </a:fld>
            <a:endParaRPr lang="en-US"/>
          </a:p>
        </p:txBody>
      </p:sp>
      <p:sp>
        <p:nvSpPr>
          <p:cNvPr id="11" name="Text Placeholder 10"/>
          <p:cNvSpPr>
            <a:spLocks noGrp="1"/>
          </p:cNvSpPr>
          <p:nvPr>
            <p:ph type="body" sz="quarter" idx="13"/>
          </p:nvPr>
        </p:nvSpPr>
        <p:spPr>
          <a:xfrm>
            <a:off x="2667000" y="5715000"/>
            <a:ext cx="6019800" cy="762000"/>
          </a:xfrm>
        </p:spPr>
        <p:txBody>
          <a:bodyPr/>
          <a:lstStyle/>
          <a:p>
            <a:r>
              <a:rPr lang="en-US" dirty="0" smtClean="0"/>
              <a:t>http://www.cuanswers.com/client_release_summaries.php</a:t>
            </a:r>
          </a:p>
        </p:txBody>
      </p:sp>
      <p:pic>
        <p:nvPicPr>
          <p:cNvPr id="6" name="Picture 4"/>
          <p:cNvPicPr>
            <a:picLocks noChangeAspect="1" noChangeArrowheads="1"/>
          </p:cNvPicPr>
          <p:nvPr/>
        </p:nvPicPr>
        <p:blipFill>
          <a:blip r:embed="rId2" cstate="print"/>
          <a:srcRect r="45152" b="4478"/>
          <a:stretch>
            <a:fillRect/>
          </a:stretch>
        </p:blipFill>
        <p:spPr bwMode="auto">
          <a:xfrm>
            <a:off x="5410200" y="1143000"/>
            <a:ext cx="3733800" cy="4876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The Spirit of an Artist</a:t>
            </a:r>
            <a:endParaRPr lang="en-US" dirty="0"/>
          </a:p>
        </p:txBody>
      </p:sp>
      <p:sp>
        <p:nvSpPr>
          <p:cNvPr id="10" name="Content Placeholder 9"/>
          <p:cNvSpPr>
            <a:spLocks noGrp="1"/>
          </p:cNvSpPr>
          <p:nvPr>
            <p:ph idx="1"/>
          </p:nvPr>
        </p:nvSpPr>
        <p:spPr/>
        <p:txBody>
          <a:bodyPr>
            <a:normAutofit/>
          </a:bodyPr>
          <a:lstStyle/>
          <a:p>
            <a:r>
              <a:rPr lang="en-US" dirty="0"/>
              <a:t>It has been an interesting year, for our country as well as for the credit union industry</a:t>
            </a:r>
          </a:p>
          <a:p>
            <a:r>
              <a:rPr lang="en-US" dirty="0"/>
              <a:t>We all seem to agree about the downside, the crises, the negative economic impact of the last year...what we can’t seem to agree about is the recovery</a:t>
            </a:r>
          </a:p>
          <a:p>
            <a:r>
              <a:rPr lang="en-US" dirty="0"/>
              <a:t>There are two very different points of </a:t>
            </a:r>
            <a:r>
              <a:rPr lang="en-US" dirty="0" smtClean="0"/>
              <a:t>view</a:t>
            </a:r>
          </a:p>
        </p:txBody>
      </p:sp>
      <p:sp>
        <p:nvSpPr>
          <p:cNvPr id="7" name="Slide Number Placeholder 6"/>
          <p:cNvSpPr>
            <a:spLocks noGrp="1"/>
          </p:cNvSpPr>
          <p:nvPr>
            <p:ph type="sldNum" sz="quarter" idx="12"/>
          </p:nvPr>
        </p:nvSpPr>
        <p:spPr/>
        <p:txBody>
          <a:bodyPr/>
          <a:lstStyle/>
          <a:p>
            <a:fld id="{1A7AA609-E11C-4C33-A49A-BA59D0955339}" type="slidenum">
              <a:rPr lang="en-US" smtClean="0"/>
              <a:pPr/>
              <a:t>5</a:t>
            </a:fld>
            <a:endParaRPr lang="en-US"/>
          </a:p>
        </p:txBody>
      </p:sp>
      <p:sp>
        <p:nvSpPr>
          <p:cNvPr id="11" name="Text Placeholder 10"/>
          <p:cNvSpPr>
            <a:spLocks noGrp="1"/>
          </p:cNvSpPr>
          <p:nvPr>
            <p:ph type="body" sz="quarter" idx="13"/>
          </p:nvPr>
        </p:nvSpPr>
        <p:spPr>
          <a:xfrm>
            <a:off x="5257800" y="5715000"/>
            <a:ext cx="3429000" cy="762000"/>
          </a:xfrm>
        </p:spPr>
        <p:txBody>
          <a:bodyPr/>
          <a:lstStyle/>
          <a:p>
            <a:r>
              <a:rPr lang="en-US" dirty="0" smtClean="0"/>
              <a:t>What we need most from credit union leadership is action that is based on  </a:t>
            </a:r>
            <a:r>
              <a:rPr lang="en-US" sz="2400" dirty="0" smtClean="0">
                <a:solidFill>
                  <a:schemeClr val="accent2"/>
                </a:solidFill>
              </a:rPr>
              <a:t>the spirit of an </a:t>
            </a:r>
            <a:r>
              <a:rPr lang="en-US" sz="3600" dirty="0" smtClean="0">
                <a:solidFill>
                  <a:schemeClr val="accent4"/>
                </a:solidFill>
              </a:rPr>
              <a:t>artist</a:t>
            </a:r>
            <a:endParaRPr lang="en-US" sz="2400" dirty="0">
              <a:solidFill>
                <a:schemeClr val="accent4"/>
              </a:solidFill>
            </a:endParaRPr>
          </a:p>
        </p:txBody>
      </p:sp>
      <p:sp>
        <p:nvSpPr>
          <p:cNvPr id="13" name="Rectangle 12"/>
          <p:cNvSpPr/>
          <p:nvPr/>
        </p:nvSpPr>
        <p:spPr>
          <a:xfrm>
            <a:off x="685800" y="3805535"/>
            <a:ext cx="33528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smtClean="0"/>
              <a:t>“The economy and the CU system are showing signs of recovery, and the future is bright.”</a:t>
            </a:r>
          </a:p>
        </p:txBody>
      </p:sp>
      <p:sp>
        <p:nvSpPr>
          <p:cNvPr id="14" name="Rectangle 13"/>
          <p:cNvSpPr/>
          <p:nvPr/>
        </p:nvSpPr>
        <p:spPr>
          <a:xfrm>
            <a:off x="4267200" y="3805535"/>
            <a:ext cx="4038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t>“All the signals are still there for another bad year, and a double scoop of bad times.  We should all be worried.”</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a:t>
            </a:r>
            <a:r>
              <a:rPr lang="en-US" dirty="0" smtClean="0"/>
              <a:t>You </a:t>
            </a:r>
            <a:r>
              <a:rPr lang="en-US" dirty="0" smtClean="0"/>
              <a:t>Deal with the Pace </a:t>
            </a:r>
            <a:br>
              <a:rPr lang="en-US" dirty="0" smtClean="0"/>
            </a:br>
            <a:r>
              <a:rPr lang="en-US" dirty="0" smtClean="0"/>
              <a:t>of Change</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50</a:t>
            </a:fld>
            <a:endParaRPr lang="en-US"/>
          </a:p>
        </p:txBody>
      </p:sp>
      <p:sp>
        <p:nvSpPr>
          <p:cNvPr id="5" name="Text Placeholder 4"/>
          <p:cNvSpPr>
            <a:spLocks noGrp="1"/>
          </p:cNvSpPr>
          <p:nvPr>
            <p:ph type="body" sz="quarter" idx="13"/>
          </p:nvPr>
        </p:nvSpPr>
        <p:spPr>
          <a:xfrm>
            <a:off x="2438400" y="5867400"/>
            <a:ext cx="4114800" cy="762000"/>
          </a:xfrm>
        </p:spPr>
        <p:txBody>
          <a:bodyPr/>
          <a:lstStyle/>
          <a:p>
            <a:r>
              <a:rPr lang="en-US" dirty="0" smtClean="0"/>
              <a:t>In the past, it’s been a nice </a:t>
            </a:r>
            <a:r>
              <a:rPr lang="en-US" i="1" dirty="0" smtClean="0"/>
              <a:t>option</a:t>
            </a:r>
            <a:r>
              <a:rPr lang="en-US" dirty="0" smtClean="0"/>
              <a:t> to stay in the loop... But in a year like this where the pace is so fast, it’s almost </a:t>
            </a:r>
            <a:r>
              <a:rPr lang="en-US" i="1" dirty="0" smtClean="0"/>
              <a:t>mandatory</a:t>
            </a:r>
            <a:r>
              <a:rPr lang="en-US" dirty="0" smtClean="0"/>
              <a:t> if you are going to keep your sanity</a:t>
            </a:r>
            <a:endParaRPr lang="en-US" dirty="0"/>
          </a:p>
        </p:txBody>
      </p:sp>
      <p:pic>
        <p:nvPicPr>
          <p:cNvPr id="173058" name="Picture 2" descr="H:\Graphics\snapshots of doc &amp; flyers\loop.png"/>
          <p:cNvPicPr>
            <a:picLocks noChangeAspect="1" noChangeArrowheads="1"/>
          </p:cNvPicPr>
          <p:nvPr/>
        </p:nvPicPr>
        <p:blipFill>
          <a:blip r:embed="rId2" cstate="print"/>
          <a:srcRect/>
          <a:stretch>
            <a:fillRect/>
          </a:stretch>
        </p:blipFill>
        <p:spPr bwMode="auto">
          <a:xfrm rot="651564">
            <a:off x="7260902" y="4546602"/>
            <a:ext cx="1538000" cy="1996534"/>
          </a:xfrm>
          <a:prstGeom prst="rect">
            <a:avLst/>
          </a:prstGeom>
          <a:ln>
            <a:noFill/>
          </a:ln>
          <a:effectLst>
            <a:outerShdw blurRad="292100" dist="139700" dir="2700000" algn="tl" rotWithShape="0">
              <a:srgbClr val="333333">
                <a:alpha val="65000"/>
              </a:srgbClr>
            </a:outerShdw>
          </a:effectLst>
        </p:spPr>
      </p:pic>
      <p:pic>
        <p:nvPicPr>
          <p:cNvPr id="8" name="Picture 8" descr="X:\Administration\Public\LeadershipConference\2010\Temp place for all graphics\graphics for PPT design\RedSplotch-StraightOn-Wet.gif"/>
          <p:cNvPicPr>
            <a:picLocks noChangeAspect="1" noChangeArrowheads="1"/>
          </p:cNvPicPr>
          <p:nvPr/>
        </p:nvPicPr>
        <p:blipFill>
          <a:blip r:embed="rId3" cstate="print"/>
          <a:srcRect t="8715" r="32660" b="12854"/>
          <a:stretch>
            <a:fillRect/>
          </a:stretch>
        </p:blipFill>
        <p:spPr bwMode="auto">
          <a:xfrm>
            <a:off x="6629400" y="5791200"/>
            <a:ext cx="762000" cy="685800"/>
          </a:xfrm>
          <a:prstGeom prst="rect">
            <a:avLst/>
          </a:prstGeom>
          <a:noFill/>
        </p:spPr>
      </p:pic>
      <p:pic>
        <p:nvPicPr>
          <p:cNvPr id="103425" name="Picture 1" descr="X:\Administration\Public\LeadershipConference\2010\Temp place for all graphics\kitchen.png"/>
          <p:cNvPicPr>
            <a:picLocks noChangeAspect="1" noChangeArrowheads="1"/>
          </p:cNvPicPr>
          <p:nvPr/>
        </p:nvPicPr>
        <p:blipFill>
          <a:blip r:embed="rId4" cstate="print"/>
          <a:srcRect/>
          <a:stretch>
            <a:fillRect/>
          </a:stretch>
        </p:blipFill>
        <p:spPr bwMode="auto">
          <a:xfrm>
            <a:off x="152400" y="2286000"/>
            <a:ext cx="3900953" cy="2925714"/>
          </a:xfrm>
          <a:prstGeom prst="rect">
            <a:avLst/>
          </a:prstGeom>
          <a:ln>
            <a:noFill/>
          </a:ln>
          <a:effectLst>
            <a:outerShdw blurRad="292100" dist="139700" dir="2700000" algn="tl" rotWithShape="0">
              <a:srgbClr val="333333">
                <a:alpha val="65000"/>
              </a:srgbClr>
            </a:outerShdw>
          </a:effectLst>
        </p:spPr>
      </p:pic>
      <p:pic>
        <p:nvPicPr>
          <p:cNvPr id="103426" name="Picture 2" descr="X:\Administration\Public\LeadershipConference\2010\Temp place for all graphics\release planning.png"/>
          <p:cNvPicPr>
            <a:picLocks noChangeAspect="1" noChangeArrowheads="1"/>
          </p:cNvPicPr>
          <p:nvPr/>
        </p:nvPicPr>
        <p:blipFill>
          <a:blip r:embed="rId5" cstate="print"/>
          <a:srcRect/>
          <a:stretch>
            <a:fillRect/>
          </a:stretch>
        </p:blipFill>
        <p:spPr bwMode="auto">
          <a:xfrm>
            <a:off x="5029200" y="990600"/>
            <a:ext cx="3900953" cy="292571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52400" y="5257800"/>
            <a:ext cx="3886200" cy="307777"/>
          </a:xfrm>
          <a:prstGeom prst="rect">
            <a:avLst/>
          </a:prstGeom>
          <a:noFill/>
        </p:spPr>
        <p:txBody>
          <a:bodyPr wrap="square" rtlCol="0">
            <a:spAutoFit/>
          </a:bodyPr>
          <a:lstStyle/>
          <a:p>
            <a:r>
              <a:rPr lang="en-US" sz="1400" b="1" dirty="0" smtClean="0"/>
              <a:t>http://www.cuanswers.com/kitchen/</a:t>
            </a:r>
            <a:endParaRPr lang="en-US" sz="1400" b="1" dirty="0"/>
          </a:p>
        </p:txBody>
      </p:sp>
      <p:sp>
        <p:nvSpPr>
          <p:cNvPr id="11" name="TextBox 10"/>
          <p:cNvSpPr txBox="1"/>
          <p:nvPr/>
        </p:nvSpPr>
        <p:spPr>
          <a:xfrm>
            <a:off x="4419600" y="3962400"/>
            <a:ext cx="4495800" cy="307777"/>
          </a:xfrm>
          <a:prstGeom prst="rect">
            <a:avLst/>
          </a:prstGeom>
          <a:noFill/>
        </p:spPr>
        <p:txBody>
          <a:bodyPr wrap="square" rtlCol="0">
            <a:spAutoFit/>
          </a:bodyPr>
          <a:lstStyle/>
          <a:p>
            <a:pPr algn="r"/>
            <a:r>
              <a:rPr lang="en-US" sz="1400" b="1" dirty="0" smtClean="0"/>
              <a:t>http://www.cuanswers.com/client_release_planning.php</a:t>
            </a:r>
            <a:endParaRPr lang="en-US" sz="1400"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a:t>
            </a:r>
            <a:r>
              <a:rPr lang="en-US" dirty="0" smtClean="0"/>
              <a:t>You </a:t>
            </a:r>
            <a:r>
              <a:rPr lang="en-US" dirty="0" smtClean="0"/>
              <a:t>Deal with the Pace of Change</a:t>
            </a:r>
            <a:endParaRPr lang="en-US" dirty="0"/>
          </a:p>
        </p:txBody>
      </p:sp>
      <p:sp>
        <p:nvSpPr>
          <p:cNvPr id="3" name="Slide Number Placeholder 2"/>
          <p:cNvSpPr>
            <a:spLocks noGrp="1"/>
          </p:cNvSpPr>
          <p:nvPr>
            <p:ph type="sldNum" sz="quarter" idx="12"/>
          </p:nvPr>
        </p:nvSpPr>
        <p:spPr/>
        <p:txBody>
          <a:bodyPr/>
          <a:lstStyle/>
          <a:p>
            <a:fld id="{1A7AA609-E11C-4C33-A49A-BA59D0955339}" type="slidenum">
              <a:rPr lang="en-US" smtClean="0"/>
              <a:pPr/>
              <a:t>51</a:t>
            </a:fld>
            <a:endParaRPr lang="en-US"/>
          </a:p>
        </p:txBody>
      </p:sp>
      <p:sp>
        <p:nvSpPr>
          <p:cNvPr id="14" name="Text Placeholder 13"/>
          <p:cNvSpPr>
            <a:spLocks noGrp="1"/>
          </p:cNvSpPr>
          <p:nvPr>
            <p:ph type="body" sz="quarter" idx="13"/>
          </p:nvPr>
        </p:nvSpPr>
        <p:spPr>
          <a:xfrm>
            <a:off x="4343400" y="5867400"/>
            <a:ext cx="4343400" cy="762000"/>
          </a:xfrm>
        </p:spPr>
        <p:txBody>
          <a:bodyPr/>
          <a:lstStyle/>
          <a:p>
            <a:r>
              <a:rPr lang="en-US" dirty="0" smtClean="0"/>
              <a:t>Visit Laura or Jane at their vendor booth today  and ask how they can help you develop your own internal training plan like our EPP</a:t>
            </a:r>
            <a:endParaRPr lang="en-US" dirty="0"/>
          </a:p>
        </p:txBody>
      </p:sp>
      <p:sp>
        <p:nvSpPr>
          <p:cNvPr id="7" name="Rectangle 6"/>
          <p:cNvSpPr/>
          <p:nvPr/>
        </p:nvSpPr>
        <p:spPr>
          <a:xfrm>
            <a:off x="5612292" y="4920734"/>
            <a:ext cx="2796215" cy="369332"/>
          </a:xfrm>
          <a:prstGeom prst="rect">
            <a:avLst/>
          </a:prstGeom>
          <a:solidFill>
            <a:srgbClr val="FFFF00"/>
          </a:solidFill>
        </p:spPr>
        <p:txBody>
          <a:bodyPr wrap="none">
            <a:spAutoFit/>
          </a:bodyPr>
          <a:lstStyle/>
          <a:p>
            <a:r>
              <a:rPr lang="en-US" dirty="0" smtClean="0"/>
              <a:t>Laura’s education stats here</a:t>
            </a:r>
            <a:endParaRPr lang="en-US" dirty="0"/>
          </a:p>
        </p:txBody>
      </p:sp>
      <p:pic>
        <p:nvPicPr>
          <p:cNvPr id="102401" name="Chart 2"/>
          <p:cNvPicPr>
            <a:picLocks noChangeArrowheads="1"/>
          </p:cNvPicPr>
          <p:nvPr/>
        </p:nvPicPr>
        <p:blipFill>
          <a:blip r:embed="rId2" cstate="print"/>
          <a:srcRect b="-41"/>
          <a:stretch>
            <a:fillRect/>
          </a:stretch>
        </p:blipFill>
        <p:spPr bwMode="auto">
          <a:xfrm>
            <a:off x="3276600" y="990600"/>
            <a:ext cx="5638800" cy="4038600"/>
          </a:xfrm>
          <a:prstGeom prst="rect">
            <a:avLst/>
          </a:prstGeom>
          <a:ln>
            <a:noFill/>
          </a:ln>
          <a:effectLst>
            <a:outerShdw blurRad="292100" dist="139700" dir="2700000" algn="tl" rotWithShape="0">
              <a:srgbClr val="333333">
                <a:alpha val="65000"/>
              </a:srgbClr>
            </a:outerShdw>
          </a:effectLst>
        </p:spPr>
      </p:pic>
      <p:sp>
        <p:nvSpPr>
          <p:cNvPr id="102402" name="Text Box 2"/>
          <p:cNvSpPr txBox="1">
            <a:spLocks noChangeArrowheads="1"/>
          </p:cNvSpPr>
          <p:nvPr/>
        </p:nvSpPr>
        <p:spPr bwMode="auto">
          <a:xfrm>
            <a:off x="3733800" y="4876800"/>
            <a:ext cx="4876800" cy="6858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600"/>
              </a:spcBef>
              <a:spcAft>
                <a:spcPts val="1000"/>
              </a:spcAft>
              <a:buClrTx/>
              <a:buSzTx/>
              <a:buFontTx/>
              <a:buNone/>
              <a:tabLst/>
            </a:pPr>
            <a:r>
              <a:rPr kumimoji="0" lang="en-US" sz="1600" b="1" i="0" u="none" strike="noStrike" cap="none" normalizeH="0" baseline="0" dirty="0" smtClean="0">
                <a:ln>
                  <a:noFill/>
                </a:ln>
                <a:solidFill>
                  <a:schemeClr val="tx1"/>
                </a:solidFill>
                <a:latin typeface="Calibri" pitchFamily="34" charset="0"/>
              </a:rPr>
              <a:t>Of the 125 participating CUs, 26 of them attended more than 6 web conferences in the past year.</a:t>
            </a:r>
            <a:endParaRPr kumimoji="0" lang="en-US" sz="2800" b="1" i="0" u="none" strike="noStrike" cap="none" normalizeH="0" baseline="0" dirty="0" smtClean="0">
              <a:ln>
                <a:noFill/>
              </a:ln>
              <a:solidFill>
                <a:schemeClr val="tx1"/>
              </a:solidFill>
              <a:latin typeface="Arial" pitchFamily="34" charset="0"/>
            </a:endParaRPr>
          </a:p>
        </p:txBody>
      </p:sp>
      <p:sp>
        <p:nvSpPr>
          <p:cNvPr id="10" name="AutoShape 7"/>
          <p:cNvSpPr>
            <a:spLocks noChangeArrowheads="1"/>
          </p:cNvSpPr>
          <p:nvPr/>
        </p:nvSpPr>
        <p:spPr bwMode="auto">
          <a:xfrm>
            <a:off x="304800" y="1524000"/>
            <a:ext cx="3124200" cy="40386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Ins="0" anchor="t" anchorCtr="0"/>
          <a:lstStyle/>
          <a:p>
            <a:pPr marL="228600" indent="-228600" algn="l">
              <a:spcBef>
                <a:spcPct val="20000"/>
              </a:spcBef>
              <a:buClr>
                <a:schemeClr val="accent1"/>
              </a:buClr>
              <a:buFont typeface="Wingdings" pitchFamily="2" charset="2"/>
              <a:buNone/>
            </a:pPr>
            <a:r>
              <a:rPr lang="en-US" i="1" dirty="0" smtClean="0"/>
              <a:t>Education since </a:t>
            </a:r>
            <a:r>
              <a:rPr lang="en-US" i="1" dirty="0"/>
              <a:t>last year...</a:t>
            </a:r>
          </a:p>
          <a:p>
            <a:pPr marL="228600" indent="-228600" algn="l">
              <a:spcBef>
                <a:spcPct val="20000"/>
              </a:spcBef>
              <a:buClr>
                <a:schemeClr val="accent1"/>
              </a:buClr>
              <a:buFont typeface="Wingdings" pitchFamily="2" charset="2"/>
              <a:buChar char="n"/>
            </a:pPr>
            <a:r>
              <a:rPr lang="en-US" b="1" dirty="0" smtClean="0"/>
              <a:t>541</a:t>
            </a:r>
            <a:r>
              <a:rPr lang="en-US" dirty="0" smtClean="0"/>
              <a:t> web </a:t>
            </a:r>
            <a:r>
              <a:rPr lang="en-US" dirty="0"/>
              <a:t>conference sessions (up </a:t>
            </a:r>
            <a:r>
              <a:rPr lang="en-US" dirty="0" smtClean="0"/>
              <a:t>24%)</a:t>
            </a:r>
            <a:endParaRPr lang="en-US" dirty="0"/>
          </a:p>
          <a:p>
            <a:pPr marL="228600" indent="-228600" algn="l">
              <a:spcBef>
                <a:spcPct val="20000"/>
              </a:spcBef>
              <a:buClr>
                <a:schemeClr val="accent1"/>
              </a:buClr>
              <a:buFont typeface="Wingdings" pitchFamily="2" charset="2"/>
              <a:buChar char="n"/>
            </a:pPr>
            <a:r>
              <a:rPr lang="en-US" b="1" dirty="0" smtClean="0"/>
              <a:t>275</a:t>
            </a:r>
            <a:r>
              <a:rPr lang="en-US" dirty="0" smtClean="0"/>
              <a:t> </a:t>
            </a:r>
            <a:r>
              <a:rPr lang="en-US" dirty="0"/>
              <a:t>days of conversion training/support </a:t>
            </a:r>
            <a:endParaRPr lang="en-US" dirty="0" smtClean="0"/>
          </a:p>
          <a:p>
            <a:pPr marL="228600" indent="-228600">
              <a:spcBef>
                <a:spcPct val="20000"/>
              </a:spcBef>
              <a:buClr>
                <a:schemeClr val="accent1"/>
              </a:buClr>
            </a:pPr>
            <a:endParaRPr lang="en-US" i="1" dirty="0" smtClean="0"/>
          </a:p>
          <a:p>
            <a:pPr marL="228600" indent="-228600">
              <a:spcBef>
                <a:spcPct val="20000"/>
              </a:spcBef>
              <a:buClr>
                <a:schemeClr val="accent1"/>
              </a:buClr>
            </a:pPr>
            <a:r>
              <a:rPr lang="en-US" i="1" dirty="0" smtClean="0"/>
              <a:t>In the 2010 Catalog...</a:t>
            </a:r>
          </a:p>
          <a:p>
            <a:pPr marL="228600" indent="-228600" algn="l">
              <a:spcBef>
                <a:spcPct val="20000"/>
              </a:spcBef>
              <a:buClr>
                <a:schemeClr val="accent1"/>
              </a:buClr>
              <a:buFont typeface="Wingdings" pitchFamily="2" charset="2"/>
              <a:buChar char="n"/>
            </a:pPr>
            <a:r>
              <a:rPr lang="en-US" b="1" dirty="0" smtClean="0"/>
              <a:t>60 days of training</a:t>
            </a:r>
          </a:p>
          <a:p>
            <a:pPr marL="228600" indent="-228600" algn="l">
              <a:spcBef>
                <a:spcPct val="20000"/>
              </a:spcBef>
              <a:buClr>
                <a:schemeClr val="accent1"/>
              </a:buClr>
              <a:buFont typeface="Wingdings" pitchFamily="2" charset="2"/>
              <a:buChar char="n"/>
            </a:pPr>
            <a:r>
              <a:rPr lang="en-US" dirty="0" smtClean="0"/>
              <a:t>50+ scheduled web conferences</a:t>
            </a:r>
          </a:p>
          <a:p>
            <a:pPr marL="228600" indent="-228600" algn="l">
              <a:spcBef>
                <a:spcPct val="20000"/>
              </a:spcBef>
              <a:buClr>
                <a:schemeClr val="accent1"/>
              </a:buClr>
              <a:buFont typeface="Wingdings" pitchFamily="2" charset="2"/>
              <a:buChar char="n"/>
            </a:pPr>
            <a:r>
              <a:rPr lang="en-US" dirty="0" smtClean="0"/>
              <a:t>80+ classroom </a:t>
            </a:r>
            <a:br>
              <a:rPr lang="en-US" dirty="0" smtClean="0"/>
            </a:br>
            <a:r>
              <a:rPr lang="en-US" dirty="0" smtClean="0"/>
              <a:t>sessions</a:t>
            </a:r>
          </a:p>
        </p:txBody>
      </p:sp>
      <p:pic>
        <p:nvPicPr>
          <p:cNvPr id="102403" name="Picture 3" descr="H:\Graphics\snapshots of doc &amp; flyers\10CatalogCover.png"/>
          <p:cNvPicPr>
            <a:picLocks noChangeAspect="1" noChangeArrowheads="1"/>
          </p:cNvPicPr>
          <p:nvPr/>
        </p:nvPicPr>
        <p:blipFill>
          <a:blip r:embed="rId3" cstate="print"/>
          <a:srcRect/>
          <a:stretch>
            <a:fillRect/>
          </a:stretch>
        </p:blipFill>
        <p:spPr bwMode="auto">
          <a:xfrm rot="356409">
            <a:off x="2060679" y="4858813"/>
            <a:ext cx="1238002" cy="1600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Investment in Written Communications</a:t>
            </a:r>
            <a:endParaRPr lang="en-US" dirty="0"/>
          </a:p>
        </p:txBody>
      </p:sp>
      <p:sp>
        <p:nvSpPr>
          <p:cNvPr id="3" name="Content Placeholder 2"/>
          <p:cNvSpPr>
            <a:spLocks noGrp="1"/>
          </p:cNvSpPr>
          <p:nvPr>
            <p:ph idx="1"/>
          </p:nvPr>
        </p:nvSpPr>
        <p:spPr/>
        <p:txBody>
          <a:bodyPr/>
          <a:lstStyle/>
          <a:p>
            <a:r>
              <a:rPr lang="en-US" dirty="0" smtClean="0"/>
              <a:t>We’re proud of our culture of writing and communication – and we put our money where our mouth is by staffing a department that devotes itself to putting out the content</a:t>
            </a:r>
          </a:p>
          <a:p>
            <a:pPr lvl="1"/>
            <a:r>
              <a:rPr lang="en-US" sz="1600" b="1" dirty="0" smtClean="0"/>
              <a:t>Documentation</a:t>
            </a:r>
            <a:r>
              <a:rPr lang="en-US" sz="1600" dirty="0" smtClean="0"/>
              <a:t> – online help for all software tools, booklets, online training, user guides, training guides</a:t>
            </a:r>
          </a:p>
          <a:p>
            <a:pPr lvl="1"/>
            <a:r>
              <a:rPr lang="en-US" sz="1600" b="1" dirty="0" smtClean="0"/>
              <a:t>Communications</a:t>
            </a:r>
            <a:r>
              <a:rPr lang="en-US" sz="1600" dirty="0" smtClean="0"/>
              <a:t> – alerts, announcements, web page content</a:t>
            </a:r>
          </a:p>
          <a:p>
            <a:pPr lvl="1"/>
            <a:r>
              <a:rPr lang="en-US" sz="1600" b="1" dirty="0" smtClean="0"/>
              <a:t>Development</a:t>
            </a:r>
            <a:r>
              <a:rPr lang="en-US" sz="1600" dirty="0" smtClean="0"/>
              <a:t> – project requirements and product design specifications</a:t>
            </a:r>
          </a:p>
          <a:p>
            <a:pPr lvl="1"/>
            <a:r>
              <a:rPr lang="en-US" sz="1600" b="1" dirty="0" smtClean="0"/>
              <a:t>Marketing</a:t>
            </a:r>
            <a:r>
              <a:rPr lang="en-US" sz="1600" dirty="0" smtClean="0"/>
              <a:t> – content for brochures, flyers, invitations, presentations</a:t>
            </a:r>
          </a:p>
          <a:p>
            <a:pPr lvl="1"/>
            <a:r>
              <a:rPr lang="en-US" sz="1600" b="1" dirty="0" smtClean="0"/>
              <a:t>Department Playbooks </a:t>
            </a:r>
            <a:r>
              <a:rPr lang="en-US" sz="1600" dirty="0" smtClean="0"/>
              <a:t>– expanding our digital intelligence beyond software tools: promoting collaboration and shared work with templates on how to start a business </a:t>
            </a:r>
            <a:endParaRPr lang="en-US" sz="1600" b="1"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52</a:t>
            </a:fld>
            <a:endParaRPr lang="en-US"/>
          </a:p>
        </p:txBody>
      </p:sp>
      <p:sp>
        <p:nvSpPr>
          <p:cNvPr id="5" name="Text Placeholder 4"/>
          <p:cNvSpPr>
            <a:spLocks noGrp="1"/>
          </p:cNvSpPr>
          <p:nvPr>
            <p:ph type="body" sz="quarter" idx="13"/>
          </p:nvPr>
        </p:nvSpPr>
        <p:spPr>
          <a:xfrm>
            <a:off x="3505200" y="5715000"/>
            <a:ext cx="5181600" cy="762000"/>
          </a:xfrm>
        </p:spPr>
        <p:txBody>
          <a:bodyPr/>
          <a:lstStyle/>
          <a:p>
            <a:r>
              <a:rPr lang="en-US" dirty="0" smtClean="0"/>
              <a:t>Digital business intelligence is the currency of client service today, and the Web is the channel that is quickly surpassing the telephone in everyone’s mind</a:t>
            </a:r>
          </a:p>
          <a:p>
            <a:pPr>
              <a:spcBef>
                <a:spcPts val="1200"/>
              </a:spcBef>
            </a:pPr>
            <a:r>
              <a:rPr lang="en-US" dirty="0" smtClean="0"/>
              <a:t>When we say </a:t>
            </a:r>
            <a:r>
              <a:rPr lang="en-US" i="1" dirty="0" smtClean="0"/>
              <a:t>written</a:t>
            </a:r>
            <a:r>
              <a:rPr lang="en-US" dirty="0" smtClean="0"/>
              <a:t>, we don’t always mean a piece of paper; we mean </a:t>
            </a:r>
            <a:r>
              <a:rPr lang="en-US" sz="2000" dirty="0" smtClean="0"/>
              <a:t>experience the communication of an idea </a:t>
            </a:r>
            <a:r>
              <a:rPr lang="en-US" dirty="0" smtClean="0"/>
              <a:t>through every possible channel</a:t>
            </a:r>
            <a:endParaRPr lang="en-US" dirty="0"/>
          </a:p>
        </p:txBody>
      </p:sp>
      <p:sp>
        <p:nvSpPr>
          <p:cNvPr id="8" name="Explosion 1 7"/>
          <p:cNvSpPr/>
          <p:nvPr/>
        </p:nvSpPr>
        <p:spPr>
          <a:xfrm rot="20831265">
            <a:off x="342220" y="4181109"/>
            <a:ext cx="689299" cy="39558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NEW!</a:t>
            </a:r>
            <a:endParaRPr lang="en-US" sz="1000" b="1"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Some of My Favorites </a:t>
            </a:r>
            <a:br>
              <a:rPr lang="en-US" dirty="0" smtClean="0"/>
            </a:br>
            <a:r>
              <a:rPr lang="en-US" dirty="0" smtClean="0"/>
              <a:t>Since Last June</a:t>
            </a:r>
            <a:endParaRPr lang="en-US" dirty="0"/>
          </a:p>
        </p:txBody>
      </p:sp>
      <p:sp>
        <p:nvSpPr>
          <p:cNvPr id="4" name="Slide Number Placeholder 3"/>
          <p:cNvSpPr>
            <a:spLocks noGrp="1"/>
          </p:cNvSpPr>
          <p:nvPr>
            <p:ph type="sldNum" sz="quarter" idx="4294967295"/>
          </p:nvPr>
        </p:nvSpPr>
        <p:spPr>
          <a:xfrm>
            <a:off x="0" y="6096000"/>
            <a:ext cx="533400" cy="365125"/>
          </a:xfrm>
        </p:spPr>
        <p:txBody>
          <a:bodyPr/>
          <a:lstStyle/>
          <a:p>
            <a:fld id="{1A7AA609-E11C-4C33-A49A-BA59D0955339}" type="slidenum">
              <a:rPr lang="en-US" smtClean="0"/>
              <a:pPr/>
              <a:t>53</a:t>
            </a:fld>
            <a:endParaRPr lang="en-US"/>
          </a:p>
        </p:txBody>
      </p:sp>
    </p:spTree>
  </p:cSld>
  <p:clrMapOvr>
    <a:masterClrMapping/>
  </p:clrMapOvr>
  <p:transition>
    <p:pull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Artist’s Editorial</a:t>
            </a:r>
            <a:br>
              <a:rPr lang="en-US" dirty="0" smtClean="0"/>
            </a:br>
            <a:r>
              <a:rPr lang="en-US" sz="2000" dirty="0" smtClean="0"/>
              <a:t>Drivers Behind the Urgency to Improve</a:t>
            </a:r>
            <a:endParaRPr lang="en-US" dirty="0"/>
          </a:p>
        </p:txBody>
      </p:sp>
      <p:sp>
        <p:nvSpPr>
          <p:cNvPr id="3" name="Content Placeholder 2"/>
          <p:cNvSpPr>
            <a:spLocks noGrp="1"/>
          </p:cNvSpPr>
          <p:nvPr>
            <p:ph sz="half" idx="1"/>
          </p:nvPr>
        </p:nvSpPr>
        <p:spPr/>
        <p:txBody>
          <a:bodyPr/>
          <a:lstStyle/>
          <a:p>
            <a:r>
              <a:rPr lang="en-US" dirty="0" smtClean="0"/>
              <a:t>How do you accelerate innovation?  </a:t>
            </a:r>
          </a:p>
          <a:p>
            <a:r>
              <a:rPr lang="en-US" dirty="0" smtClean="0"/>
              <a:t>Unfortunately, the old saying, “necessity is the mother of invention” is pretty accurate</a:t>
            </a:r>
          </a:p>
          <a:p>
            <a:pPr lvl="1"/>
            <a:r>
              <a:rPr lang="en-US" dirty="0" smtClean="0"/>
              <a:t>It’s nice to think about where you would </a:t>
            </a:r>
            <a:r>
              <a:rPr lang="en-US" i="1" dirty="0" smtClean="0"/>
              <a:t>like</a:t>
            </a:r>
            <a:r>
              <a:rPr lang="en-US" dirty="0" smtClean="0"/>
              <a:t> things to be, but it’s a lot more effective to say “this is what I need and I need it NOW” </a:t>
            </a:r>
          </a:p>
          <a:p>
            <a:pPr lvl="1"/>
            <a:r>
              <a:rPr lang="en-US" b="1" dirty="0" smtClean="0"/>
              <a:t>You can’t just </a:t>
            </a:r>
            <a:r>
              <a:rPr lang="en-US" b="1" i="1" dirty="0" smtClean="0"/>
              <a:t>want</a:t>
            </a:r>
            <a:r>
              <a:rPr lang="en-US" b="1" dirty="0" smtClean="0"/>
              <a:t> innovation, you have to </a:t>
            </a:r>
            <a:r>
              <a:rPr lang="en-US" b="1" i="1" dirty="0" smtClean="0"/>
              <a:t>need it</a:t>
            </a:r>
          </a:p>
          <a:p>
            <a:pPr lvl="1"/>
            <a:r>
              <a:rPr lang="en-US" dirty="0" smtClean="0"/>
              <a:t>This is one of the primary drivers of SRS and the Xtend proof of concept</a:t>
            </a:r>
          </a:p>
        </p:txBody>
      </p:sp>
      <p:sp>
        <p:nvSpPr>
          <p:cNvPr id="8" name="Content Placeholder 7"/>
          <p:cNvSpPr>
            <a:spLocks noGrp="1"/>
          </p:cNvSpPr>
          <p:nvPr>
            <p:ph sz="half" idx="2"/>
          </p:nvPr>
        </p:nvSpPr>
        <p:spPr>
          <a:xfrm>
            <a:off x="457200" y="3962400"/>
            <a:ext cx="4572000" cy="2514600"/>
          </a:xfrm>
        </p:spPr>
        <p:txBody>
          <a:bodyPr/>
          <a:lstStyle/>
          <a:p>
            <a:r>
              <a:rPr lang="en-US" dirty="0" smtClean="0"/>
              <a:t>Today, we use another driver: constantly envisioning an organization that manages 50 credit unions at one time</a:t>
            </a:r>
          </a:p>
          <a:p>
            <a:pPr lvl="1"/>
            <a:r>
              <a:rPr lang="en-US" dirty="0" smtClean="0"/>
              <a:t>What processes do you complete today that need 50x more speed, a better design, and an adjusted sense of what the work is?</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54</a:t>
            </a:fld>
            <a:endParaRPr lang="en-US"/>
          </a:p>
        </p:txBody>
      </p:sp>
      <p:pic>
        <p:nvPicPr>
          <p:cNvPr id="2051" name="Picture 3" descr="X:\Administration\Public\LeadershipConference\2010\Temp place for all graphics\spec_90day.png"/>
          <p:cNvPicPr>
            <a:picLocks noChangeAspect="1" noChangeArrowheads="1"/>
          </p:cNvPicPr>
          <p:nvPr/>
        </p:nvPicPr>
        <p:blipFill>
          <a:blip r:embed="rId2" cstate="print"/>
          <a:srcRect/>
          <a:stretch>
            <a:fillRect/>
          </a:stretch>
        </p:blipFill>
        <p:spPr bwMode="auto">
          <a:xfrm>
            <a:off x="5192451" y="4191000"/>
            <a:ext cx="3674426"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My Favorites From This Past Year </a:t>
            </a:r>
            <a:br>
              <a:rPr lang="en-US" sz="1800" dirty="0" smtClean="0"/>
            </a:br>
            <a:r>
              <a:rPr lang="en-US" dirty="0" smtClean="0"/>
              <a:t>5300 Project Update</a:t>
            </a:r>
            <a:endParaRPr lang="en-US" dirty="0"/>
          </a:p>
        </p:txBody>
      </p:sp>
      <p:sp>
        <p:nvSpPr>
          <p:cNvPr id="3" name="Content Placeholder 2"/>
          <p:cNvSpPr>
            <a:spLocks noGrp="1"/>
          </p:cNvSpPr>
          <p:nvPr>
            <p:ph idx="1"/>
          </p:nvPr>
        </p:nvSpPr>
        <p:spPr/>
        <p:txBody>
          <a:bodyPr/>
          <a:lstStyle/>
          <a:p>
            <a:r>
              <a:rPr lang="en-US" sz="2800" b="1" dirty="0" smtClean="0">
                <a:solidFill>
                  <a:schemeClr val="accent2">
                    <a:lumMod val="75000"/>
                  </a:schemeClr>
                </a:solidFill>
              </a:rPr>
              <a:t>95 </a:t>
            </a:r>
            <a:r>
              <a:rPr lang="en-US" dirty="0" smtClean="0"/>
              <a:t>CUs have keyed at least one Call Report into the CU*BASE tool</a:t>
            </a:r>
          </a:p>
          <a:p>
            <a:pPr lvl="1">
              <a:spcBef>
                <a:spcPts val="0"/>
              </a:spcBef>
            </a:pPr>
            <a:r>
              <a:rPr lang="en-US" dirty="0" smtClean="0"/>
              <a:t>We have </a:t>
            </a:r>
            <a:r>
              <a:rPr lang="en-US" sz="2400" b="1" dirty="0" smtClean="0">
                <a:solidFill>
                  <a:schemeClr val="accent2">
                    <a:lumMod val="75000"/>
                  </a:schemeClr>
                </a:solidFill>
              </a:rPr>
              <a:t>11 </a:t>
            </a:r>
            <a:r>
              <a:rPr lang="en-US" dirty="0" smtClean="0"/>
              <a:t>auto-pop routines to help gather the data direct from your CU*BASE G/L and member files</a:t>
            </a:r>
          </a:p>
          <a:p>
            <a:pPr lvl="1">
              <a:spcBef>
                <a:spcPts val="0"/>
              </a:spcBef>
            </a:pPr>
            <a:r>
              <a:rPr lang="en-US" dirty="0" smtClean="0"/>
              <a:t>Last quarter we saw </a:t>
            </a:r>
            <a:r>
              <a:rPr lang="en-US" sz="2400" b="1" dirty="0" smtClean="0">
                <a:solidFill>
                  <a:schemeClr val="accent2">
                    <a:lumMod val="75000"/>
                  </a:schemeClr>
                </a:solidFill>
              </a:rPr>
              <a:t>25</a:t>
            </a:r>
            <a:r>
              <a:rPr lang="en-US" dirty="0" smtClean="0"/>
              <a:t> </a:t>
            </a:r>
            <a:br>
              <a:rPr lang="en-US" dirty="0" smtClean="0"/>
            </a:br>
            <a:r>
              <a:rPr lang="en-US" dirty="0" smtClean="0"/>
              <a:t>online CUs upload their </a:t>
            </a:r>
            <a:br>
              <a:rPr lang="en-US" dirty="0" smtClean="0"/>
            </a:br>
            <a:r>
              <a:rPr lang="en-US" dirty="0" smtClean="0"/>
              <a:t>call report from </a:t>
            </a:r>
            <a:br>
              <a:rPr lang="en-US" dirty="0" smtClean="0"/>
            </a:br>
            <a:r>
              <a:rPr lang="en-US" dirty="0" smtClean="0"/>
              <a:t>CU*BASE to the NCUA </a:t>
            </a:r>
            <a:br>
              <a:rPr lang="en-US" dirty="0" smtClean="0"/>
            </a:br>
            <a:r>
              <a:rPr lang="en-US" dirty="0" smtClean="0"/>
              <a:t>website</a:t>
            </a:r>
          </a:p>
        </p:txBody>
      </p:sp>
      <p:sp>
        <p:nvSpPr>
          <p:cNvPr id="4" name="Slide Number Placeholder 3"/>
          <p:cNvSpPr>
            <a:spLocks noGrp="1"/>
          </p:cNvSpPr>
          <p:nvPr>
            <p:ph type="sldNum" sz="quarter" idx="12"/>
          </p:nvPr>
        </p:nvSpPr>
        <p:spPr/>
        <p:txBody>
          <a:bodyPr/>
          <a:lstStyle/>
          <a:p>
            <a:fld id="{1A7AA609-E11C-4C33-A49A-BA59D0955339}" type="slidenum">
              <a:rPr lang="en-US" smtClean="0"/>
              <a:pPr/>
              <a:t>55</a:t>
            </a:fld>
            <a:endParaRPr lang="en-US" dirty="0"/>
          </a:p>
        </p:txBody>
      </p:sp>
      <p:pic>
        <p:nvPicPr>
          <p:cNvPr id="1027" name="Picture 3" descr="K:\Gold-Help-Master\NGSHelpgraphics\3575g.GIF"/>
          <p:cNvPicPr>
            <a:picLocks noChangeAspect="1" noChangeArrowheads="1"/>
          </p:cNvPicPr>
          <p:nvPr/>
        </p:nvPicPr>
        <p:blipFill>
          <a:blip r:embed="rId2" cstate="print"/>
          <a:srcRect/>
          <a:stretch>
            <a:fillRect/>
          </a:stretch>
        </p:blipFill>
        <p:spPr bwMode="auto">
          <a:xfrm>
            <a:off x="3879704" y="3071440"/>
            <a:ext cx="5035696" cy="36341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My Favorites From This Past Year </a:t>
            </a:r>
            <a:br>
              <a:rPr lang="en-US" sz="1800" dirty="0" smtClean="0"/>
            </a:br>
            <a:r>
              <a:rPr lang="en-US" dirty="0" smtClean="0"/>
              <a:t>5300 Project Update</a:t>
            </a:r>
            <a:endParaRPr lang="en-US" dirty="0"/>
          </a:p>
        </p:txBody>
      </p:sp>
      <p:sp>
        <p:nvSpPr>
          <p:cNvPr id="3" name="Content Placeholder 2"/>
          <p:cNvSpPr>
            <a:spLocks noGrp="1"/>
          </p:cNvSpPr>
          <p:nvPr>
            <p:ph sz="half" idx="1"/>
          </p:nvPr>
        </p:nvSpPr>
        <p:spPr>
          <a:xfrm>
            <a:off x="457200" y="1600200"/>
            <a:ext cx="8077200" cy="4525963"/>
          </a:xfrm>
        </p:spPr>
        <p:txBody>
          <a:bodyPr/>
          <a:lstStyle/>
          <a:p>
            <a:pPr>
              <a:buNone/>
            </a:pPr>
            <a:r>
              <a:rPr lang="en-US" sz="1600" i="1" dirty="0" smtClean="0"/>
              <a:t>On the drawing board now:</a:t>
            </a:r>
          </a:p>
          <a:p>
            <a:r>
              <a:rPr lang="en-US" dirty="0" smtClean="0"/>
              <a:t>5300 Key Ratios</a:t>
            </a:r>
          </a:p>
          <a:p>
            <a:pPr lvl="1"/>
            <a:r>
              <a:rPr lang="en-US" dirty="0" smtClean="0"/>
              <a:t>A new dashboard showing your favorite ratios, calculated automatically using your 5300 Call Report data </a:t>
            </a:r>
            <a:r>
              <a:rPr lang="en-US" i="1" dirty="0" smtClean="0"/>
              <a:t>(even for the in-between months when you don’t file one!) </a:t>
            </a:r>
          </a:p>
          <a:p>
            <a:pPr lvl="2"/>
            <a:r>
              <a:rPr lang="en-US" dirty="0" smtClean="0"/>
              <a:t>Net Worth</a:t>
            </a:r>
          </a:p>
          <a:p>
            <a:pPr lvl="2"/>
            <a:r>
              <a:rPr lang="en-US" dirty="0" smtClean="0"/>
              <a:t>Delinquent Loans/Total Loans</a:t>
            </a:r>
          </a:p>
          <a:p>
            <a:pPr lvl="2"/>
            <a:r>
              <a:rPr lang="en-US" dirty="0" smtClean="0"/>
              <a:t>Return on Average Assets (ROA)</a:t>
            </a:r>
          </a:p>
          <a:p>
            <a:pPr lvl="2"/>
            <a:r>
              <a:rPr lang="en-US" dirty="0" smtClean="0"/>
              <a:t>Fee and Other Operating  Income/</a:t>
            </a:r>
            <a:br>
              <a:rPr lang="en-US" dirty="0" smtClean="0"/>
            </a:br>
            <a:r>
              <a:rPr lang="en-US" dirty="0" smtClean="0"/>
              <a:t>Average Assets</a:t>
            </a:r>
          </a:p>
          <a:p>
            <a:pPr lvl="2"/>
            <a:r>
              <a:rPr lang="en-US" dirty="0" smtClean="0"/>
              <a:t>Net Income Margin</a:t>
            </a:r>
          </a:p>
          <a:p>
            <a:r>
              <a:rPr lang="en-US" dirty="0" smtClean="0"/>
              <a:t>5300 Data Trending Dashboard</a:t>
            </a:r>
          </a:p>
          <a:p>
            <a:pPr lvl="1"/>
            <a:r>
              <a:rPr lang="en-US" dirty="0" smtClean="0"/>
              <a:t>Like Tiered Services, why shouldn’t that history that’s embedded in your 5300 database be at your fingertips?</a:t>
            </a:r>
          </a:p>
          <a:p>
            <a:pPr lvl="2"/>
            <a:endParaRPr lang="en-US" dirty="0" smtClean="0"/>
          </a:p>
          <a:p>
            <a:endParaRPr lang="en-US" dirty="0" smtClean="0"/>
          </a:p>
        </p:txBody>
      </p:sp>
      <p:sp>
        <p:nvSpPr>
          <p:cNvPr id="8" name="Content Placeholder 7"/>
          <p:cNvSpPr>
            <a:spLocks noGrp="1"/>
          </p:cNvSpPr>
          <p:nvPr>
            <p:ph sz="half" idx="2"/>
          </p:nvPr>
        </p:nvSpPr>
        <p:spPr>
          <a:xfrm>
            <a:off x="4191000" y="3137848"/>
            <a:ext cx="4572000" cy="1899312"/>
          </a:xfrm>
        </p:spPr>
        <p:txBody>
          <a:bodyPr/>
          <a:lstStyle/>
          <a:p>
            <a:pPr lvl="2">
              <a:defRPr/>
            </a:pPr>
            <a:r>
              <a:rPr lang="en-US" dirty="0" smtClean="0"/>
              <a:t>Operating Expense/Gross Income</a:t>
            </a:r>
          </a:p>
          <a:p>
            <a:pPr lvl="2">
              <a:defRPr/>
            </a:pPr>
            <a:r>
              <a:rPr lang="en-US" dirty="0" smtClean="0"/>
              <a:t>Net Operating Expense/Average Assets</a:t>
            </a:r>
          </a:p>
          <a:p>
            <a:pPr lvl="2">
              <a:defRPr/>
            </a:pPr>
            <a:r>
              <a:rPr lang="en-US" dirty="0" smtClean="0"/>
              <a:t>Loan to Assets</a:t>
            </a:r>
          </a:p>
          <a:p>
            <a:pPr lvl="2">
              <a:defRPr/>
            </a:pPr>
            <a:r>
              <a:rPr lang="en-US" dirty="0" smtClean="0"/>
              <a:t>Members to Full Time Employees</a:t>
            </a:r>
          </a:p>
          <a:p>
            <a:pPr lvl="2">
              <a:defRPr/>
            </a:pPr>
            <a:r>
              <a:rPr lang="en-US" dirty="0" smtClean="0"/>
              <a:t>Salary and Benefits per Employee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56</a:t>
            </a:fld>
            <a:endParaRPr lang="en-US" dirty="0"/>
          </a:p>
        </p:txBody>
      </p:sp>
      <p:sp>
        <p:nvSpPr>
          <p:cNvPr id="9" name="Text Placeholder 8"/>
          <p:cNvSpPr>
            <a:spLocks noGrp="1"/>
          </p:cNvSpPr>
          <p:nvPr>
            <p:ph type="body" sz="quarter" idx="13"/>
          </p:nvPr>
        </p:nvSpPr>
        <p:spPr/>
        <p:txBody>
          <a:bodyPr/>
          <a:lstStyle/>
          <a:p>
            <a:r>
              <a:rPr lang="en-US" dirty="0" smtClean="0"/>
              <a:t>We’ll have prototypes of these ready for the November CEO Strategies event, with full release next spring</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600200" y="3048000"/>
            <a:ext cx="6019800" cy="76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tabLst>
                <a:tab pos="6342063" algn="r"/>
              </a:tabLst>
            </a:pPr>
            <a:r>
              <a:rPr lang="en-US" sz="2800" dirty="0" smtClean="0"/>
              <a:t>Gathering Data	</a:t>
            </a:r>
            <a:r>
              <a:rPr lang="en-US" sz="2800" b="1" dirty="0" smtClean="0"/>
              <a:t>(reduce $ cost)</a:t>
            </a:r>
            <a:endParaRPr lang="en-US" sz="2800" b="1" dirty="0"/>
          </a:p>
        </p:txBody>
      </p:sp>
      <p:sp>
        <p:nvSpPr>
          <p:cNvPr id="11" name="Rounded Rectangle 10"/>
          <p:cNvSpPr/>
          <p:nvPr/>
        </p:nvSpPr>
        <p:spPr>
          <a:xfrm>
            <a:off x="1600200" y="3962400"/>
            <a:ext cx="6019800"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tabLst>
                <a:tab pos="6342063" algn="r"/>
              </a:tabLst>
            </a:pPr>
            <a:r>
              <a:rPr lang="en-US" sz="2800" dirty="0" smtClean="0"/>
              <a:t>Analyzing Data   	</a:t>
            </a:r>
            <a:r>
              <a:rPr lang="en-US" sz="2800" b="1" dirty="0" smtClean="0"/>
              <a:t>(increase time)</a:t>
            </a:r>
          </a:p>
        </p:txBody>
      </p:sp>
      <p:sp>
        <p:nvSpPr>
          <p:cNvPr id="12" name="Rounded Rectangle 11"/>
          <p:cNvSpPr/>
          <p:nvPr/>
        </p:nvSpPr>
        <p:spPr>
          <a:xfrm>
            <a:off x="1600200" y="4876800"/>
            <a:ext cx="6019800"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tabLst>
                <a:tab pos="6342063" algn="r"/>
              </a:tabLst>
            </a:pPr>
            <a:r>
              <a:rPr lang="en-US" sz="2800" dirty="0" smtClean="0"/>
              <a:t>Acting on Data	</a:t>
            </a:r>
            <a:r>
              <a:rPr lang="en-US" sz="2800" b="1" dirty="0" smtClean="0"/>
              <a:t>(multiply the events)</a:t>
            </a:r>
            <a:endParaRPr lang="en-US" sz="2800" b="1" dirty="0"/>
          </a:p>
        </p:txBody>
      </p:sp>
      <p:sp>
        <p:nvSpPr>
          <p:cNvPr id="2" name="Title 1"/>
          <p:cNvSpPr>
            <a:spLocks noGrp="1"/>
          </p:cNvSpPr>
          <p:nvPr>
            <p:ph type="title"/>
          </p:nvPr>
        </p:nvSpPr>
        <p:spPr/>
        <p:txBody>
          <a:bodyPr/>
          <a:lstStyle/>
          <a:p>
            <a:r>
              <a:rPr lang="en-US" dirty="0" smtClean="0"/>
              <a:t>An Artist’s Editorial</a:t>
            </a:r>
            <a:br>
              <a:rPr lang="en-US" dirty="0" smtClean="0"/>
            </a:br>
            <a:r>
              <a:rPr lang="en-US" sz="2000" dirty="0" smtClean="0"/>
              <a:t>Data for the Sake of Data is a Missed Opportunity</a:t>
            </a:r>
            <a:endParaRPr lang="en-US" sz="2000" dirty="0"/>
          </a:p>
        </p:txBody>
      </p:sp>
      <p:sp>
        <p:nvSpPr>
          <p:cNvPr id="3" name="Content Placeholder 2"/>
          <p:cNvSpPr>
            <a:spLocks noGrp="1"/>
          </p:cNvSpPr>
          <p:nvPr>
            <p:ph idx="1"/>
          </p:nvPr>
        </p:nvSpPr>
        <p:spPr>
          <a:xfrm>
            <a:off x="457200" y="1600201"/>
            <a:ext cx="8229600" cy="762000"/>
          </a:xfrm>
        </p:spPr>
        <p:txBody>
          <a:bodyPr/>
          <a:lstStyle/>
          <a:p>
            <a:r>
              <a:rPr lang="en-US" dirty="0" smtClean="0"/>
              <a:t>Dashboards get me going, because they create an opportunity to lower the cost of driving action into our business plans at the press of a button</a:t>
            </a:r>
          </a:p>
          <a:p>
            <a:pPr lvl="1"/>
            <a:r>
              <a:rPr lang="en-US" dirty="0" smtClean="0"/>
              <a:t>A screen refreshes, and by the time the data is apparent to the room, someone is saying, “we need to do something about that”</a:t>
            </a:r>
          </a:p>
        </p:txBody>
      </p:sp>
      <p:sp>
        <p:nvSpPr>
          <p:cNvPr id="4" name="Slide Number Placeholder 3"/>
          <p:cNvSpPr>
            <a:spLocks noGrp="1"/>
          </p:cNvSpPr>
          <p:nvPr>
            <p:ph type="sldNum" sz="quarter" idx="12"/>
          </p:nvPr>
        </p:nvSpPr>
        <p:spPr/>
        <p:txBody>
          <a:bodyPr/>
          <a:lstStyle/>
          <a:p>
            <a:fld id="{1A7AA609-E11C-4C33-A49A-BA59D0955339}" type="slidenum">
              <a:rPr lang="en-US" smtClean="0"/>
              <a:pPr/>
              <a:t>57</a:t>
            </a:fld>
            <a:endParaRPr lang="en-US"/>
          </a:p>
        </p:txBody>
      </p:sp>
      <p:sp>
        <p:nvSpPr>
          <p:cNvPr id="5" name="Text Placeholder 4"/>
          <p:cNvSpPr>
            <a:spLocks noGrp="1"/>
          </p:cNvSpPr>
          <p:nvPr>
            <p:ph type="body" sz="quarter" idx="13"/>
          </p:nvPr>
        </p:nvSpPr>
        <p:spPr/>
        <p:txBody>
          <a:bodyPr/>
          <a:lstStyle/>
          <a:p>
            <a:r>
              <a:rPr lang="en-US" dirty="0" smtClean="0"/>
              <a:t>Because of the nature of the beast, we gather data to </a:t>
            </a:r>
            <a:r>
              <a:rPr lang="en-US" dirty="0" smtClean="0">
                <a:solidFill>
                  <a:schemeClr val="tx1"/>
                </a:solidFill>
              </a:rPr>
              <a:t>comply</a:t>
            </a:r>
            <a:r>
              <a:rPr lang="en-US" dirty="0" smtClean="0"/>
              <a:t>, to </a:t>
            </a:r>
            <a:r>
              <a:rPr lang="en-US" dirty="0" smtClean="0">
                <a:solidFill>
                  <a:schemeClr val="tx1"/>
                </a:solidFill>
              </a:rPr>
              <a:t>imply</a:t>
            </a:r>
            <a:r>
              <a:rPr lang="en-US" dirty="0" smtClean="0"/>
              <a:t>, but very seldom to </a:t>
            </a:r>
            <a:r>
              <a:rPr lang="en-US" i="1" dirty="0" smtClean="0">
                <a:solidFill>
                  <a:schemeClr val="tx1"/>
                </a:solidFill>
              </a:rPr>
              <a:t>apply</a:t>
            </a:r>
            <a:r>
              <a:rPr lang="en-US" i="1" dirty="0" smtClean="0"/>
              <a:t> </a:t>
            </a:r>
            <a:r>
              <a:rPr lang="en-US" dirty="0" smtClean="0"/>
              <a:t>what we learned</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My Favorites From This Past Year </a:t>
            </a:r>
            <a:br>
              <a:rPr lang="en-US" sz="1800" dirty="0" smtClean="0"/>
            </a:br>
            <a:r>
              <a:rPr lang="en-US" dirty="0" smtClean="0"/>
              <a:t>Dashboards</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58</a:t>
            </a:fld>
            <a:endParaRPr lang="en-US"/>
          </a:p>
        </p:txBody>
      </p:sp>
      <p:sp>
        <p:nvSpPr>
          <p:cNvPr id="5" name="Text Placeholder 4"/>
          <p:cNvSpPr>
            <a:spLocks noGrp="1"/>
          </p:cNvSpPr>
          <p:nvPr>
            <p:ph type="body" sz="quarter" idx="13"/>
          </p:nvPr>
        </p:nvSpPr>
        <p:spPr/>
        <p:txBody>
          <a:bodyPr/>
          <a:lstStyle/>
          <a:p>
            <a:r>
              <a:rPr lang="en-US" dirty="0" smtClean="0"/>
              <a:t>In 2011, CU*Answers will staff an Analytics Programming Team to intensify our focus on automated </a:t>
            </a:r>
            <a:r>
              <a:rPr lang="en-US" dirty="0" smtClean="0">
                <a:solidFill>
                  <a:schemeClr val="tx1"/>
                </a:solidFill>
              </a:rPr>
              <a:t>micro-awareness tools</a:t>
            </a:r>
            <a:endParaRPr lang="en-US" dirty="0">
              <a:solidFill>
                <a:schemeClr val="tx1"/>
              </a:solidFill>
            </a:endParaRPr>
          </a:p>
        </p:txBody>
      </p:sp>
      <p:pic>
        <p:nvPicPr>
          <p:cNvPr id="32770" name="Picture 2" descr="K:\Gold-Help-Master\NGSHelpgraphics\3769g.gif"/>
          <p:cNvPicPr>
            <a:picLocks noChangeAspect="1" noChangeArrowheads="1"/>
          </p:cNvPicPr>
          <p:nvPr/>
        </p:nvPicPr>
        <p:blipFill>
          <a:blip r:embed="rId2" cstate="print"/>
          <a:srcRect/>
          <a:stretch>
            <a:fillRect/>
          </a:stretch>
        </p:blipFill>
        <p:spPr bwMode="auto">
          <a:xfrm>
            <a:off x="4419600" y="1371600"/>
            <a:ext cx="3413760" cy="2463641"/>
          </a:xfrm>
          <a:prstGeom prst="rect">
            <a:avLst/>
          </a:prstGeom>
          <a:ln>
            <a:noFill/>
          </a:ln>
          <a:effectLst>
            <a:outerShdw blurRad="292100" dist="139700" dir="2700000" algn="tl" rotWithShape="0">
              <a:srgbClr val="333333">
                <a:alpha val="65000"/>
              </a:srgbClr>
            </a:outerShdw>
          </a:effectLst>
        </p:spPr>
      </p:pic>
      <p:pic>
        <p:nvPicPr>
          <p:cNvPr id="32772" name="Picture 4" descr="K:\Gold-Help-Master\NGSHelpgraphics\3671g.gif"/>
          <p:cNvPicPr>
            <a:picLocks noChangeAspect="1" noChangeArrowheads="1"/>
          </p:cNvPicPr>
          <p:nvPr/>
        </p:nvPicPr>
        <p:blipFill>
          <a:blip r:embed="rId3" cstate="print"/>
          <a:srcRect/>
          <a:stretch>
            <a:fillRect/>
          </a:stretch>
        </p:blipFill>
        <p:spPr bwMode="auto">
          <a:xfrm>
            <a:off x="5562600" y="3124200"/>
            <a:ext cx="3413760" cy="2463641"/>
          </a:xfrm>
          <a:prstGeom prst="rect">
            <a:avLst/>
          </a:prstGeom>
          <a:ln>
            <a:noFill/>
          </a:ln>
          <a:effectLst>
            <a:outerShdw blurRad="292100" dist="139700" dir="2700000" algn="tl" rotWithShape="0">
              <a:srgbClr val="333333">
                <a:alpha val="65000"/>
              </a:srgbClr>
            </a:outerShdw>
          </a:effectLst>
        </p:spPr>
      </p:pic>
      <p:pic>
        <p:nvPicPr>
          <p:cNvPr id="1028" name="Picture 4" descr="K:\Gold-Help-Master\NGSHelpgraphics\3454g.gif"/>
          <p:cNvPicPr>
            <a:picLocks noChangeAspect="1" noChangeArrowheads="1"/>
          </p:cNvPicPr>
          <p:nvPr/>
        </p:nvPicPr>
        <p:blipFill>
          <a:blip r:embed="rId4" cstate="print"/>
          <a:srcRect/>
          <a:stretch>
            <a:fillRect/>
          </a:stretch>
        </p:blipFill>
        <p:spPr bwMode="auto">
          <a:xfrm>
            <a:off x="381000" y="1600200"/>
            <a:ext cx="3413760" cy="2463641"/>
          </a:xfrm>
          <a:prstGeom prst="rect">
            <a:avLst/>
          </a:prstGeom>
          <a:ln>
            <a:noFill/>
          </a:ln>
          <a:effectLst>
            <a:outerShdw blurRad="292100" dist="139700" dir="2700000" algn="tl" rotWithShape="0">
              <a:srgbClr val="333333">
                <a:alpha val="65000"/>
              </a:srgbClr>
            </a:outerShdw>
          </a:effectLst>
        </p:spPr>
      </p:pic>
      <p:pic>
        <p:nvPicPr>
          <p:cNvPr id="1029" name="Picture 5" descr="K:\Gold-Help-Master\NGSHelpgraphics\3450g.gif"/>
          <p:cNvPicPr>
            <a:picLocks noChangeAspect="1" noChangeArrowheads="1"/>
          </p:cNvPicPr>
          <p:nvPr/>
        </p:nvPicPr>
        <p:blipFill>
          <a:blip r:embed="rId5" cstate="print"/>
          <a:srcRect/>
          <a:stretch>
            <a:fillRect/>
          </a:stretch>
        </p:blipFill>
        <p:spPr bwMode="auto">
          <a:xfrm>
            <a:off x="2362200" y="2819400"/>
            <a:ext cx="3413760" cy="2463641"/>
          </a:xfrm>
          <a:prstGeom prst="rect">
            <a:avLst/>
          </a:prstGeom>
          <a:ln>
            <a:noFill/>
          </a:ln>
          <a:effectLst>
            <a:outerShdw blurRad="292100" dist="139700" dir="2700000" algn="tl" rotWithShape="0">
              <a:srgbClr val="333333">
                <a:alpha val="65000"/>
              </a:srgbClr>
            </a:outerShdw>
          </a:effectLst>
        </p:spPr>
      </p:pic>
      <p:pic>
        <p:nvPicPr>
          <p:cNvPr id="32773" name="Picture 5" descr="K:\Gold-Help-Master\NGSHelpgraphics\3764g.gif"/>
          <p:cNvPicPr>
            <a:picLocks noChangeAspect="1" noChangeArrowheads="1"/>
          </p:cNvPicPr>
          <p:nvPr/>
        </p:nvPicPr>
        <p:blipFill>
          <a:blip r:embed="rId6" cstate="print"/>
          <a:srcRect/>
          <a:stretch>
            <a:fillRect/>
          </a:stretch>
        </p:blipFill>
        <p:spPr bwMode="auto">
          <a:xfrm>
            <a:off x="1295400" y="4394359"/>
            <a:ext cx="3413760" cy="246364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Artist’s Editorial</a:t>
            </a:r>
            <a:br>
              <a:rPr lang="en-US" dirty="0" smtClean="0"/>
            </a:br>
            <a:r>
              <a:rPr lang="en-US" sz="2000" dirty="0" smtClean="0"/>
              <a:t>Micro-Awareness: A CEO Strategy</a:t>
            </a:r>
            <a:endParaRPr lang="en-US" dirty="0"/>
          </a:p>
        </p:txBody>
      </p:sp>
      <p:sp>
        <p:nvSpPr>
          <p:cNvPr id="3" name="Content Placeholder 2"/>
          <p:cNvSpPr>
            <a:spLocks noGrp="1"/>
          </p:cNvSpPr>
          <p:nvPr>
            <p:ph idx="1"/>
          </p:nvPr>
        </p:nvSpPr>
        <p:spPr/>
        <p:txBody>
          <a:bodyPr/>
          <a:lstStyle/>
          <a:p>
            <a:r>
              <a:rPr lang="en-US" dirty="0" smtClean="0"/>
              <a:t>I’m concerned that so many institutions have vilified micromanagement that the resulting effect is that they have lost track of what I call </a:t>
            </a:r>
            <a:br>
              <a:rPr lang="en-US" dirty="0" smtClean="0"/>
            </a:br>
            <a:r>
              <a:rPr lang="en-US" dirty="0" smtClean="0"/>
              <a:t>“</a:t>
            </a:r>
            <a:r>
              <a:rPr lang="en-US" b="1" dirty="0" smtClean="0"/>
              <a:t>micro-awareness</a:t>
            </a:r>
            <a:r>
              <a:rPr lang="en-US" dirty="0" smtClean="0"/>
              <a:t>”</a:t>
            </a:r>
          </a:p>
          <a:p>
            <a:r>
              <a:rPr lang="en-US" dirty="0" smtClean="0"/>
              <a:t>Has your team truly mastered the art of using data and dashboards as part of the culture of your organization?</a:t>
            </a:r>
          </a:p>
          <a:p>
            <a:r>
              <a:rPr lang="en-US" dirty="0" smtClean="0"/>
              <a:t>Can you agree on how a dashboard’s data should look at first glance?</a:t>
            </a:r>
          </a:p>
          <a:p>
            <a:pPr lvl="1"/>
            <a:r>
              <a:rPr lang="en-US" sz="1600" dirty="0" smtClean="0"/>
              <a:t>On the 15th of the month, how many loan apps </a:t>
            </a:r>
            <a:r>
              <a:rPr lang="en-US" sz="1600" i="1" dirty="0" smtClean="0"/>
              <a:t>should</a:t>
            </a:r>
            <a:r>
              <a:rPr lang="en-US" sz="1600" dirty="0" smtClean="0"/>
              <a:t> the loan team have processed?  </a:t>
            </a:r>
          </a:p>
          <a:p>
            <a:r>
              <a:rPr lang="en-US" dirty="0" smtClean="0"/>
              <a:t>Can you agree after perusing a few key department dashboards, that the credit union is about to have a good day?</a:t>
            </a:r>
          </a:p>
          <a:p>
            <a:pPr lvl="1"/>
            <a:r>
              <a:rPr lang="en-US" sz="1600" dirty="0" smtClean="0"/>
              <a:t>After a quick glance at a dashboard screen, does the accounting team have a </a:t>
            </a:r>
            <a:br>
              <a:rPr lang="en-US" sz="1600" dirty="0" smtClean="0"/>
            </a:br>
            <a:r>
              <a:rPr lang="en-US" sz="1600" dirty="0" smtClean="0"/>
              <a:t>green light that everyone’s in balance?</a:t>
            </a:r>
          </a:p>
          <a:p>
            <a:r>
              <a:rPr lang="en-US" dirty="0" smtClean="0"/>
              <a:t>Micro-awareness is contagious, but it is based on layers of team members pulling in the same direction, searching for the right answers, and agreeing on what to do next</a:t>
            </a:r>
          </a:p>
        </p:txBody>
      </p:sp>
      <p:sp>
        <p:nvSpPr>
          <p:cNvPr id="4" name="Slide Number Placeholder 3"/>
          <p:cNvSpPr>
            <a:spLocks noGrp="1"/>
          </p:cNvSpPr>
          <p:nvPr>
            <p:ph type="sldNum" sz="quarter" idx="12"/>
          </p:nvPr>
        </p:nvSpPr>
        <p:spPr/>
        <p:txBody>
          <a:bodyPr/>
          <a:lstStyle/>
          <a:p>
            <a:fld id="{1A7AA609-E11C-4C33-A49A-BA59D0955339}" type="slidenum">
              <a:rPr lang="en-US" smtClean="0"/>
              <a:pPr/>
              <a:t>59</a:t>
            </a:fld>
            <a:endParaRPr lang="en-US"/>
          </a:p>
        </p:txBody>
      </p:sp>
      <p:sp>
        <p:nvSpPr>
          <p:cNvPr id="5" name="Text Placeholder 4"/>
          <p:cNvSpPr>
            <a:spLocks noGrp="1"/>
          </p:cNvSpPr>
          <p:nvPr>
            <p:ph type="body" sz="quarter" idx="13"/>
          </p:nvPr>
        </p:nvSpPr>
        <p:spPr/>
        <p:txBody>
          <a:bodyPr/>
          <a:lstStyle/>
          <a:p>
            <a:r>
              <a:rPr lang="en-US" dirty="0" smtClean="0"/>
              <a:t>Micro-awareness will be a major focus of this year’s CEO Strategies week...hope to see your leadership there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 </a:t>
            </a:r>
            <a:r>
              <a:rPr lang="en-US" dirty="0" err="1" smtClean="0"/>
              <a:t>Filson</a:t>
            </a:r>
            <a:r>
              <a:rPr lang="en-US" dirty="0" smtClean="0"/>
              <a:t>: A Champion of the Brighter Side</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6</a:t>
            </a:fld>
            <a:endParaRPr lang="en-US"/>
          </a:p>
        </p:txBody>
      </p:sp>
      <p:sp>
        <p:nvSpPr>
          <p:cNvPr id="11" name="Flowchart: Document 10"/>
          <p:cNvSpPr/>
          <p:nvPr/>
        </p:nvSpPr>
        <p:spPr>
          <a:xfrm>
            <a:off x="533400" y="1752600"/>
            <a:ext cx="6934200" cy="4739164"/>
          </a:xfrm>
          <a:prstGeom prst="flowChartDocumen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b="1" dirty="0" smtClean="0"/>
              <a:t>Callahan Presenting Credit Union Report to White House  </a:t>
            </a:r>
          </a:p>
          <a:p>
            <a:r>
              <a:rPr lang="en-US" sz="1400" dirty="0" smtClean="0"/>
              <a:t>4/2/2010  </a:t>
            </a:r>
          </a:p>
          <a:p>
            <a:r>
              <a:rPr lang="en-US" sz="1400" dirty="0" smtClean="0"/>
              <a:t/>
            </a:r>
            <a:br>
              <a:rPr lang="en-US" sz="1400" dirty="0" smtClean="0"/>
            </a:br>
            <a:r>
              <a:rPr lang="en-US" sz="1400" i="1" dirty="0" smtClean="0"/>
              <a:t>By Claude R. Marx, Credit Union Times</a:t>
            </a:r>
            <a:endParaRPr lang="en-US" sz="1400" dirty="0" smtClean="0"/>
          </a:p>
          <a:p>
            <a:endParaRPr lang="en-US" sz="1400" dirty="0" smtClean="0"/>
          </a:p>
          <a:p>
            <a:r>
              <a:rPr lang="en-US" sz="1400" dirty="0" smtClean="0"/>
              <a:t>In an effort to raise the visibility of credit unions’ accomplishments in serving their members in particular and the economy in general, the consulting company Callahan &amp; Associates plans to give a report on the industry’s performance to the Obama administration.</a:t>
            </a:r>
          </a:p>
          <a:p>
            <a:endParaRPr lang="en-US" sz="1400" dirty="0" smtClean="0"/>
          </a:p>
          <a:p>
            <a:r>
              <a:rPr lang="en-US" sz="1400" dirty="0" smtClean="0"/>
              <a:t>The report will include state-by-state and consolidated financial information on industry performance in 2009. The firm is seeking the signatures of credit union leaders to include on the letter accompanying the report.</a:t>
            </a:r>
          </a:p>
          <a:p>
            <a:endParaRPr lang="en-US" sz="1400" dirty="0" smtClean="0"/>
          </a:p>
          <a:p>
            <a:r>
              <a:rPr lang="en-US" sz="1400" dirty="0" smtClean="0"/>
              <a:t>“Credit unions continued to lend throughout the financial crisis. With all the negative news about the financial industry, we believe it’s time Washington learns about credit unions’ excellent–incredible really–results,” said Callahan President/CEO Chip </a:t>
            </a:r>
            <a:r>
              <a:rPr lang="en-US" sz="1400" dirty="0" err="1" smtClean="0"/>
              <a:t>Filson</a:t>
            </a:r>
            <a:r>
              <a:rPr lang="en-US" sz="1400" dirty="0" smtClean="0"/>
              <a:t>.</a:t>
            </a:r>
          </a:p>
          <a:p>
            <a:endParaRPr lang="en-US" sz="1400" dirty="0"/>
          </a:p>
        </p:txBody>
      </p:sp>
      <p:pic>
        <p:nvPicPr>
          <p:cNvPr id="2053" name="Picture 5" descr="X:\Administration\Public\LeadershipConference\2010\Temp place for all graphics\CU report.png"/>
          <p:cNvPicPr>
            <a:picLocks noChangeAspect="1" noChangeArrowheads="1"/>
          </p:cNvPicPr>
          <p:nvPr/>
        </p:nvPicPr>
        <p:blipFill>
          <a:blip r:embed="rId2" cstate="print"/>
          <a:srcRect/>
          <a:stretch>
            <a:fillRect/>
          </a:stretch>
        </p:blipFill>
        <p:spPr bwMode="auto">
          <a:xfrm rot="387227">
            <a:off x="6891931" y="4082943"/>
            <a:ext cx="1849485" cy="23979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My Favorites From This Past Year </a:t>
            </a:r>
            <a:br>
              <a:rPr lang="en-US" sz="1800" dirty="0" smtClean="0"/>
            </a:br>
            <a:r>
              <a:rPr lang="en-US" dirty="0" smtClean="0"/>
              <a:t>Mobile Web Banking </a:t>
            </a:r>
            <a:endParaRPr lang="en-US" dirty="0"/>
          </a:p>
        </p:txBody>
      </p:sp>
      <p:sp>
        <p:nvSpPr>
          <p:cNvPr id="3" name="Content Placeholder 2"/>
          <p:cNvSpPr>
            <a:spLocks noGrp="1"/>
          </p:cNvSpPr>
          <p:nvPr>
            <p:ph idx="1"/>
          </p:nvPr>
        </p:nvSpPr>
        <p:spPr>
          <a:xfrm>
            <a:off x="457200" y="1600200"/>
            <a:ext cx="4572000" cy="4525963"/>
          </a:xfrm>
        </p:spPr>
        <p:txBody>
          <a:bodyPr/>
          <a:lstStyle/>
          <a:p>
            <a:r>
              <a:rPr lang="en-US" dirty="0" smtClean="0"/>
              <a:t>Although the stats are changing almost too fast to count, as of last week, </a:t>
            </a:r>
            <a:r>
              <a:rPr lang="en-US" sz="2800" b="1" dirty="0" smtClean="0">
                <a:solidFill>
                  <a:srgbClr val="0070C0"/>
                </a:solidFill>
              </a:rPr>
              <a:t>97</a:t>
            </a:r>
            <a:r>
              <a:rPr lang="en-US" dirty="0" smtClean="0">
                <a:solidFill>
                  <a:srgbClr val="0070C0"/>
                </a:solidFill>
              </a:rPr>
              <a:t> </a:t>
            </a:r>
            <a:r>
              <a:rPr lang="en-US" dirty="0" smtClean="0"/>
              <a:t>CUs network-wide have activated </a:t>
            </a:r>
            <a:br>
              <a:rPr lang="en-US" dirty="0" smtClean="0"/>
            </a:br>
            <a:r>
              <a:rPr lang="en-US" b="1" dirty="0" smtClean="0"/>
              <a:t>It’s Me 247 </a:t>
            </a:r>
            <a:r>
              <a:rPr lang="en-US" dirty="0" smtClean="0"/>
              <a:t>Mobile Web  </a:t>
            </a:r>
          </a:p>
          <a:p>
            <a:pPr lvl="1"/>
            <a:r>
              <a:rPr lang="en-US" dirty="0" smtClean="0"/>
              <a:t>Over half of all online clients are already live!</a:t>
            </a:r>
          </a:p>
          <a:p>
            <a:pPr lvl="1"/>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60</a:t>
            </a:fld>
            <a:endParaRPr lang="en-US"/>
          </a:p>
        </p:txBody>
      </p:sp>
      <p:sp>
        <p:nvSpPr>
          <p:cNvPr id="5" name="Text Placeholder 4"/>
          <p:cNvSpPr>
            <a:spLocks noGrp="1"/>
          </p:cNvSpPr>
          <p:nvPr>
            <p:ph type="body" sz="quarter" idx="13"/>
          </p:nvPr>
        </p:nvSpPr>
        <p:spPr>
          <a:xfrm>
            <a:off x="1676400" y="5867400"/>
            <a:ext cx="3810000" cy="762000"/>
          </a:xfrm>
        </p:spPr>
        <p:txBody>
          <a:bodyPr/>
          <a:lstStyle/>
          <a:p>
            <a:r>
              <a:rPr lang="en-US" dirty="0" smtClean="0"/>
              <a:t>I will talk about this in more detail after lunch, but it’s one of my favorites this year based on the way it was rolled out, the speed of assimilation, and the spirit of the CUs who pushed it to their members</a:t>
            </a:r>
            <a:endParaRPr lang="en-US" dirty="0"/>
          </a:p>
        </p:txBody>
      </p:sp>
      <p:pic>
        <p:nvPicPr>
          <p:cNvPr id="12" name="Picture 11" descr="X:\Marketing and PR\Public\Mobile Banking\2010_mobile_web_banking_si.jpg"/>
          <p:cNvPicPr/>
          <p:nvPr/>
        </p:nvPicPr>
        <p:blipFill>
          <a:blip r:embed="rId2" cstate="print"/>
          <a:srcRect/>
          <a:stretch>
            <a:fillRect/>
          </a:stretch>
        </p:blipFill>
        <p:spPr bwMode="auto">
          <a:xfrm>
            <a:off x="304800" y="3811713"/>
            <a:ext cx="2875304" cy="1141287"/>
          </a:xfrm>
          <a:prstGeom prst="rect">
            <a:avLst/>
          </a:prstGeom>
          <a:ln>
            <a:noFill/>
          </a:ln>
          <a:effectLst>
            <a:outerShdw blurRad="292100" dist="139700" dir="2700000" algn="tl" rotWithShape="0">
              <a:srgbClr val="333333">
                <a:alpha val="65000"/>
              </a:srgbClr>
            </a:outerShdw>
          </a:effectLst>
        </p:spPr>
      </p:pic>
      <p:grpSp>
        <p:nvGrpSpPr>
          <p:cNvPr id="18" name="Group 17"/>
          <p:cNvGrpSpPr/>
          <p:nvPr/>
        </p:nvGrpSpPr>
        <p:grpSpPr>
          <a:xfrm>
            <a:off x="5638800" y="1143000"/>
            <a:ext cx="3429000" cy="5791200"/>
            <a:chOff x="5562600" y="1143000"/>
            <a:chExt cx="3429000" cy="5791200"/>
          </a:xfrm>
        </p:grpSpPr>
        <p:pic>
          <p:nvPicPr>
            <p:cNvPr id="5125" name="Picture 5" descr="X:\Administration\Public\LeadershipConference\2010\Temp place for all graphics\mobile web full page.png"/>
            <p:cNvPicPr>
              <a:picLocks noChangeAspect="1" noChangeArrowheads="1"/>
            </p:cNvPicPr>
            <p:nvPr/>
          </p:nvPicPr>
          <p:blipFill>
            <a:blip r:embed="rId3" cstate="print"/>
            <a:srcRect l="6456" r="3981"/>
            <a:stretch>
              <a:fillRect/>
            </a:stretch>
          </p:blipFill>
          <p:spPr bwMode="auto">
            <a:xfrm>
              <a:off x="5562600" y="1143000"/>
              <a:ext cx="3429000" cy="4354286"/>
            </a:xfrm>
            <a:prstGeom prst="rect">
              <a:avLst/>
            </a:prstGeom>
            <a:noFill/>
          </p:spPr>
        </p:pic>
        <p:pic>
          <p:nvPicPr>
            <p:cNvPr id="5126" name="Picture 6" descr="X:\Administration\Public\LeadershipConference\2010\Temp place for all graphics\mobile rest of pgae.png"/>
            <p:cNvPicPr>
              <a:picLocks noChangeAspect="1" noChangeArrowheads="1"/>
            </p:cNvPicPr>
            <p:nvPr/>
          </p:nvPicPr>
          <p:blipFill>
            <a:blip r:embed="rId4" cstate="print"/>
            <a:srcRect l="6282" r="3797" b="29742"/>
            <a:stretch>
              <a:fillRect/>
            </a:stretch>
          </p:blipFill>
          <p:spPr bwMode="auto">
            <a:xfrm>
              <a:off x="5562600" y="5464792"/>
              <a:ext cx="3429000" cy="1469408"/>
            </a:xfrm>
            <a:prstGeom prst="rect">
              <a:avLst/>
            </a:prstGeom>
            <a:noFill/>
          </p:spPr>
        </p:pic>
      </p:grpSp>
      <p:pic>
        <p:nvPicPr>
          <p:cNvPr id="5127" name="Picture 7" descr="X:\Web Services\Public\logos\its_me_247\mobile_web_banking\im247_web_phone.png"/>
          <p:cNvPicPr>
            <a:picLocks noChangeAspect="1" noChangeArrowheads="1"/>
          </p:cNvPicPr>
          <p:nvPr/>
        </p:nvPicPr>
        <p:blipFill>
          <a:blip r:embed="rId5" cstate="print"/>
          <a:srcRect/>
          <a:stretch>
            <a:fillRect/>
          </a:stretch>
        </p:blipFill>
        <p:spPr bwMode="auto">
          <a:xfrm>
            <a:off x="4038600" y="3505200"/>
            <a:ext cx="786256" cy="1396069"/>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My Favorites From This Past Year</a:t>
            </a:r>
            <a:r>
              <a:rPr lang="en-US" dirty="0" smtClean="0"/>
              <a:t/>
            </a:r>
            <a:br>
              <a:rPr lang="en-US" dirty="0" smtClean="0"/>
            </a:br>
            <a:r>
              <a:rPr lang="en-US" dirty="0" smtClean="0"/>
              <a:t>Learn From a Peer</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61</a:t>
            </a:fld>
            <a:endParaRPr lang="en-US"/>
          </a:p>
        </p:txBody>
      </p:sp>
      <p:sp>
        <p:nvSpPr>
          <p:cNvPr id="5" name="Text Placeholder 4"/>
          <p:cNvSpPr>
            <a:spLocks noGrp="1"/>
          </p:cNvSpPr>
          <p:nvPr>
            <p:ph type="body" sz="quarter" idx="13"/>
          </p:nvPr>
        </p:nvSpPr>
        <p:spPr>
          <a:xfrm>
            <a:off x="4572000" y="5867400"/>
            <a:ext cx="4114800" cy="762000"/>
          </a:xfrm>
        </p:spPr>
        <p:txBody>
          <a:bodyPr/>
          <a:lstStyle/>
          <a:p>
            <a:r>
              <a:rPr lang="en-US" dirty="0" smtClean="0"/>
              <a:t>It’s tough to be open, not only for the </a:t>
            </a:r>
            <a:br>
              <a:rPr lang="en-US" dirty="0" smtClean="0"/>
            </a:br>
            <a:r>
              <a:rPr lang="en-US" dirty="0" smtClean="0"/>
              <a:t>person who is putting themselves out there, but also for the people who should use the insight, but who feel a little strange about looking over a peer’s shoulder</a:t>
            </a:r>
          </a:p>
          <a:p>
            <a:r>
              <a:rPr lang="en-US" dirty="0" smtClean="0"/>
              <a:t>Learn From a Peer might not be intuitive for everyone , but it is picking up steam </a:t>
            </a:r>
            <a:endParaRPr lang="en-US" dirty="0"/>
          </a:p>
        </p:txBody>
      </p:sp>
      <p:pic>
        <p:nvPicPr>
          <p:cNvPr id="8195" name="Picture 3" descr="K:\Gold-Help-Master\NGSHelpgraphics\3671g.gif"/>
          <p:cNvPicPr>
            <a:picLocks noChangeAspect="1" noChangeArrowheads="1"/>
          </p:cNvPicPr>
          <p:nvPr/>
        </p:nvPicPr>
        <p:blipFill>
          <a:blip r:embed="rId2" cstate="print"/>
          <a:srcRect/>
          <a:stretch>
            <a:fillRect/>
          </a:stretch>
        </p:blipFill>
        <p:spPr bwMode="auto">
          <a:xfrm>
            <a:off x="304800" y="2141220"/>
            <a:ext cx="3901440" cy="2815590"/>
          </a:xfrm>
          <a:prstGeom prst="rect">
            <a:avLst/>
          </a:prstGeom>
          <a:ln>
            <a:noFill/>
          </a:ln>
          <a:effectLst>
            <a:outerShdw blurRad="292100" dist="139700" dir="2700000" algn="tl" rotWithShape="0">
              <a:srgbClr val="333333">
                <a:alpha val="65000"/>
              </a:srgbClr>
            </a:outerShdw>
          </a:effectLst>
        </p:spPr>
      </p:pic>
      <p:pic>
        <p:nvPicPr>
          <p:cNvPr id="8196" name="Picture 4" descr="K:\Gold-Help-Master\NGSHelpgraphics\1714pg.gif"/>
          <p:cNvPicPr>
            <a:picLocks noChangeAspect="1" noChangeArrowheads="1"/>
          </p:cNvPicPr>
          <p:nvPr/>
        </p:nvPicPr>
        <p:blipFill>
          <a:blip r:embed="rId3" cstate="print"/>
          <a:srcRect/>
          <a:stretch>
            <a:fillRect/>
          </a:stretch>
        </p:blipFill>
        <p:spPr bwMode="auto">
          <a:xfrm>
            <a:off x="4953000" y="1448633"/>
            <a:ext cx="3901440" cy="2815590"/>
          </a:xfrm>
          <a:prstGeom prst="rect">
            <a:avLst/>
          </a:prstGeom>
          <a:ln>
            <a:noFill/>
          </a:ln>
          <a:effectLst>
            <a:outerShdw blurRad="292100" dist="139700" dir="2700000" algn="tl" rotWithShape="0">
              <a:srgbClr val="333333">
                <a:alpha val="65000"/>
              </a:srgbClr>
            </a:outerShdw>
          </a:effectLst>
        </p:spPr>
      </p:pic>
      <p:pic>
        <p:nvPicPr>
          <p:cNvPr id="8194" name="Picture 2" descr="K:\Gold-Help-Master\NGSHelpgraphics\3672g.gif"/>
          <p:cNvPicPr>
            <a:picLocks noChangeAspect="1" noChangeArrowheads="1"/>
          </p:cNvPicPr>
          <p:nvPr/>
        </p:nvPicPr>
        <p:blipFill>
          <a:blip r:embed="rId4" cstate="print"/>
          <a:srcRect/>
          <a:stretch>
            <a:fillRect/>
          </a:stretch>
        </p:blipFill>
        <p:spPr bwMode="auto">
          <a:xfrm>
            <a:off x="1066800" y="3970020"/>
            <a:ext cx="3474720" cy="136398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876800" y="4264223"/>
            <a:ext cx="3886200" cy="307777"/>
          </a:xfrm>
          <a:prstGeom prst="rect">
            <a:avLst/>
          </a:prstGeom>
          <a:noFill/>
        </p:spPr>
        <p:txBody>
          <a:bodyPr wrap="square" rtlCol="0">
            <a:spAutoFit/>
          </a:bodyPr>
          <a:lstStyle/>
          <a:p>
            <a:r>
              <a:rPr lang="en-US" sz="1400" dirty="0" smtClean="0"/>
              <a:t>MNMGMB #18 Cashed Check Fee Configurations</a:t>
            </a:r>
            <a:endParaRPr lang="en-US" sz="1400" dirty="0"/>
          </a:p>
        </p:txBody>
      </p:sp>
      <p:sp>
        <p:nvSpPr>
          <p:cNvPr id="12" name="TextBox 11"/>
          <p:cNvSpPr txBox="1"/>
          <p:nvPr/>
        </p:nvSpPr>
        <p:spPr>
          <a:xfrm>
            <a:off x="304800" y="1836420"/>
            <a:ext cx="3886200" cy="338554"/>
          </a:xfrm>
          <a:prstGeom prst="rect">
            <a:avLst/>
          </a:prstGeom>
          <a:noFill/>
        </p:spPr>
        <p:txBody>
          <a:bodyPr wrap="square" rtlCol="0">
            <a:spAutoFit/>
          </a:bodyPr>
          <a:lstStyle/>
          <a:p>
            <a:r>
              <a:rPr lang="en-US" sz="1600" dirty="0" smtClean="0"/>
              <a:t>MNMGMB #17 Tiered Svc Peer Analysis</a:t>
            </a:r>
            <a:endParaRPr lang="en-US" sz="16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My Favorites From This Past Year</a:t>
            </a:r>
            <a:br>
              <a:rPr lang="en-US" sz="1800" dirty="0" smtClean="0"/>
            </a:br>
            <a:r>
              <a:rPr lang="en-US" dirty="0" smtClean="0"/>
              <a:t>Honorable Mentions</a:t>
            </a:r>
            <a:endParaRPr lang="en-US" dirty="0"/>
          </a:p>
        </p:txBody>
      </p:sp>
      <p:sp>
        <p:nvSpPr>
          <p:cNvPr id="3" name="Content Placeholder 2"/>
          <p:cNvSpPr>
            <a:spLocks noGrp="1"/>
          </p:cNvSpPr>
          <p:nvPr>
            <p:ph idx="1"/>
          </p:nvPr>
        </p:nvSpPr>
        <p:spPr/>
        <p:txBody>
          <a:bodyPr/>
          <a:lstStyle/>
          <a:p>
            <a:r>
              <a:rPr lang="en-US" dirty="0" smtClean="0"/>
              <a:t>Gender Identification and Gender Generator  </a:t>
            </a:r>
          </a:p>
          <a:p>
            <a:endParaRPr lang="en-US" dirty="0" smtClean="0"/>
          </a:p>
          <a:p>
            <a:r>
              <a:rPr lang="en-US" dirty="0" smtClean="0"/>
              <a:t>Misc. Member Account Forms Enhancements</a:t>
            </a:r>
          </a:p>
          <a:p>
            <a:pPr lvl="1"/>
            <a:r>
              <a:rPr lang="en-US" dirty="0" smtClean="0"/>
              <a:t>More lines, more paragraphs, and more forms per product...control paragraph spacing and reorganize lines in a snap...choose font type (get those fee schedules lined up!)...edit before printing...</a:t>
            </a:r>
            <a:r>
              <a:rPr lang="en-US" sz="1600" i="1" dirty="0" smtClean="0"/>
              <a:t>it’s not word processing, but it’s as close as we’re ever going to get!</a:t>
            </a:r>
            <a:endParaRPr lang="en-US" i="1" dirty="0" smtClean="0"/>
          </a:p>
          <a:p>
            <a:endParaRPr lang="en-US" dirty="0" smtClean="0"/>
          </a:p>
          <a:p>
            <a:r>
              <a:rPr lang="en-US" dirty="0" smtClean="0"/>
              <a:t>Password Strength Meter in online banking</a:t>
            </a:r>
          </a:p>
          <a:p>
            <a:endParaRPr lang="en-US" dirty="0" smtClean="0"/>
          </a:p>
          <a:p>
            <a:r>
              <a:rPr lang="en-US" dirty="0" smtClean="0"/>
              <a:t>.NET graphs</a:t>
            </a:r>
          </a:p>
          <a:p>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62</a:t>
            </a:fld>
            <a:endParaRPr lang="en-US"/>
          </a:p>
        </p:txBody>
      </p:sp>
      <p:sp>
        <p:nvSpPr>
          <p:cNvPr id="5" name="Text Placeholder 4"/>
          <p:cNvSpPr>
            <a:spLocks noGrp="1"/>
          </p:cNvSpPr>
          <p:nvPr>
            <p:ph type="body" sz="quarter" idx="13"/>
          </p:nvPr>
        </p:nvSpPr>
        <p:spPr>
          <a:xfrm>
            <a:off x="5029200" y="5867400"/>
            <a:ext cx="3657600" cy="762000"/>
          </a:xfrm>
        </p:spPr>
        <p:txBody>
          <a:bodyPr/>
          <a:lstStyle/>
          <a:p>
            <a:r>
              <a:rPr lang="en-US" dirty="0" smtClean="0"/>
              <a:t>Almost made it to my Favorites list, but not quite enough PT Barnum for me...</a:t>
            </a:r>
          </a:p>
          <a:p>
            <a:r>
              <a:rPr lang="en-US" dirty="0" smtClean="0"/>
              <a:t>Which means they’re probably </a:t>
            </a:r>
            <a:br>
              <a:rPr lang="en-US" dirty="0" smtClean="0"/>
            </a:br>
            <a:r>
              <a:rPr lang="en-US" dirty="0" smtClean="0"/>
              <a:t>on your staff’s favorites list</a:t>
            </a:r>
            <a:endParaRPr lang="en-US" dirty="0"/>
          </a:p>
        </p:txBody>
      </p:sp>
      <p:pic>
        <p:nvPicPr>
          <p:cNvPr id="9218" name="Picture 2" descr="C:\cubase\gold\maleuser.gif"/>
          <p:cNvPicPr>
            <a:picLocks noChangeAspect="1" noChangeArrowheads="1"/>
          </p:cNvPicPr>
          <p:nvPr/>
        </p:nvPicPr>
        <p:blipFill>
          <a:blip r:embed="rId2" cstate="print"/>
          <a:srcRect/>
          <a:stretch>
            <a:fillRect/>
          </a:stretch>
        </p:blipFill>
        <p:spPr bwMode="auto">
          <a:xfrm>
            <a:off x="6019800" y="914400"/>
            <a:ext cx="533400" cy="600075"/>
          </a:xfrm>
          <a:prstGeom prst="rect">
            <a:avLst/>
          </a:prstGeom>
          <a:noFill/>
        </p:spPr>
      </p:pic>
      <p:pic>
        <p:nvPicPr>
          <p:cNvPr id="9220" name="Picture 4" descr="C:\cubase\gold\group.gif"/>
          <p:cNvPicPr>
            <a:picLocks noChangeAspect="1" noChangeArrowheads="1"/>
          </p:cNvPicPr>
          <p:nvPr/>
        </p:nvPicPr>
        <p:blipFill>
          <a:blip r:embed="rId3" cstate="print"/>
          <a:srcRect/>
          <a:stretch>
            <a:fillRect/>
          </a:stretch>
        </p:blipFill>
        <p:spPr bwMode="auto">
          <a:xfrm>
            <a:off x="7010400" y="1143000"/>
            <a:ext cx="571500" cy="666750"/>
          </a:xfrm>
          <a:prstGeom prst="rect">
            <a:avLst/>
          </a:prstGeom>
          <a:noFill/>
        </p:spPr>
      </p:pic>
      <p:pic>
        <p:nvPicPr>
          <p:cNvPr id="9221" name="Picture 5" descr="C:\cubase\gold\femaleuser.gif"/>
          <p:cNvPicPr>
            <a:picLocks noChangeAspect="1" noChangeArrowheads="1"/>
          </p:cNvPicPr>
          <p:nvPr/>
        </p:nvPicPr>
        <p:blipFill>
          <a:blip r:embed="rId4" cstate="print"/>
          <a:srcRect/>
          <a:stretch>
            <a:fillRect/>
          </a:stretch>
        </p:blipFill>
        <p:spPr bwMode="auto">
          <a:xfrm>
            <a:off x="5562600" y="1219200"/>
            <a:ext cx="561975" cy="600075"/>
          </a:xfrm>
          <a:prstGeom prst="rect">
            <a:avLst/>
          </a:prstGeom>
          <a:noFill/>
        </p:spPr>
      </p:pic>
      <p:pic>
        <p:nvPicPr>
          <p:cNvPr id="9222" name="Picture 6" descr="C:\cubase\gold\unknown.gif"/>
          <p:cNvPicPr>
            <a:picLocks noChangeAspect="1" noChangeArrowheads="1"/>
          </p:cNvPicPr>
          <p:nvPr/>
        </p:nvPicPr>
        <p:blipFill>
          <a:blip r:embed="rId5" cstate="print"/>
          <a:srcRect/>
          <a:stretch>
            <a:fillRect/>
          </a:stretch>
        </p:blipFill>
        <p:spPr bwMode="auto">
          <a:xfrm>
            <a:off x="6400800" y="1600200"/>
            <a:ext cx="514350" cy="571500"/>
          </a:xfrm>
          <a:prstGeom prst="rect">
            <a:avLst/>
          </a:prstGeom>
          <a:noFill/>
        </p:spPr>
      </p:pic>
      <p:pic>
        <p:nvPicPr>
          <p:cNvPr id="9223" name="Picture 7" descr="X:\Administration\Public\LeadershipConference\2010\Temp place for all graphics\gender brochure.png"/>
          <p:cNvPicPr>
            <a:picLocks noChangeAspect="1" noChangeArrowheads="1"/>
          </p:cNvPicPr>
          <p:nvPr/>
        </p:nvPicPr>
        <p:blipFill>
          <a:blip r:embed="rId6" cstate="print"/>
          <a:srcRect/>
          <a:stretch>
            <a:fillRect/>
          </a:stretch>
        </p:blipFill>
        <p:spPr bwMode="auto">
          <a:xfrm>
            <a:off x="7772400" y="914400"/>
            <a:ext cx="1095238" cy="1423810"/>
          </a:xfrm>
          <a:prstGeom prst="rect">
            <a:avLst/>
          </a:prstGeom>
          <a:ln>
            <a:noFill/>
          </a:ln>
          <a:effectLst>
            <a:outerShdw blurRad="292100" dist="139700" dir="2700000" algn="tl" rotWithShape="0">
              <a:srgbClr val="333333">
                <a:alpha val="65000"/>
              </a:srgbClr>
            </a:outerShdw>
          </a:effectLst>
        </p:spPr>
      </p:pic>
      <p:pic>
        <p:nvPicPr>
          <p:cNvPr id="13" name="Picture 3" descr="Capture20"/>
          <p:cNvPicPr>
            <a:picLocks noChangeAspect="1" noChangeArrowheads="1"/>
          </p:cNvPicPr>
          <p:nvPr/>
        </p:nvPicPr>
        <p:blipFill>
          <a:blip r:embed="rId7" cstate="print"/>
          <a:srcRect/>
          <a:stretch>
            <a:fillRect/>
          </a:stretch>
        </p:blipFill>
        <p:spPr bwMode="auto">
          <a:xfrm>
            <a:off x="5562600" y="3810000"/>
            <a:ext cx="2960507" cy="1323860"/>
          </a:xfrm>
          <a:prstGeom prst="rect">
            <a:avLst/>
          </a:prstGeom>
          <a:ln>
            <a:noFill/>
          </a:ln>
          <a:effectLst>
            <a:outerShdw blurRad="292100" dist="139700" dir="2700000" algn="tl" rotWithShape="0">
              <a:srgbClr val="333333">
                <a:alpha val="65000"/>
              </a:srgbClr>
            </a:outerShdw>
          </a:effectLst>
        </p:spPr>
      </p:pic>
      <p:pic>
        <p:nvPicPr>
          <p:cNvPr id="9225" name="Picture 9" descr="X:\Administration\Public\LeadershipConference\2010\Temp place for all graphics\graphs.png"/>
          <p:cNvPicPr>
            <a:picLocks noChangeAspect="1" noChangeArrowheads="1"/>
          </p:cNvPicPr>
          <p:nvPr/>
        </p:nvPicPr>
        <p:blipFill>
          <a:blip r:embed="rId8" cstate="print"/>
          <a:srcRect/>
          <a:stretch>
            <a:fillRect/>
          </a:stretch>
        </p:blipFill>
        <p:spPr bwMode="auto">
          <a:xfrm>
            <a:off x="2286000" y="4876800"/>
            <a:ext cx="2438400" cy="1759744"/>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Increasing Our Investment in Network Execution</a:t>
            </a:r>
            <a:endParaRPr lang="en-US" dirty="0"/>
          </a:p>
        </p:txBody>
      </p:sp>
      <p:sp>
        <p:nvSpPr>
          <p:cNvPr id="7" name="Subtitle 6"/>
          <p:cNvSpPr>
            <a:spLocks noGrp="1"/>
          </p:cNvSpPr>
          <p:nvPr>
            <p:ph type="subTitle" idx="1"/>
          </p:nvPr>
        </p:nvSpPr>
        <p:spPr/>
        <p:txBody>
          <a:bodyPr/>
          <a:lstStyle/>
          <a:p>
            <a:r>
              <a:rPr lang="en-US" dirty="0" smtClean="0"/>
              <a:t>Getting more from electronic documents  </a:t>
            </a:r>
            <a:r>
              <a:rPr lang="en-US" dirty="0" smtClean="0">
                <a:sym typeface="Wingdings"/>
              </a:rPr>
              <a:t>  </a:t>
            </a:r>
            <a:r>
              <a:rPr lang="en-US" dirty="0" smtClean="0"/>
              <a:t>Harvesting new facilities</a:t>
            </a:r>
            <a:r>
              <a:rPr lang="en-US" dirty="0" smtClean="0">
                <a:sym typeface="Wingdings"/>
              </a:rPr>
              <a:t>   New and improved network disaster and business recovery planning</a:t>
            </a:r>
            <a:endParaRPr lang="en-US" dirty="0"/>
          </a:p>
        </p:txBody>
      </p:sp>
    </p:spTree>
  </p:cSld>
  <p:clrMapOvr>
    <a:masterClrMapping/>
  </p:clrMapOvr>
  <p:transition>
    <p:pull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X:\Administration\Public\LeadershipConference\2010\Temp place for all graphics\checklogic.png"/>
          <p:cNvPicPr>
            <a:picLocks noChangeAspect="1" noChangeArrowheads="1"/>
          </p:cNvPicPr>
          <p:nvPr/>
        </p:nvPicPr>
        <p:blipFill>
          <a:blip r:embed="rId2" cstate="print"/>
          <a:srcRect/>
          <a:stretch>
            <a:fillRect/>
          </a:stretch>
        </p:blipFill>
        <p:spPr bwMode="auto">
          <a:xfrm>
            <a:off x="914400" y="3764600"/>
            <a:ext cx="3413334" cy="25600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mtClean="0"/>
              <a:t>Getting More from Electronic Documents</a:t>
            </a:r>
            <a:endParaRPr lang="en-US" dirty="0"/>
          </a:p>
        </p:txBody>
      </p:sp>
      <p:sp>
        <p:nvSpPr>
          <p:cNvPr id="3" name="Content Placeholder 2"/>
          <p:cNvSpPr>
            <a:spLocks noGrp="1"/>
          </p:cNvSpPr>
          <p:nvPr>
            <p:ph idx="1"/>
          </p:nvPr>
        </p:nvSpPr>
        <p:spPr/>
        <p:txBody>
          <a:bodyPr/>
          <a:lstStyle/>
          <a:p>
            <a:pPr>
              <a:buNone/>
            </a:pPr>
            <a:r>
              <a:rPr lang="en-US" sz="1800" i="1" dirty="0" smtClean="0"/>
              <a:t>Big changes coming for our e-document strategies:</a:t>
            </a:r>
          </a:p>
          <a:p>
            <a:r>
              <a:rPr lang="en-US" dirty="0" smtClean="0"/>
              <a:t>The move to </a:t>
            </a:r>
            <a:r>
              <a:rPr lang="en-US" dirty="0" smtClean="0">
                <a:sym typeface="Symbol"/>
              </a:rPr>
              <a:t>CU*Spy powered by eDOC for CU*BASE reports and statements</a:t>
            </a:r>
          </a:p>
          <a:p>
            <a:r>
              <a:rPr lang="en-US" dirty="0" smtClean="0">
                <a:sym typeface="Symbol"/>
              </a:rPr>
              <a:t>Big plans for e-Receipts, Photo IDs, and e-Loan forms</a:t>
            </a:r>
          </a:p>
          <a:p>
            <a:r>
              <a:rPr lang="en-US" dirty="0" smtClean="0">
                <a:sym typeface="Symbol"/>
              </a:rPr>
              <a:t>A new document type for the CU*Spy vault</a:t>
            </a:r>
          </a:p>
          <a:p>
            <a:r>
              <a:rPr lang="en-US" dirty="0" smtClean="0">
                <a:sym typeface="Symbol"/>
              </a:rPr>
              <a:t>Check 21 advances through </a:t>
            </a:r>
            <a:r>
              <a:rPr lang="en-US" dirty="0" err="1" smtClean="0">
                <a:sym typeface="Symbol"/>
              </a:rPr>
              <a:t>CheckLogic</a:t>
            </a:r>
            <a:endParaRPr lang="en-US" dirty="0" smtClean="0">
              <a:sym typeface="Symbol"/>
            </a:endParaRPr>
          </a:p>
          <a:p>
            <a:pPr lvl="1"/>
            <a:endParaRPr lang="en-US" dirty="0" smtClean="0">
              <a:sym typeface="Symbol"/>
            </a:endParaRPr>
          </a:p>
        </p:txBody>
      </p:sp>
      <p:sp>
        <p:nvSpPr>
          <p:cNvPr id="4" name="Slide Number Placeholder 3"/>
          <p:cNvSpPr>
            <a:spLocks noGrp="1"/>
          </p:cNvSpPr>
          <p:nvPr>
            <p:ph type="sldNum" sz="quarter" idx="12"/>
          </p:nvPr>
        </p:nvSpPr>
        <p:spPr/>
        <p:txBody>
          <a:bodyPr/>
          <a:lstStyle/>
          <a:p>
            <a:fld id="{1A7AA609-E11C-4C33-A49A-BA59D0955339}" type="slidenum">
              <a:rPr lang="en-US" smtClean="0"/>
              <a:pPr/>
              <a:t>64</a:t>
            </a:fld>
            <a:endParaRPr lang="en-US"/>
          </a:p>
        </p:txBody>
      </p:sp>
      <p:pic>
        <p:nvPicPr>
          <p:cNvPr id="35843" name="Picture 3" descr="X:\Administration\Public\LeadershipConference\2010\Temp place for all graphics\specialintpub.png"/>
          <p:cNvPicPr>
            <a:picLocks noChangeAspect="1" noChangeArrowheads="1"/>
          </p:cNvPicPr>
          <p:nvPr/>
        </p:nvPicPr>
        <p:blipFill>
          <a:blip r:embed="rId3" cstate="print"/>
          <a:srcRect/>
          <a:stretch>
            <a:fillRect/>
          </a:stretch>
        </p:blipFill>
        <p:spPr bwMode="auto">
          <a:xfrm>
            <a:off x="3733800" y="4145600"/>
            <a:ext cx="3413334" cy="2560000"/>
          </a:xfrm>
          <a:prstGeom prst="rect">
            <a:avLst/>
          </a:prstGeom>
          <a:ln>
            <a:noFill/>
          </a:ln>
          <a:effectLst>
            <a:outerShdw blurRad="292100" dist="139700" dir="2700000" algn="tl" rotWithShape="0">
              <a:srgbClr val="333333">
                <a:alpha val="65000"/>
              </a:srgbClr>
            </a:outerShdw>
          </a:effectLst>
        </p:spPr>
      </p:pic>
      <p:pic>
        <p:nvPicPr>
          <p:cNvPr id="35842" name="Picture 2" descr="X:\Administration\Public\LeadershipConference\2010\Temp place for all graphics\edoc.png"/>
          <p:cNvPicPr>
            <a:picLocks noChangeAspect="1" noChangeArrowheads="1"/>
          </p:cNvPicPr>
          <p:nvPr/>
        </p:nvPicPr>
        <p:blipFill>
          <a:blip r:embed="rId4" cstate="print"/>
          <a:srcRect/>
          <a:stretch>
            <a:fillRect/>
          </a:stretch>
        </p:blipFill>
        <p:spPr bwMode="auto">
          <a:xfrm>
            <a:off x="5801847" y="3200400"/>
            <a:ext cx="3189753" cy="23923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Today</a:t>
            </a:r>
            <a:br>
              <a:rPr lang="en-US" dirty="0" smtClean="0"/>
            </a:br>
            <a:r>
              <a:rPr lang="en-US" sz="2000" dirty="0" smtClean="0"/>
              <a:t>Vaults and Options</a:t>
            </a:r>
            <a:endParaRPr lang="en-US" dirty="0"/>
          </a:p>
        </p:txBody>
      </p:sp>
      <p:sp>
        <p:nvSpPr>
          <p:cNvPr id="3" name="Content Placeholder 2"/>
          <p:cNvSpPr>
            <a:spLocks noGrp="1"/>
          </p:cNvSpPr>
          <p:nvPr>
            <p:ph idx="1"/>
          </p:nvPr>
        </p:nvSpPr>
        <p:spPr/>
        <p:txBody>
          <a:bodyPr/>
          <a:lstStyle/>
          <a:p>
            <a:r>
              <a:rPr lang="en-US" dirty="0" smtClean="0"/>
              <a:t>Remember that electronic document strategies are agnostic when it comes to which vendor the CU chooses to use</a:t>
            </a:r>
          </a:p>
          <a:p>
            <a:pPr lvl="1"/>
            <a:r>
              <a:rPr lang="en-US" dirty="0" smtClean="0"/>
              <a:t>Whether it be eDOC Innovations, CoWWW, or MVI, we are building capabilities through expanding our integrations</a:t>
            </a:r>
          </a:p>
          <a:p>
            <a:pPr lvl="1"/>
            <a:r>
              <a:rPr lang="en-US" dirty="0" smtClean="0"/>
              <a:t>Obviously, we are vested in eDOC operations, and they are the proving ground for future expanded capabilities</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65</a:t>
            </a:fld>
            <a:endParaRPr lang="en-US"/>
          </a:p>
        </p:txBody>
      </p:sp>
      <p:sp>
        <p:nvSpPr>
          <p:cNvPr id="5" name="Text Placeholder 4"/>
          <p:cNvSpPr>
            <a:spLocks noGrp="1"/>
          </p:cNvSpPr>
          <p:nvPr>
            <p:ph type="body" sz="quarter" idx="13"/>
          </p:nvPr>
        </p:nvSpPr>
        <p:spPr>
          <a:xfrm>
            <a:off x="4114800" y="5715000"/>
            <a:ext cx="4572000" cy="762000"/>
          </a:xfrm>
        </p:spPr>
        <p:txBody>
          <a:bodyPr/>
          <a:lstStyle/>
          <a:p>
            <a:r>
              <a:rPr lang="en-US" dirty="0" smtClean="0"/>
              <a:t>Have you met John Beauchamp? Do you know he is our Electronic Document Strategies Manager and leads a team on these initiatives?</a:t>
            </a:r>
            <a:endParaRPr lang="en-US" dirty="0"/>
          </a:p>
        </p:txBody>
      </p:sp>
      <p:pic>
        <p:nvPicPr>
          <p:cNvPr id="4099" name="Picture 3" descr="X:\Web Services\Public\logos\cuspy\vault_3rdparty.png"/>
          <p:cNvPicPr>
            <a:picLocks noChangeAspect="1" noChangeArrowheads="1"/>
          </p:cNvPicPr>
          <p:nvPr/>
        </p:nvPicPr>
        <p:blipFill>
          <a:blip r:embed="rId2" cstate="print"/>
          <a:srcRect/>
          <a:stretch>
            <a:fillRect/>
          </a:stretch>
        </p:blipFill>
        <p:spPr bwMode="auto">
          <a:xfrm>
            <a:off x="7162800" y="3657600"/>
            <a:ext cx="1379375" cy="2013056"/>
          </a:xfrm>
          <a:prstGeom prst="rect">
            <a:avLst/>
          </a:prstGeom>
          <a:noFill/>
        </p:spPr>
      </p:pic>
      <p:pic>
        <p:nvPicPr>
          <p:cNvPr id="4100" name="Picture 4" descr="X:\Web Services\Public\logos\cuspy\vault_cuanswers.png"/>
          <p:cNvPicPr>
            <a:picLocks noChangeAspect="1" noChangeArrowheads="1"/>
          </p:cNvPicPr>
          <p:nvPr/>
        </p:nvPicPr>
        <p:blipFill>
          <a:blip r:embed="rId3" cstate="print"/>
          <a:srcRect/>
          <a:stretch>
            <a:fillRect/>
          </a:stretch>
        </p:blipFill>
        <p:spPr bwMode="auto">
          <a:xfrm>
            <a:off x="1211425" y="3657600"/>
            <a:ext cx="1379375" cy="2013056"/>
          </a:xfrm>
          <a:prstGeom prst="rect">
            <a:avLst/>
          </a:prstGeom>
          <a:noFill/>
        </p:spPr>
      </p:pic>
      <p:pic>
        <p:nvPicPr>
          <p:cNvPr id="4101" name="Picture 5" descr="X:\Web Services\Public\logos\cuspy\vault_eDOC_inhouse.png"/>
          <p:cNvPicPr>
            <a:picLocks noChangeAspect="1" noChangeArrowheads="1"/>
          </p:cNvPicPr>
          <p:nvPr/>
        </p:nvPicPr>
        <p:blipFill>
          <a:blip r:embed="rId4" cstate="print"/>
          <a:srcRect/>
          <a:stretch>
            <a:fillRect/>
          </a:stretch>
        </p:blipFill>
        <p:spPr bwMode="auto">
          <a:xfrm>
            <a:off x="5179009" y="3657600"/>
            <a:ext cx="1379375" cy="2013056"/>
          </a:xfrm>
          <a:prstGeom prst="rect">
            <a:avLst/>
          </a:prstGeom>
          <a:noFill/>
        </p:spPr>
      </p:pic>
      <p:pic>
        <p:nvPicPr>
          <p:cNvPr id="4102" name="Picture 6" descr="X:\Web Services\Public\logos\cuspy\vault_eDOC_online.png"/>
          <p:cNvPicPr>
            <a:picLocks noChangeAspect="1" noChangeArrowheads="1"/>
          </p:cNvPicPr>
          <p:nvPr/>
        </p:nvPicPr>
        <p:blipFill>
          <a:blip r:embed="rId5" cstate="print"/>
          <a:srcRect/>
          <a:stretch>
            <a:fillRect/>
          </a:stretch>
        </p:blipFill>
        <p:spPr bwMode="auto">
          <a:xfrm>
            <a:off x="3195217" y="3657600"/>
            <a:ext cx="1379375" cy="2013056"/>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Today</a:t>
            </a:r>
            <a:br>
              <a:rPr lang="en-US" dirty="0" smtClean="0"/>
            </a:br>
            <a:r>
              <a:rPr lang="en-US" sz="2000" dirty="0" smtClean="0"/>
              <a:t>CUs and e-Document Solutions</a:t>
            </a:r>
            <a:endParaRPr lang="en-US" sz="2000" dirty="0"/>
          </a:p>
        </p:txBody>
      </p:sp>
      <p:sp>
        <p:nvSpPr>
          <p:cNvPr id="3" name="Content Placeholder 2"/>
          <p:cNvSpPr>
            <a:spLocks noGrp="1"/>
          </p:cNvSpPr>
          <p:nvPr>
            <p:ph idx="1"/>
          </p:nvPr>
        </p:nvSpPr>
        <p:spPr>
          <a:xfrm>
            <a:off x="1981200" y="1600200"/>
            <a:ext cx="7162800" cy="4525963"/>
          </a:xfrm>
        </p:spPr>
        <p:txBody>
          <a:bodyPr/>
          <a:lstStyle/>
          <a:p>
            <a:pPr>
              <a:buNone/>
            </a:pPr>
            <a:r>
              <a:rPr lang="en-US" dirty="0" smtClean="0"/>
              <a:t> </a:t>
            </a:r>
            <a:r>
              <a:rPr lang="en-US" sz="2800" b="1" dirty="0" smtClean="0">
                <a:solidFill>
                  <a:schemeClr val="accent1"/>
                </a:solidFill>
              </a:rPr>
              <a:t>116 </a:t>
            </a:r>
            <a:r>
              <a:rPr lang="en-US" dirty="0" smtClean="0"/>
              <a:t>CUs utilizing CU*Spy (powered by CoWWW) for CU*BASE-generated data (reports/statements)</a:t>
            </a:r>
          </a:p>
          <a:p>
            <a:pPr>
              <a:buNone/>
            </a:pPr>
            <a:r>
              <a:rPr lang="en-US" b="1" dirty="0" smtClean="0"/>
              <a:t> </a:t>
            </a:r>
            <a:r>
              <a:rPr lang="en-US" sz="2800" b="1" dirty="0" smtClean="0">
                <a:solidFill>
                  <a:schemeClr val="accent1"/>
                </a:solidFill>
              </a:rPr>
              <a:t>47</a:t>
            </a:r>
            <a:r>
              <a:rPr lang="en-US" sz="1600" b="1" dirty="0" smtClean="0"/>
              <a:t> </a:t>
            </a:r>
            <a:r>
              <a:rPr lang="en-US" dirty="0" smtClean="0"/>
              <a:t>CUs generating image data to CU*Spy powered by eDOC</a:t>
            </a:r>
          </a:p>
          <a:p>
            <a:pPr marL="914400" lvl="1" indent="-7938">
              <a:buNone/>
            </a:pPr>
            <a:r>
              <a:rPr lang="en-US" dirty="0" smtClean="0"/>
              <a:t>e-Receipts: </a:t>
            </a:r>
            <a:r>
              <a:rPr lang="en-US" sz="2400" b="1" dirty="0" smtClean="0">
                <a:solidFill>
                  <a:schemeClr val="accent1"/>
                </a:solidFill>
              </a:rPr>
              <a:t>45</a:t>
            </a:r>
            <a:r>
              <a:rPr lang="en-US" dirty="0" smtClean="0"/>
              <a:t>		</a:t>
            </a:r>
          </a:p>
          <a:p>
            <a:pPr marL="914400" lvl="1" indent="-7938">
              <a:buNone/>
            </a:pPr>
            <a:r>
              <a:rPr lang="en-US" dirty="0" smtClean="0"/>
              <a:t>Photo IDs: </a:t>
            </a:r>
            <a:r>
              <a:rPr lang="en-US" sz="2400" b="1" dirty="0" smtClean="0">
                <a:solidFill>
                  <a:schemeClr val="accent1"/>
                </a:solidFill>
              </a:rPr>
              <a:t>42</a:t>
            </a:r>
            <a:r>
              <a:rPr lang="en-US" dirty="0" smtClean="0"/>
              <a:t> </a:t>
            </a:r>
          </a:p>
          <a:p>
            <a:pPr marL="914400" lvl="1" indent="-7938">
              <a:buNone/>
            </a:pPr>
            <a:r>
              <a:rPr lang="en-US" dirty="0" smtClean="0"/>
              <a:t>e-Loans: </a:t>
            </a:r>
            <a:r>
              <a:rPr lang="en-US" sz="2400" b="1" dirty="0" smtClean="0">
                <a:solidFill>
                  <a:schemeClr val="accent1"/>
                </a:solidFill>
              </a:rPr>
              <a:t>5</a:t>
            </a:r>
            <a:r>
              <a:rPr lang="en-US" dirty="0" smtClean="0"/>
              <a:t> (plus </a:t>
            </a:r>
            <a:r>
              <a:rPr lang="en-US" sz="2400" b="1" dirty="0" smtClean="0">
                <a:solidFill>
                  <a:schemeClr val="accent1"/>
                </a:solidFill>
              </a:rPr>
              <a:t>4</a:t>
            </a:r>
            <a:r>
              <a:rPr lang="en-US" dirty="0" smtClean="0"/>
              <a:t> more on their way!)</a:t>
            </a:r>
          </a:p>
          <a:p>
            <a:pPr>
              <a:spcBef>
                <a:spcPts val="1200"/>
              </a:spcBef>
              <a:buNone/>
            </a:pPr>
            <a:r>
              <a:rPr lang="en-US" dirty="0" smtClean="0"/>
              <a:t> </a:t>
            </a:r>
            <a:r>
              <a:rPr lang="en-US" sz="2800" b="1" dirty="0" smtClean="0">
                <a:solidFill>
                  <a:schemeClr val="accent1"/>
                </a:solidFill>
              </a:rPr>
              <a:t>23</a:t>
            </a:r>
            <a:r>
              <a:rPr lang="en-US" dirty="0" smtClean="0"/>
              <a:t> CUs using an in-house eDOC system</a:t>
            </a:r>
          </a:p>
          <a:p>
            <a:pPr>
              <a:spcBef>
                <a:spcPts val="1800"/>
              </a:spcBef>
              <a:buNone/>
            </a:pPr>
            <a:r>
              <a:rPr lang="en-US" dirty="0" smtClean="0"/>
              <a:t> </a:t>
            </a:r>
            <a:r>
              <a:rPr lang="en-US" sz="2800" b="1" dirty="0" smtClean="0">
                <a:solidFill>
                  <a:schemeClr val="accent1"/>
                </a:solidFill>
              </a:rPr>
              <a:t>4</a:t>
            </a:r>
            <a:r>
              <a:rPr lang="en-US" dirty="0" smtClean="0"/>
              <a:t> CUs using a 3</a:t>
            </a:r>
            <a:r>
              <a:rPr lang="en-US" baseline="30000" dirty="0" smtClean="0"/>
              <a:t>rd</a:t>
            </a:r>
            <a:r>
              <a:rPr lang="en-US" dirty="0" smtClean="0"/>
              <a:t> party vendor (MVI)</a:t>
            </a:r>
          </a:p>
          <a:p>
            <a:pPr>
              <a:spcBef>
                <a:spcPts val="1800"/>
              </a:spcBef>
              <a:buNone/>
            </a:pPr>
            <a:r>
              <a:rPr lang="en-US" dirty="0" smtClean="0"/>
              <a:t> </a:t>
            </a:r>
            <a:r>
              <a:rPr lang="en-US" sz="2800" b="1" dirty="0" smtClean="0">
                <a:solidFill>
                  <a:schemeClr val="accent1"/>
                </a:solidFill>
              </a:rPr>
              <a:t>2</a:t>
            </a:r>
            <a:r>
              <a:rPr lang="en-US" dirty="0" smtClean="0"/>
              <a:t> CUs using an Online eDOC solution</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66</a:t>
            </a:fld>
            <a:endParaRPr lang="en-US"/>
          </a:p>
        </p:txBody>
      </p:sp>
      <p:sp>
        <p:nvSpPr>
          <p:cNvPr id="5" name="Text Placeholder 4"/>
          <p:cNvSpPr>
            <a:spLocks noGrp="1"/>
          </p:cNvSpPr>
          <p:nvPr>
            <p:ph type="body" sz="quarter" idx="13"/>
          </p:nvPr>
        </p:nvSpPr>
        <p:spPr>
          <a:xfrm>
            <a:off x="6781800" y="5867400"/>
            <a:ext cx="1905000" cy="762000"/>
          </a:xfrm>
        </p:spPr>
        <p:txBody>
          <a:bodyPr/>
          <a:lstStyle/>
          <a:p>
            <a:r>
              <a:rPr lang="en-US" dirty="0" smtClean="0"/>
              <a:t>116 CUs will be moving to CU*Spy powered by eDOC by year-end</a:t>
            </a:r>
            <a:endParaRPr lang="en-US" dirty="0"/>
          </a:p>
        </p:txBody>
      </p:sp>
      <p:grpSp>
        <p:nvGrpSpPr>
          <p:cNvPr id="9" name="Group 8"/>
          <p:cNvGrpSpPr/>
          <p:nvPr/>
        </p:nvGrpSpPr>
        <p:grpSpPr>
          <a:xfrm>
            <a:off x="1544451" y="1676400"/>
            <a:ext cx="436749" cy="637389"/>
            <a:chOff x="7391400" y="1524000"/>
            <a:chExt cx="1379375" cy="2013056"/>
          </a:xfrm>
        </p:grpSpPr>
        <p:pic>
          <p:nvPicPr>
            <p:cNvPr id="7" name="Picture 4" descr="X:\Web Services\Public\logos\cuspy\vault_cuanswers.png"/>
            <p:cNvPicPr>
              <a:picLocks noChangeAspect="1" noChangeArrowheads="1"/>
            </p:cNvPicPr>
            <p:nvPr/>
          </p:nvPicPr>
          <p:blipFill>
            <a:blip r:embed="rId2" cstate="print"/>
            <a:srcRect/>
            <a:stretch>
              <a:fillRect/>
            </a:stretch>
          </p:blipFill>
          <p:spPr bwMode="auto">
            <a:xfrm>
              <a:off x="7391400" y="1524000"/>
              <a:ext cx="1379375" cy="2013056"/>
            </a:xfrm>
            <a:prstGeom prst="rect">
              <a:avLst/>
            </a:prstGeom>
            <a:noFill/>
          </p:spPr>
        </p:pic>
        <p:pic>
          <p:nvPicPr>
            <p:cNvPr id="8" name="Picture 2" descr="X:\Web Services\Public\logos\cuspy\cuspy_orange.png"/>
            <p:cNvPicPr>
              <a:picLocks noChangeAspect="1" noChangeArrowheads="1"/>
            </p:cNvPicPr>
            <p:nvPr/>
          </p:nvPicPr>
          <p:blipFill>
            <a:blip r:embed="rId3" cstate="print"/>
            <a:srcRect/>
            <a:stretch>
              <a:fillRect/>
            </a:stretch>
          </p:blipFill>
          <p:spPr bwMode="auto">
            <a:xfrm>
              <a:off x="7660944" y="1774208"/>
              <a:ext cx="493179" cy="457200"/>
            </a:xfrm>
            <a:prstGeom prst="rect">
              <a:avLst/>
            </a:prstGeom>
            <a:noFill/>
          </p:spPr>
        </p:pic>
      </p:grpSp>
      <p:pic>
        <p:nvPicPr>
          <p:cNvPr id="10" name="Picture 3" descr="X:\Web Services\Public\logos\cuspy\vault_3rdparty.png"/>
          <p:cNvPicPr>
            <a:picLocks noChangeAspect="1" noChangeArrowheads="1"/>
          </p:cNvPicPr>
          <p:nvPr/>
        </p:nvPicPr>
        <p:blipFill>
          <a:blip r:embed="rId4" cstate="print"/>
          <a:srcRect/>
          <a:stretch>
            <a:fillRect/>
          </a:stretch>
        </p:blipFill>
        <p:spPr bwMode="auto">
          <a:xfrm>
            <a:off x="1555828" y="4944553"/>
            <a:ext cx="413994" cy="603533"/>
          </a:xfrm>
          <a:prstGeom prst="rect">
            <a:avLst/>
          </a:prstGeom>
          <a:noFill/>
        </p:spPr>
      </p:pic>
      <p:pic>
        <p:nvPicPr>
          <p:cNvPr id="11" name="Picture 5" descr="X:\Web Services\Public\logos\cuspy\vault_eDOC_inhouse.png"/>
          <p:cNvPicPr>
            <a:picLocks noChangeAspect="1" noChangeArrowheads="1"/>
          </p:cNvPicPr>
          <p:nvPr/>
        </p:nvPicPr>
        <p:blipFill>
          <a:blip r:embed="rId5" cstate="print"/>
          <a:srcRect/>
          <a:stretch>
            <a:fillRect/>
          </a:stretch>
        </p:blipFill>
        <p:spPr bwMode="auto">
          <a:xfrm>
            <a:off x="1555828" y="4273267"/>
            <a:ext cx="413994" cy="603533"/>
          </a:xfrm>
          <a:prstGeom prst="rect">
            <a:avLst/>
          </a:prstGeom>
          <a:noFill/>
        </p:spPr>
      </p:pic>
      <p:pic>
        <p:nvPicPr>
          <p:cNvPr id="12" name="Picture 6" descr="X:\Web Services\Public\logos\cuspy\vault_eDOC_online.png"/>
          <p:cNvPicPr>
            <a:picLocks noChangeAspect="1" noChangeArrowheads="1"/>
          </p:cNvPicPr>
          <p:nvPr/>
        </p:nvPicPr>
        <p:blipFill>
          <a:blip r:embed="rId6" cstate="print"/>
          <a:srcRect/>
          <a:stretch>
            <a:fillRect/>
          </a:stretch>
        </p:blipFill>
        <p:spPr bwMode="auto">
          <a:xfrm>
            <a:off x="1555828" y="5568667"/>
            <a:ext cx="413994" cy="603533"/>
          </a:xfrm>
          <a:prstGeom prst="rect">
            <a:avLst/>
          </a:prstGeom>
          <a:noFill/>
        </p:spPr>
      </p:pic>
      <p:grpSp>
        <p:nvGrpSpPr>
          <p:cNvPr id="13" name="Group 12"/>
          <p:cNvGrpSpPr/>
          <p:nvPr/>
        </p:nvGrpSpPr>
        <p:grpSpPr>
          <a:xfrm>
            <a:off x="1544451" y="2438400"/>
            <a:ext cx="436749" cy="637389"/>
            <a:chOff x="7391400" y="1524000"/>
            <a:chExt cx="1379375" cy="2013056"/>
          </a:xfrm>
        </p:grpSpPr>
        <p:pic>
          <p:nvPicPr>
            <p:cNvPr id="14" name="Picture 4" descr="X:\Web Services\Public\logos\cuspy\vault_cuanswers.png"/>
            <p:cNvPicPr>
              <a:picLocks noChangeAspect="1" noChangeArrowheads="1"/>
            </p:cNvPicPr>
            <p:nvPr/>
          </p:nvPicPr>
          <p:blipFill>
            <a:blip r:embed="rId2" cstate="print"/>
            <a:srcRect/>
            <a:stretch>
              <a:fillRect/>
            </a:stretch>
          </p:blipFill>
          <p:spPr bwMode="auto">
            <a:xfrm>
              <a:off x="7391400" y="1524000"/>
              <a:ext cx="1379375" cy="2013056"/>
            </a:xfrm>
            <a:prstGeom prst="rect">
              <a:avLst/>
            </a:prstGeom>
            <a:noFill/>
          </p:spPr>
        </p:pic>
        <p:pic>
          <p:nvPicPr>
            <p:cNvPr id="15" name="Picture 2" descr="X:\Web Services\Public\logos\cuspy\cuspy_orange.png"/>
            <p:cNvPicPr>
              <a:picLocks noChangeAspect="1" noChangeArrowheads="1"/>
            </p:cNvPicPr>
            <p:nvPr/>
          </p:nvPicPr>
          <p:blipFill>
            <a:blip r:embed="rId3" cstate="print"/>
            <a:srcRect/>
            <a:stretch>
              <a:fillRect/>
            </a:stretch>
          </p:blipFill>
          <p:spPr bwMode="auto">
            <a:xfrm>
              <a:off x="7660944" y="1774208"/>
              <a:ext cx="493179" cy="457200"/>
            </a:xfrm>
            <a:prstGeom prst="rect">
              <a:avLst/>
            </a:prstGeom>
            <a:noFill/>
          </p:spPr>
        </p:pic>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Today</a:t>
            </a:r>
            <a:br>
              <a:rPr lang="en-US" dirty="0" smtClean="0"/>
            </a:br>
            <a:r>
              <a:rPr lang="en-US" sz="2000" dirty="0" smtClean="0"/>
              <a:t>CUs Participating in a Shared Solution</a:t>
            </a:r>
            <a:endParaRPr lang="en-US" sz="2000" dirty="0"/>
          </a:p>
        </p:txBody>
      </p:sp>
      <p:sp>
        <p:nvSpPr>
          <p:cNvPr id="3" name="Content Placeholder 2"/>
          <p:cNvSpPr>
            <a:spLocks noGrp="1"/>
          </p:cNvSpPr>
          <p:nvPr>
            <p:ph idx="1"/>
          </p:nvPr>
        </p:nvSpPr>
        <p:spPr/>
        <p:txBody>
          <a:bodyPr/>
          <a:lstStyle/>
          <a:p>
            <a:r>
              <a:rPr lang="en-US" dirty="0" smtClean="0"/>
              <a:t>In our CU*SPY Vault:</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67</a:t>
            </a:fld>
            <a:endParaRPr lang="en-US"/>
          </a:p>
        </p:txBody>
      </p:sp>
      <p:sp>
        <p:nvSpPr>
          <p:cNvPr id="5" name="Text Placeholder 4"/>
          <p:cNvSpPr>
            <a:spLocks noGrp="1"/>
          </p:cNvSpPr>
          <p:nvPr>
            <p:ph type="body" sz="quarter" idx="13"/>
          </p:nvPr>
        </p:nvSpPr>
        <p:spPr>
          <a:xfrm>
            <a:off x="3886200" y="5867400"/>
            <a:ext cx="4800600" cy="762000"/>
          </a:xfrm>
        </p:spPr>
        <p:txBody>
          <a:bodyPr/>
          <a:lstStyle/>
          <a:p>
            <a:r>
              <a:rPr lang="en-US" dirty="0" smtClean="0"/>
              <a:t>These tactics are not about doing it for the sake of doing it, they are about what fits the credit union</a:t>
            </a:r>
          </a:p>
          <a:p>
            <a:pPr>
              <a:spcBef>
                <a:spcPts val="1200"/>
              </a:spcBef>
            </a:pPr>
            <a:r>
              <a:rPr lang="en-US" dirty="0" smtClean="0"/>
              <a:t>This should be an evolution springing from the credit union’s business plan, not a keep-up-with-the-joneses, one-size-fits-all response</a:t>
            </a:r>
            <a:endParaRPr lang="en-US" dirty="0"/>
          </a:p>
        </p:txBody>
      </p:sp>
      <p:grpSp>
        <p:nvGrpSpPr>
          <p:cNvPr id="11" name="Group 10"/>
          <p:cNvGrpSpPr/>
          <p:nvPr/>
        </p:nvGrpSpPr>
        <p:grpSpPr>
          <a:xfrm>
            <a:off x="7620000" y="1600200"/>
            <a:ext cx="1044267" cy="1524000"/>
            <a:chOff x="7391400" y="1524000"/>
            <a:chExt cx="1379375" cy="2013056"/>
          </a:xfrm>
        </p:grpSpPr>
        <p:pic>
          <p:nvPicPr>
            <p:cNvPr id="6" name="Picture 4" descr="X:\Web Services\Public\logos\cuspy\vault_cuanswers.png"/>
            <p:cNvPicPr>
              <a:picLocks noChangeAspect="1" noChangeArrowheads="1"/>
            </p:cNvPicPr>
            <p:nvPr/>
          </p:nvPicPr>
          <p:blipFill>
            <a:blip r:embed="rId2" cstate="print"/>
            <a:srcRect/>
            <a:stretch>
              <a:fillRect/>
            </a:stretch>
          </p:blipFill>
          <p:spPr bwMode="auto">
            <a:xfrm>
              <a:off x="7391400" y="1524000"/>
              <a:ext cx="1379375" cy="2013056"/>
            </a:xfrm>
            <a:prstGeom prst="rect">
              <a:avLst/>
            </a:prstGeom>
            <a:noFill/>
          </p:spPr>
        </p:pic>
        <p:pic>
          <p:nvPicPr>
            <p:cNvPr id="1026" name="Picture 2" descr="X:\Web Services\Public\logos\cuspy\cuspy_orange.png"/>
            <p:cNvPicPr>
              <a:picLocks noChangeAspect="1" noChangeArrowheads="1"/>
            </p:cNvPicPr>
            <p:nvPr/>
          </p:nvPicPr>
          <p:blipFill>
            <a:blip r:embed="rId3" cstate="print"/>
            <a:srcRect/>
            <a:stretch>
              <a:fillRect/>
            </a:stretch>
          </p:blipFill>
          <p:spPr bwMode="auto">
            <a:xfrm>
              <a:off x="7660944" y="1774208"/>
              <a:ext cx="493179" cy="457200"/>
            </a:xfrm>
            <a:prstGeom prst="rect">
              <a:avLst/>
            </a:prstGeom>
            <a:noFill/>
          </p:spPr>
        </p:pic>
      </p:grpSp>
      <p:graphicFrame>
        <p:nvGraphicFramePr>
          <p:cNvPr id="9" name="Table 8"/>
          <p:cNvGraphicFramePr>
            <a:graphicFrameLocks noGrp="1"/>
          </p:cNvGraphicFramePr>
          <p:nvPr/>
        </p:nvGraphicFramePr>
        <p:xfrm>
          <a:off x="533400" y="2057400"/>
          <a:ext cx="6476999" cy="2286000"/>
        </p:xfrm>
        <a:graphic>
          <a:graphicData uri="http://schemas.openxmlformats.org/drawingml/2006/table">
            <a:tbl>
              <a:tblPr firstRow="1">
                <a:tableStyleId>{3C2FFA5D-87B4-456A-9821-1D502468CF0F}</a:tableStyleId>
              </a:tblPr>
              <a:tblGrid>
                <a:gridCol w="2667000"/>
                <a:gridCol w="2383167"/>
                <a:gridCol w="1426832"/>
              </a:tblGrid>
              <a:tr h="457200">
                <a:tc>
                  <a:txBody>
                    <a:bodyPr/>
                    <a:lstStyle/>
                    <a:p>
                      <a:pPr marL="0" marR="0" algn="ctr">
                        <a:spcBef>
                          <a:spcPts val="600"/>
                        </a:spcBef>
                        <a:spcAft>
                          <a:spcPts val="600"/>
                        </a:spcAft>
                      </a:pPr>
                      <a:r>
                        <a:rPr lang="en-US" dirty="0" smtClean="0"/>
                        <a:t>Document</a:t>
                      </a:r>
                      <a:r>
                        <a:rPr lang="en-US" baseline="0" dirty="0" smtClean="0"/>
                        <a:t> Type</a:t>
                      </a:r>
                      <a:endParaRPr lang="en-US" dirty="0"/>
                    </a:p>
                  </a:txBody>
                  <a:tcPr marL="68580" marR="68580" marT="0" marB="0" anchor="b"/>
                </a:tc>
                <a:tc>
                  <a:txBody>
                    <a:bodyPr/>
                    <a:lstStyle/>
                    <a:p>
                      <a:pPr marL="0" marR="0" algn="ctr">
                        <a:spcBef>
                          <a:spcPts val="600"/>
                        </a:spcBef>
                        <a:spcAft>
                          <a:spcPts val="600"/>
                        </a:spcAft>
                      </a:pPr>
                      <a:r>
                        <a:rPr lang="en-US" dirty="0" smtClean="0"/>
                        <a:t>Currently in the Vault</a:t>
                      </a:r>
                      <a:endParaRPr lang="en-US" dirty="0"/>
                    </a:p>
                  </a:txBody>
                  <a:tcPr marL="68580" marR="68580" marT="0" marB="0" anchor="b"/>
                </a:tc>
                <a:tc>
                  <a:txBody>
                    <a:bodyPr/>
                    <a:lstStyle/>
                    <a:p>
                      <a:pPr marL="0" marR="0" algn="ctr">
                        <a:spcBef>
                          <a:spcPts val="600"/>
                        </a:spcBef>
                        <a:spcAft>
                          <a:spcPts val="600"/>
                        </a:spcAft>
                      </a:pPr>
                      <a:r>
                        <a:rPr lang="en-US" dirty="0" smtClean="0"/>
                        <a:t>% of All CUs</a:t>
                      </a:r>
                      <a:endParaRPr lang="en-US" dirty="0"/>
                    </a:p>
                  </a:txBody>
                  <a:tcPr marL="68580" marR="68580" marT="0" marB="0" anchor="b"/>
                </a:tc>
              </a:tr>
              <a:tr h="609600">
                <a:tc>
                  <a:txBody>
                    <a:bodyPr/>
                    <a:lstStyle/>
                    <a:p>
                      <a:pPr marL="0" marR="0" algn="l">
                        <a:spcBef>
                          <a:spcPts val="600"/>
                        </a:spcBef>
                        <a:spcAft>
                          <a:spcPts val="600"/>
                        </a:spcAft>
                      </a:pPr>
                      <a:r>
                        <a:rPr lang="en-US" sz="2400" dirty="0" smtClean="0"/>
                        <a:t>e-Receipts</a:t>
                      </a:r>
                      <a:endParaRPr lang="en-US" sz="2400" dirty="0"/>
                    </a:p>
                  </a:txBody>
                  <a:tcPr marL="68580" marR="68580" marT="0" marB="0" anchor="ctr"/>
                </a:tc>
                <a:tc>
                  <a:txBody>
                    <a:bodyPr/>
                    <a:lstStyle/>
                    <a:p>
                      <a:pPr marL="228600" marR="0" algn="ctr">
                        <a:spcBef>
                          <a:spcPts val="1200"/>
                        </a:spcBef>
                        <a:spcAft>
                          <a:spcPts val="0"/>
                        </a:spcAft>
                      </a:pPr>
                      <a:r>
                        <a:rPr lang="en-US" sz="2400" dirty="0"/>
                        <a:t>19,703,279</a:t>
                      </a:r>
                    </a:p>
                  </a:txBody>
                  <a:tcPr marL="68580" marR="68580" marT="0" marB="0" anchor="ctr"/>
                </a:tc>
                <a:tc>
                  <a:txBody>
                    <a:bodyPr/>
                    <a:lstStyle/>
                    <a:p>
                      <a:pPr marL="0" marR="0" algn="ctr">
                        <a:spcBef>
                          <a:spcPts val="1200"/>
                        </a:spcBef>
                        <a:spcAft>
                          <a:spcPts val="0"/>
                        </a:spcAft>
                      </a:pPr>
                      <a:r>
                        <a:rPr lang="en-US" sz="2400" dirty="0"/>
                        <a:t>31.07%</a:t>
                      </a:r>
                    </a:p>
                  </a:txBody>
                  <a:tcPr marL="68580" marR="68580" marT="0" marB="0" anchor="ctr"/>
                </a:tc>
              </a:tr>
              <a:tr h="609600">
                <a:tc>
                  <a:txBody>
                    <a:bodyPr/>
                    <a:lstStyle/>
                    <a:p>
                      <a:pPr marL="0" marR="0" algn="l">
                        <a:spcBef>
                          <a:spcPts val="600"/>
                        </a:spcBef>
                        <a:spcAft>
                          <a:spcPts val="600"/>
                        </a:spcAft>
                      </a:pPr>
                      <a:r>
                        <a:rPr lang="en-US" sz="2400" dirty="0"/>
                        <a:t>Photo IDs</a:t>
                      </a:r>
                    </a:p>
                  </a:txBody>
                  <a:tcPr marL="68580" marR="68580" marT="0" marB="0" anchor="ctr"/>
                </a:tc>
                <a:tc>
                  <a:txBody>
                    <a:bodyPr/>
                    <a:lstStyle/>
                    <a:p>
                      <a:pPr marL="228600" marR="0" algn="ctr">
                        <a:spcBef>
                          <a:spcPts val="1200"/>
                        </a:spcBef>
                        <a:spcAft>
                          <a:spcPts val="0"/>
                        </a:spcAft>
                      </a:pPr>
                      <a:r>
                        <a:rPr lang="en-US" sz="2400" dirty="0"/>
                        <a:t>176,042</a:t>
                      </a:r>
                    </a:p>
                  </a:txBody>
                  <a:tcPr marL="68580" marR="68580" marT="0" marB="0" anchor="ctr"/>
                </a:tc>
                <a:tc>
                  <a:txBody>
                    <a:bodyPr/>
                    <a:lstStyle/>
                    <a:p>
                      <a:pPr marL="0" marR="0" algn="ctr">
                        <a:spcBef>
                          <a:spcPts val="600"/>
                        </a:spcBef>
                        <a:spcAft>
                          <a:spcPts val="600"/>
                        </a:spcAft>
                      </a:pPr>
                      <a:r>
                        <a:rPr lang="en-US" sz="2400" dirty="0"/>
                        <a:t>29.0%</a:t>
                      </a:r>
                    </a:p>
                  </a:txBody>
                  <a:tcPr marL="68580" marR="68580" marT="0" marB="0" anchor="ctr"/>
                </a:tc>
              </a:tr>
              <a:tr h="609600">
                <a:tc>
                  <a:txBody>
                    <a:bodyPr/>
                    <a:lstStyle/>
                    <a:p>
                      <a:pPr marL="0" marR="0" algn="l">
                        <a:spcBef>
                          <a:spcPts val="600"/>
                        </a:spcBef>
                        <a:spcAft>
                          <a:spcPts val="600"/>
                        </a:spcAft>
                      </a:pPr>
                      <a:r>
                        <a:rPr lang="en-US" sz="2400" dirty="0" smtClean="0"/>
                        <a:t>e-Loan </a:t>
                      </a:r>
                      <a:r>
                        <a:rPr lang="en-US" sz="2400" dirty="0"/>
                        <a:t>Forms</a:t>
                      </a:r>
                    </a:p>
                  </a:txBody>
                  <a:tcPr marL="68580" marR="68580" marT="0" marB="0" anchor="ctr"/>
                </a:tc>
                <a:tc>
                  <a:txBody>
                    <a:bodyPr/>
                    <a:lstStyle/>
                    <a:p>
                      <a:pPr marL="228600" marR="0" algn="ctr">
                        <a:spcBef>
                          <a:spcPts val="1200"/>
                        </a:spcBef>
                        <a:spcAft>
                          <a:spcPts val="0"/>
                        </a:spcAft>
                      </a:pPr>
                      <a:r>
                        <a:rPr lang="en-US" sz="2400" dirty="0"/>
                        <a:t>4,948</a:t>
                      </a:r>
                    </a:p>
                  </a:txBody>
                  <a:tcPr marL="68580" marR="68580" marT="0" marB="0" anchor="ctr"/>
                </a:tc>
                <a:tc>
                  <a:txBody>
                    <a:bodyPr/>
                    <a:lstStyle/>
                    <a:p>
                      <a:pPr marL="0" marR="0" algn="ctr">
                        <a:spcBef>
                          <a:spcPts val="600"/>
                        </a:spcBef>
                        <a:spcAft>
                          <a:spcPts val="600"/>
                        </a:spcAft>
                      </a:pPr>
                      <a:r>
                        <a:rPr lang="en-US" sz="2400" dirty="0"/>
                        <a:t>3.4%</a:t>
                      </a: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Today</a:t>
            </a:r>
            <a:br>
              <a:rPr lang="en-US" dirty="0" smtClean="0"/>
            </a:br>
            <a:r>
              <a:rPr lang="en-US" sz="2000" dirty="0" smtClean="0"/>
              <a:t>CUs Participating in a Shared Solution</a:t>
            </a:r>
            <a:endParaRPr lang="en-US" dirty="0"/>
          </a:p>
        </p:txBody>
      </p:sp>
      <p:sp>
        <p:nvSpPr>
          <p:cNvPr id="3" name="Content Placeholder 2"/>
          <p:cNvSpPr>
            <a:spLocks noGrp="1"/>
          </p:cNvSpPr>
          <p:nvPr>
            <p:ph idx="1"/>
          </p:nvPr>
        </p:nvSpPr>
        <p:spPr/>
        <p:txBody>
          <a:bodyPr/>
          <a:lstStyle/>
          <a:p>
            <a:r>
              <a:rPr lang="en-US" dirty="0" smtClean="0"/>
              <a:t>Differentiating a shared solution from an in-house investment</a:t>
            </a:r>
          </a:p>
          <a:p>
            <a:pPr lvl="1"/>
            <a:r>
              <a:rPr lang="en-US" dirty="0" smtClean="0"/>
              <a:t>It’s all about the credit union’s strategy and ability to assimilate the project</a:t>
            </a:r>
          </a:p>
          <a:p>
            <a:pPr lvl="2"/>
            <a:r>
              <a:rPr lang="en-US" dirty="0" smtClean="0"/>
              <a:t>A shared solution is crafted by the vault architect (CU*Answers), and the pace of change is set by the architect and the participating CUs</a:t>
            </a:r>
          </a:p>
          <a:p>
            <a:pPr lvl="2"/>
            <a:r>
              <a:rPr lang="en-US" dirty="0" smtClean="0"/>
              <a:t>An in-house solution is crafted by the vault architect (the CU), and the pace of change is set by the CU staff and their project management</a:t>
            </a:r>
          </a:p>
          <a:p>
            <a:pPr lvl="1"/>
            <a:r>
              <a:rPr lang="en-US" dirty="0" smtClean="0"/>
              <a:t>Therefore, the ROI is based on what you use and when</a:t>
            </a:r>
          </a:p>
          <a:p>
            <a:r>
              <a:rPr lang="en-US" dirty="0" smtClean="0"/>
              <a:t>CU*Answers, as the CU*Spy vault architect, continues to modify our ASP offering every year</a:t>
            </a:r>
          </a:p>
          <a:p>
            <a:pPr lvl="1"/>
            <a:r>
              <a:rPr lang="en-US" dirty="0" smtClean="0"/>
              <a:t>Remember that there is an honor system involved in the ASP model, and CU*Answers expects your team will only store documents </a:t>
            </a:r>
            <a:br>
              <a:rPr lang="en-US" dirty="0" smtClean="0"/>
            </a:br>
            <a:r>
              <a:rPr lang="en-US" dirty="0" smtClean="0"/>
              <a:t>in the vault that are covered by the warranty</a:t>
            </a:r>
          </a:p>
        </p:txBody>
      </p:sp>
      <p:sp>
        <p:nvSpPr>
          <p:cNvPr id="4" name="Slide Number Placeholder 3"/>
          <p:cNvSpPr>
            <a:spLocks noGrp="1"/>
          </p:cNvSpPr>
          <p:nvPr>
            <p:ph type="sldNum" sz="quarter" idx="12"/>
          </p:nvPr>
        </p:nvSpPr>
        <p:spPr/>
        <p:txBody>
          <a:bodyPr/>
          <a:lstStyle/>
          <a:p>
            <a:fld id="{1A7AA609-E11C-4C33-A49A-BA59D0955339}" type="slidenum">
              <a:rPr lang="en-US" smtClean="0"/>
              <a:pPr/>
              <a:t>68</a:t>
            </a:fld>
            <a:endParaRPr lang="en-US" dirty="0"/>
          </a:p>
        </p:txBody>
      </p:sp>
      <p:sp>
        <p:nvSpPr>
          <p:cNvPr id="5" name="Text Placeholder 4"/>
          <p:cNvSpPr>
            <a:spLocks noGrp="1"/>
          </p:cNvSpPr>
          <p:nvPr>
            <p:ph type="body" sz="quarter" idx="13"/>
          </p:nvPr>
        </p:nvSpPr>
        <p:spPr>
          <a:xfrm>
            <a:off x="3124200" y="5867400"/>
            <a:ext cx="3810000" cy="762000"/>
          </a:xfrm>
        </p:spPr>
        <p:txBody>
          <a:bodyPr/>
          <a:lstStyle/>
          <a:p>
            <a:r>
              <a:rPr lang="en-US" dirty="0" smtClean="0"/>
              <a:t>It’s really simple: the shared community agrees to a set of documents and the retention timeframe</a:t>
            </a:r>
            <a:endParaRPr lang="en-US" dirty="0"/>
          </a:p>
        </p:txBody>
      </p:sp>
      <p:pic>
        <p:nvPicPr>
          <p:cNvPr id="6" name="Picture 1" descr="H:\Graphics\Clipart\newspaperboxes1.jpg"/>
          <p:cNvPicPr>
            <a:picLocks noChangeAspect="1" noChangeArrowheads="1"/>
          </p:cNvPicPr>
          <p:nvPr/>
        </p:nvPicPr>
        <p:blipFill>
          <a:blip r:embed="rId2" cstate="print"/>
          <a:srcRect/>
          <a:stretch>
            <a:fillRect/>
          </a:stretch>
        </p:blipFill>
        <p:spPr bwMode="auto">
          <a:xfrm>
            <a:off x="7111296" y="5069967"/>
            <a:ext cx="1727904" cy="1559433"/>
          </a:xfrm>
          <a:prstGeom prst="rect">
            <a:avLst/>
          </a:prstGeom>
          <a:noFill/>
        </p:spPr>
      </p:pic>
      <p:grpSp>
        <p:nvGrpSpPr>
          <p:cNvPr id="8" name="Group 7"/>
          <p:cNvGrpSpPr/>
          <p:nvPr/>
        </p:nvGrpSpPr>
        <p:grpSpPr>
          <a:xfrm>
            <a:off x="8382000" y="1600200"/>
            <a:ext cx="436749" cy="637389"/>
            <a:chOff x="7391400" y="1524000"/>
            <a:chExt cx="1379375" cy="2013056"/>
          </a:xfrm>
        </p:grpSpPr>
        <p:pic>
          <p:nvPicPr>
            <p:cNvPr id="9" name="Picture 4" descr="X:\Web Services\Public\logos\cuspy\vault_cuanswers.png"/>
            <p:cNvPicPr>
              <a:picLocks noChangeAspect="1" noChangeArrowheads="1"/>
            </p:cNvPicPr>
            <p:nvPr/>
          </p:nvPicPr>
          <p:blipFill>
            <a:blip r:embed="rId3" cstate="print"/>
            <a:srcRect/>
            <a:stretch>
              <a:fillRect/>
            </a:stretch>
          </p:blipFill>
          <p:spPr bwMode="auto">
            <a:xfrm>
              <a:off x="7391400" y="1524000"/>
              <a:ext cx="1379375" cy="2013056"/>
            </a:xfrm>
            <a:prstGeom prst="rect">
              <a:avLst/>
            </a:prstGeom>
            <a:noFill/>
          </p:spPr>
        </p:pic>
        <p:pic>
          <p:nvPicPr>
            <p:cNvPr id="10" name="Picture 2" descr="X:\Web Services\Public\logos\cuspy\cuspy_orange.png"/>
            <p:cNvPicPr>
              <a:picLocks noChangeAspect="1" noChangeArrowheads="1"/>
            </p:cNvPicPr>
            <p:nvPr/>
          </p:nvPicPr>
          <p:blipFill>
            <a:blip r:embed="rId4" cstate="print"/>
            <a:srcRect/>
            <a:stretch>
              <a:fillRect/>
            </a:stretch>
          </p:blipFill>
          <p:spPr bwMode="auto">
            <a:xfrm>
              <a:off x="7660944" y="1774208"/>
              <a:ext cx="493179" cy="457200"/>
            </a:xfrm>
            <a:prstGeom prst="rect">
              <a:avLst/>
            </a:prstGeom>
            <a:noFill/>
          </p:spPr>
        </p:pic>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Plans for e-Receipts</a:t>
            </a:r>
            <a:endParaRPr lang="en-US" dirty="0"/>
          </a:p>
        </p:txBody>
      </p:sp>
      <p:sp>
        <p:nvSpPr>
          <p:cNvPr id="3" name="Content Placeholder 2"/>
          <p:cNvSpPr>
            <a:spLocks noGrp="1"/>
          </p:cNvSpPr>
          <p:nvPr>
            <p:ph idx="1"/>
          </p:nvPr>
        </p:nvSpPr>
        <p:spPr/>
        <p:txBody>
          <a:bodyPr/>
          <a:lstStyle/>
          <a:p>
            <a:r>
              <a:rPr lang="en-US" dirty="0" smtClean="0"/>
              <a:t>Today, CUs benefit from multiple forms of receipt </a:t>
            </a:r>
            <a:br>
              <a:rPr lang="en-US" dirty="0" smtClean="0"/>
            </a:br>
            <a:r>
              <a:rPr lang="en-US" dirty="0" smtClean="0"/>
              <a:t>storage and presentation as part of CU*BASE</a:t>
            </a:r>
          </a:p>
          <a:p>
            <a:pPr lvl="1"/>
            <a:r>
              <a:rPr lang="en-US" dirty="0" smtClean="0"/>
              <a:t>Rolling 90-day database of teller receipt information that can be retrieved from account history</a:t>
            </a:r>
          </a:p>
          <a:p>
            <a:pPr lvl="1"/>
            <a:r>
              <a:rPr lang="en-US" dirty="0" smtClean="0"/>
              <a:t>Automated integration to electronic receipt images, including signatures, that can be retrieved from account history</a:t>
            </a:r>
          </a:p>
          <a:p>
            <a:pPr lvl="1"/>
            <a:r>
              <a:rPr lang="en-US" dirty="0" smtClean="0"/>
              <a:t>A unique Teller Receipt Analysis as part of e-Statements</a:t>
            </a:r>
          </a:p>
          <a:p>
            <a:r>
              <a:rPr lang="en-US" dirty="0" smtClean="0"/>
              <a:t>What’s next?</a:t>
            </a:r>
          </a:p>
          <a:p>
            <a:pPr lvl="1"/>
            <a:r>
              <a:rPr lang="en-US" dirty="0" smtClean="0"/>
              <a:t>In 2010, CU*Archives and CU*Spy will partner to produce e-Receipts archives on CD-ROM </a:t>
            </a:r>
            <a:r>
              <a:rPr lang="en-US" b="1" dirty="0" smtClean="0"/>
              <a:t>(this will finalize the vision for retrieval vs. archival)</a:t>
            </a:r>
          </a:p>
          <a:p>
            <a:pPr lvl="1"/>
            <a:r>
              <a:rPr lang="en-US" dirty="0" smtClean="0"/>
              <a:t>This will allow the CU to have their own archived data to ensure long-term retention compliance versus the ASP warranted retention period</a:t>
            </a:r>
          </a:p>
          <a:p>
            <a:pPr lvl="1"/>
            <a:r>
              <a:rPr lang="en-US" dirty="0" smtClean="0"/>
              <a:t>This will allow eDOC in-house users to have an inexpensive backup to their online servers</a:t>
            </a:r>
          </a:p>
        </p:txBody>
      </p:sp>
      <p:sp>
        <p:nvSpPr>
          <p:cNvPr id="4" name="Slide Number Placeholder 3"/>
          <p:cNvSpPr>
            <a:spLocks noGrp="1"/>
          </p:cNvSpPr>
          <p:nvPr>
            <p:ph type="sldNum" sz="quarter" idx="12"/>
          </p:nvPr>
        </p:nvSpPr>
        <p:spPr/>
        <p:txBody>
          <a:bodyPr/>
          <a:lstStyle/>
          <a:p>
            <a:fld id="{1A7AA609-E11C-4C33-A49A-BA59D0955339}" type="slidenum">
              <a:rPr lang="en-US" smtClean="0"/>
              <a:pPr/>
              <a:t>69</a:t>
            </a:fld>
            <a:endParaRPr lang="en-US"/>
          </a:p>
        </p:txBody>
      </p:sp>
      <p:pic>
        <p:nvPicPr>
          <p:cNvPr id="6146" name="Picture 2" descr="X:\Web Services\Public\logos\cuspy\e-Receipts.png"/>
          <p:cNvPicPr>
            <a:picLocks noChangeAspect="1" noChangeArrowheads="1"/>
          </p:cNvPicPr>
          <p:nvPr/>
        </p:nvPicPr>
        <p:blipFill>
          <a:blip r:embed="rId2" cstate="print"/>
          <a:srcRect/>
          <a:stretch>
            <a:fillRect/>
          </a:stretch>
        </p:blipFill>
        <p:spPr bwMode="auto">
          <a:xfrm>
            <a:off x="6324600" y="1524000"/>
            <a:ext cx="2477863" cy="48103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Industry Highlights</a:t>
            </a:r>
            <a:br>
              <a:rPr lang="en-US" dirty="0" smtClean="0"/>
            </a:br>
            <a:r>
              <a:rPr lang="en-US" sz="2400" dirty="0" smtClean="0"/>
              <a:t>Recent Good News</a:t>
            </a:r>
            <a:endParaRPr lang="en-US" sz="2400" dirty="0"/>
          </a:p>
        </p:txBody>
      </p:sp>
      <p:sp>
        <p:nvSpPr>
          <p:cNvPr id="7" name="Content Placeholder 6"/>
          <p:cNvSpPr>
            <a:spLocks noGrp="1"/>
          </p:cNvSpPr>
          <p:nvPr>
            <p:ph idx="1"/>
          </p:nvPr>
        </p:nvSpPr>
        <p:spPr/>
        <p:txBody>
          <a:bodyPr/>
          <a:lstStyle/>
          <a:p>
            <a:pPr>
              <a:buNone/>
            </a:pPr>
            <a:r>
              <a:rPr lang="en-US" i="1" dirty="0"/>
              <a:t>As of the end of March:</a:t>
            </a:r>
          </a:p>
          <a:p>
            <a:r>
              <a:rPr lang="en-US" dirty="0" smtClean="0"/>
              <a:t>Assets increase 4.7% over the last twelve months to $909.8B</a:t>
            </a:r>
          </a:p>
          <a:p>
            <a:r>
              <a:rPr lang="en-US" dirty="0" smtClean="0"/>
              <a:t>Credit unions began the year strong, originating $51.8B in loans during the first quarter of 2010</a:t>
            </a:r>
          </a:p>
          <a:p>
            <a:r>
              <a:rPr lang="en-US" dirty="0" smtClean="0"/>
              <a:t>Credit unions are selling more than half of their total first mortgage originations to the secondary market. Total secondary market sales in the first quarter were $7.9B</a:t>
            </a:r>
          </a:p>
          <a:p>
            <a:r>
              <a:rPr lang="en-US" dirty="0" smtClean="0"/>
              <a:t>Share balances increased 6.6% over the last 12 months</a:t>
            </a:r>
          </a:p>
          <a:p>
            <a:r>
              <a:rPr lang="en-US" dirty="0" smtClean="0"/>
              <a:t>Total membership rose 1.0% to 91.5M as increased </a:t>
            </a:r>
            <a:br>
              <a:rPr lang="en-US" dirty="0" smtClean="0"/>
            </a:br>
            <a:r>
              <a:rPr lang="en-US" dirty="0" smtClean="0"/>
              <a:t>awareness of the credit union industry brings in new </a:t>
            </a:r>
            <a:br>
              <a:rPr lang="en-US" dirty="0" smtClean="0"/>
            </a:br>
            <a:r>
              <a:rPr lang="en-US" dirty="0" smtClean="0"/>
              <a:t>members</a:t>
            </a:r>
          </a:p>
          <a:p>
            <a:r>
              <a:rPr lang="en-US" dirty="0" smtClean="0"/>
              <a:t>The net worth to assets ratio stands at 9.9% as of </a:t>
            </a:r>
            <a:br>
              <a:rPr lang="en-US" dirty="0" smtClean="0"/>
            </a:br>
            <a:r>
              <a:rPr lang="en-US" dirty="0" smtClean="0"/>
              <a:t>March</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7</a:t>
            </a:fld>
            <a:endParaRPr lang="en-US"/>
          </a:p>
        </p:txBody>
      </p:sp>
      <p:sp>
        <p:nvSpPr>
          <p:cNvPr id="8" name="Text Placeholder 7"/>
          <p:cNvSpPr>
            <a:spLocks noGrp="1"/>
          </p:cNvSpPr>
          <p:nvPr>
            <p:ph type="body" sz="quarter" idx="13"/>
          </p:nvPr>
        </p:nvSpPr>
        <p:spPr>
          <a:xfrm>
            <a:off x="2590800" y="5715000"/>
            <a:ext cx="3810000" cy="762000"/>
          </a:xfrm>
        </p:spPr>
        <p:txBody>
          <a:bodyPr/>
          <a:lstStyle/>
          <a:p>
            <a:r>
              <a:rPr lang="en-US" dirty="0" smtClean="0"/>
              <a:t>Source:  Callahan 1Q 2010 </a:t>
            </a:r>
            <a:r>
              <a:rPr lang="en-US" dirty="0" err="1" smtClean="0"/>
              <a:t>TrendWatch</a:t>
            </a:r>
            <a:endParaRPr lang="en-US" dirty="0" smtClean="0"/>
          </a:p>
          <a:p>
            <a:r>
              <a:rPr lang="en-US" dirty="0" smtClean="0"/>
              <a:t>www.creditunions.com</a:t>
            </a:r>
            <a:endParaRPr lang="en-US" dirty="0"/>
          </a:p>
        </p:txBody>
      </p:sp>
      <p:pic>
        <p:nvPicPr>
          <p:cNvPr id="66561" name="Picture 1" descr="X:\Administration\Public\LeadershipConference\2010\Temp place for all graphics\trendwatch.png"/>
          <p:cNvPicPr>
            <a:picLocks noChangeAspect="1" noChangeArrowheads="1"/>
          </p:cNvPicPr>
          <p:nvPr/>
        </p:nvPicPr>
        <p:blipFill>
          <a:blip r:embed="rId2" cstate="print"/>
          <a:srcRect/>
          <a:stretch>
            <a:fillRect/>
          </a:stretch>
        </p:blipFill>
        <p:spPr bwMode="auto">
          <a:xfrm rot="532717">
            <a:off x="6677086" y="3799067"/>
            <a:ext cx="2133600" cy="27584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Plans for e-Photo IDs</a:t>
            </a:r>
            <a:endParaRPr lang="en-US" dirty="0"/>
          </a:p>
        </p:txBody>
      </p:sp>
      <p:sp>
        <p:nvSpPr>
          <p:cNvPr id="3" name="Content Placeholder 2"/>
          <p:cNvSpPr>
            <a:spLocks noGrp="1"/>
          </p:cNvSpPr>
          <p:nvPr>
            <p:ph idx="1"/>
          </p:nvPr>
        </p:nvSpPr>
        <p:spPr>
          <a:xfrm>
            <a:off x="457200" y="1600200"/>
            <a:ext cx="8229600" cy="5029200"/>
          </a:xfrm>
        </p:spPr>
        <p:txBody>
          <a:bodyPr/>
          <a:lstStyle/>
          <a:p>
            <a:r>
              <a:rPr lang="en-US" dirty="0" smtClean="0"/>
              <a:t>In the 10.0 release we introduced the new </a:t>
            </a:r>
            <a:br>
              <a:rPr lang="en-US" dirty="0" smtClean="0"/>
            </a:br>
            <a:r>
              <a:rPr lang="en-US" dirty="0" smtClean="0"/>
              <a:t>“Photo ID on file” indicator in CU*BASE to let </a:t>
            </a:r>
            <a:br>
              <a:rPr lang="en-US" dirty="0" smtClean="0"/>
            </a:br>
            <a:r>
              <a:rPr lang="en-US" dirty="0" smtClean="0"/>
              <a:t>you log which members have a photo ID stored in the vault</a:t>
            </a:r>
          </a:p>
          <a:p>
            <a:endParaRPr lang="en-US" dirty="0" smtClean="0"/>
          </a:p>
          <a:p>
            <a:pPr>
              <a:buNone/>
            </a:pPr>
            <a:endParaRPr lang="en-US" dirty="0" smtClean="0"/>
          </a:p>
          <a:p>
            <a:r>
              <a:rPr lang="en-US" dirty="0" smtClean="0"/>
              <a:t>This gives CUs an inventory of who has been scanned and who has not</a:t>
            </a:r>
          </a:p>
          <a:p>
            <a:r>
              <a:rPr lang="en-US" dirty="0" smtClean="0"/>
              <a:t>The bigger picture: lays the foundation for CU*BASE to use this information in new ways</a:t>
            </a:r>
          </a:p>
          <a:p>
            <a:pPr lvl="1"/>
            <a:r>
              <a:rPr lang="en-US" dirty="0" smtClean="0"/>
              <a:t>In 2011, we will begin work on automating the connection between the eDOC ID scan/save process and updating this new flag in CU*BASE</a:t>
            </a:r>
          </a:p>
          <a:p>
            <a:pPr lvl="1"/>
            <a:r>
              <a:rPr lang="en-US" dirty="0" smtClean="0"/>
              <a:t>Will also work on automatically initiating the ID display </a:t>
            </a:r>
            <a:br>
              <a:rPr lang="en-US" dirty="0" smtClean="0"/>
            </a:br>
            <a:r>
              <a:rPr lang="en-US" dirty="0" smtClean="0"/>
              <a:t>when an account is accessed</a:t>
            </a:r>
          </a:p>
          <a:p>
            <a:pPr marL="914400" lvl="2" indent="0">
              <a:buNone/>
            </a:pPr>
            <a:r>
              <a:rPr lang="en-US" sz="1600" i="1" dirty="0" smtClean="0"/>
              <a:t>Meeting of the minds:  Do we launch the member and you </a:t>
            </a:r>
            <a:br>
              <a:rPr lang="en-US" sz="1600" i="1" dirty="0" smtClean="0"/>
            </a:br>
            <a:r>
              <a:rPr lang="en-US" sz="1600" i="1" dirty="0" smtClean="0"/>
              <a:t>have to go searching for the joint owner, or do we pause to </a:t>
            </a:r>
            <a:br>
              <a:rPr lang="en-US" sz="1600" i="1" dirty="0" smtClean="0"/>
            </a:br>
            <a:r>
              <a:rPr lang="en-US" sz="1600" i="1" dirty="0" smtClean="0"/>
              <a:t>let you choose who you want to see first?</a:t>
            </a:r>
            <a:endParaRPr lang="en-US" sz="1600" i="1"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70</a:t>
            </a:fld>
            <a:endParaRPr lang="en-US"/>
          </a:p>
        </p:txBody>
      </p:sp>
      <p:pic>
        <p:nvPicPr>
          <p:cNvPr id="87041" name="Picture 1" descr="No ID on file"/>
          <p:cNvPicPr>
            <a:picLocks noChangeAspect="1" noChangeArrowheads="1"/>
          </p:cNvPicPr>
          <p:nvPr/>
        </p:nvPicPr>
        <p:blipFill>
          <a:blip r:embed="rId2" cstate="print"/>
          <a:srcRect/>
          <a:stretch>
            <a:fillRect/>
          </a:stretch>
        </p:blipFill>
        <p:spPr bwMode="auto">
          <a:xfrm>
            <a:off x="3048000" y="2667000"/>
            <a:ext cx="1600200" cy="476250"/>
          </a:xfrm>
          <a:prstGeom prst="rect">
            <a:avLst/>
          </a:prstGeom>
          <a:noFill/>
          <a:ln w="9525">
            <a:noFill/>
            <a:miter lim="800000"/>
            <a:headEnd/>
            <a:tailEnd/>
          </a:ln>
        </p:spPr>
      </p:pic>
      <p:pic>
        <p:nvPicPr>
          <p:cNvPr id="87042" name="Picture 2" descr="Verify ID"/>
          <p:cNvPicPr>
            <a:picLocks noChangeAspect="1" noChangeArrowheads="1"/>
          </p:cNvPicPr>
          <p:nvPr/>
        </p:nvPicPr>
        <p:blipFill>
          <a:blip r:embed="rId3" cstate="print"/>
          <a:srcRect/>
          <a:stretch>
            <a:fillRect/>
          </a:stretch>
        </p:blipFill>
        <p:spPr bwMode="auto">
          <a:xfrm>
            <a:off x="1143000" y="2667000"/>
            <a:ext cx="1581150" cy="495300"/>
          </a:xfrm>
          <a:prstGeom prst="rect">
            <a:avLst/>
          </a:prstGeom>
          <a:noFill/>
          <a:ln w="9525">
            <a:noFill/>
            <a:miter lim="800000"/>
            <a:headEnd/>
            <a:tailEnd/>
          </a:ln>
        </p:spPr>
      </p:pic>
      <p:pic>
        <p:nvPicPr>
          <p:cNvPr id="87043" name="Picture 3" descr="H:\Graphics\eDOC equipment\sample-mi-license.jpg"/>
          <p:cNvPicPr>
            <a:picLocks noChangeAspect="1" noChangeArrowheads="1"/>
          </p:cNvPicPr>
          <p:nvPr/>
        </p:nvPicPr>
        <p:blipFill>
          <a:blip r:embed="rId4" cstate="print"/>
          <a:srcRect/>
          <a:stretch>
            <a:fillRect/>
          </a:stretch>
        </p:blipFill>
        <p:spPr bwMode="auto">
          <a:xfrm>
            <a:off x="6781800" y="5182962"/>
            <a:ext cx="1676400" cy="1065438"/>
          </a:xfrm>
          <a:prstGeom prst="rect">
            <a:avLst/>
          </a:prstGeom>
          <a:ln>
            <a:noFill/>
          </a:ln>
          <a:effectLst>
            <a:outerShdw blurRad="292100" dist="139700" dir="2700000" algn="tl" rotWithShape="0">
              <a:srgbClr val="333333">
                <a:alpha val="65000"/>
              </a:srgbClr>
            </a:outerShdw>
          </a:effectLst>
        </p:spPr>
      </p:pic>
      <p:pic>
        <p:nvPicPr>
          <p:cNvPr id="33794" name="Picture 2" descr="X:\Web Services\Public\logos\cuspy\e-PhotoIDs.png"/>
          <p:cNvPicPr>
            <a:picLocks noChangeAspect="1" noChangeArrowheads="1"/>
          </p:cNvPicPr>
          <p:nvPr/>
        </p:nvPicPr>
        <p:blipFill>
          <a:blip r:embed="rId5" cstate="print"/>
          <a:srcRect/>
          <a:stretch>
            <a:fillRect/>
          </a:stretch>
        </p:blipFill>
        <p:spPr bwMode="auto">
          <a:xfrm>
            <a:off x="6096000" y="1524000"/>
            <a:ext cx="2693942" cy="482741"/>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Plans for e-Loan Forms</a:t>
            </a:r>
            <a:endParaRPr lang="en-US" dirty="0"/>
          </a:p>
        </p:txBody>
      </p:sp>
      <p:sp>
        <p:nvSpPr>
          <p:cNvPr id="3" name="Content Placeholder 2"/>
          <p:cNvSpPr>
            <a:spLocks noGrp="1"/>
          </p:cNvSpPr>
          <p:nvPr>
            <p:ph idx="1"/>
          </p:nvPr>
        </p:nvSpPr>
        <p:spPr/>
        <p:txBody>
          <a:bodyPr/>
          <a:lstStyle/>
          <a:p>
            <a:r>
              <a:rPr lang="en-US" dirty="0" smtClean="0"/>
              <a:t>The biggest plan of all for 2011 is getting more CUs</a:t>
            </a:r>
            <a:br>
              <a:rPr lang="en-US" dirty="0" smtClean="0"/>
            </a:br>
            <a:r>
              <a:rPr lang="en-US" dirty="0" smtClean="0"/>
              <a:t>participating in e-Loan forms!  </a:t>
            </a:r>
          </a:p>
          <a:p>
            <a:pPr lvl="1"/>
            <a:r>
              <a:rPr lang="en-US" dirty="0" smtClean="0"/>
              <a:t>We want to encourage CUs who have enjoyed success with e-Receipts, </a:t>
            </a:r>
            <a:br>
              <a:rPr lang="en-US" dirty="0" smtClean="0"/>
            </a:br>
            <a:r>
              <a:rPr lang="en-US" dirty="0" smtClean="0"/>
              <a:t>e-Photo IDs, e-Statements, and e-Reports, to go to the next level with their loan department</a:t>
            </a:r>
          </a:p>
          <a:p>
            <a:pPr lvl="1"/>
            <a:r>
              <a:rPr lang="en-US" dirty="0" smtClean="0"/>
              <a:t>While everyone talks about “the paperless loan department,” e-signatures, and electronic closings, far too many CUs are not laying the foundation by changing the culture of their loan departments to anticipate even more from e-Loan form capabilities in the future</a:t>
            </a:r>
          </a:p>
          <a:p>
            <a:r>
              <a:rPr lang="en-US" dirty="0" smtClean="0"/>
              <a:t>It all starts with selling the team on the vision and the need for small steps starting today</a:t>
            </a:r>
          </a:p>
          <a:p>
            <a:pPr lvl="1"/>
            <a:r>
              <a:rPr lang="en-US" dirty="0" smtClean="0"/>
              <a:t>It appears that in-house CUs get started faster because they are vested in a big up-front expense...what a shame, when ASP clients have the ability to add loan forms and start this learning with no monthly investment</a:t>
            </a:r>
          </a:p>
        </p:txBody>
      </p:sp>
      <p:sp>
        <p:nvSpPr>
          <p:cNvPr id="4" name="Slide Number Placeholder 3"/>
          <p:cNvSpPr>
            <a:spLocks noGrp="1"/>
          </p:cNvSpPr>
          <p:nvPr>
            <p:ph type="sldNum" sz="quarter" idx="12"/>
          </p:nvPr>
        </p:nvSpPr>
        <p:spPr/>
        <p:txBody>
          <a:bodyPr/>
          <a:lstStyle/>
          <a:p>
            <a:fld id="{1A7AA609-E11C-4C33-A49A-BA59D0955339}" type="slidenum">
              <a:rPr lang="en-US" smtClean="0"/>
              <a:pPr/>
              <a:t>71</a:t>
            </a:fld>
            <a:endParaRPr lang="en-US" dirty="0"/>
          </a:p>
        </p:txBody>
      </p:sp>
      <p:sp>
        <p:nvSpPr>
          <p:cNvPr id="10" name="Text Placeholder 9"/>
          <p:cNvSpPr>
            <a:spLocks noGrp="1"/>
          </p:cNvSpPr>
          <p:nvPr>
            <p:ph type="body" sz="quarter" idx="13"/>
          </p:nvPr>
        </p:nvSpPr>
        <p:spPr>
          <a:xfrm>
            <a:off x="3886200" y="5867400"/>
            <a:ext cx="4800600" cy="762000"/>
          </a:xfrm>
        </p:spPr>
        <p:txBody>
          <a:bodyPr/>
          <a:lstStyle/>
          <a:p>
            <a:r>
              <a:rPr lang="en-US" dirty="0" smtClean="0"/>
              <a:t>We continue to work on the pitch and the collateral materials that will resonate with your team</a:t>
            </a:r>
            <a:endParaRPr lang="en-US" dirty="0"/>
          </a:p>
        </p:txBody>
      </p:sp>
      <p:pic>
        <p:nvPicPr>
          <p:cNvPr id="4099" name="Picture 3" descr="X:\Web Services\Public\logos\cuspy\e-Loans.png"/>
          <p:cNvPicPr>
            <a:picLocks noChangeAspect="1" noChangeArrowheads="1"/>
          </p:cNvPicPr>
          <p:nvPr/>
        </p:nvPicPr>
        <p:blipFill>
          <a:blip r:embed="rId2" cstate="print"/>
          <a:srcRect/>
          <a:stretch>
            <a:fillRect/>
          </a:stretch>
        </p:blipFill>
        <p:spPr bwMode="auto">
          <a:xfrm>
            <a:off x="6553200" y="1524000"/>
            <a:ext cx="2048819" cy="492254"/>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9863" name="Picture 7" descr="X:\Administration\Public\LeadershipConference\2010\Temp place for all graphics\e-loan1.png"/>
          <p:cNvPicPr>
            <a:picLocks noChangeAspect="1" noChangeArrowheads="1"/>
          </p:cNvPicPr>
          <p:nvPr/>
        </p:nvPicPr>
        <p:blipFill>
          <a:blip r:embed="rId2" cstate="print"/>
          <a:srcRect/>
          <a:stretch>
            <a:fillRect/>
          </a:stretch>
        </p:blipFill>
        <p:spPr bwMode="auto">
          <a:xfrm>
            <a:off x="1230086" y="914400"/>
            <a:ext cx="5094514" cy="5943600"/>
          </a:xfrm>
          <a:prstGeom prst="rect">
            <a:avLst/>
          </a:prstGeom>
          <a:noFill/>
        </p:spPr>
      </p:pic>
      <p:sp>
        <p:nvSpPr>
          <p:cNvPr id="12" name="Freeform 21"/>
          <p:cNvSpPr>
            <a:spLocks/>
          </p:cNvSpPr>
          <p:nvPr/>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3" name="Freeform 22"/>
          <p:cNvSpPr>
            <a:spLocks/>
          </p:cNvSpPr>
          <p:nvPr/>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9" name="Title 8"/>
          <p:cNvSpPr>
            <a:spLocks noGrp="1"/>
          </p:cNvSpPr>
          <p:nvPr>
            <p:ph type="title"/>
          </p:nvPr>
        </p:nvSpPr>
        <p:spPr/>
        <p:txBody>
          <a:bodyPr/>
          <a:lstStyle/>
          <a:p>
            <a:r>
              <a:rPr lang="en-US" dirty="0" smtClean="0"/>
              <a:t>Your “Paper” Process Today</a:t>
            </a:r>
            <a:endParaRPr lang="en-US" dirty="0"/>
          </a:p>
        </p:txBody>
      </p:sp>
      <p:pic>
        <p:nvPicPr>
          <p:cNvPr id="20" name="Picture 3" descr="X:\Web Services\Public\logos\cuspy\e-Loans.png"/>
          <p:cNvPicPr>
            <a:picLocks noChangeAspect="1" noChangeArrowheads="1"/>
          </p:cNvPicPr>
          <p:nvPr/>
        </p:nvPicPr>
        <p:blipFill>
          <a:blip r:embed="rId3" cstate="print"/>
          <a:srcRect/>
          <a:stretch>
            <a:fillRect/>
          </a:stretch>
        </p:blipFill>
        <p:spPr bwMode="auto">
          <a:xfrm>
            <a:off x="6553200" y="1066800"/>
            <a:ext cx="2048819" cy="492254"/>
          </a:xfrm>
          <a:prstGeom prst="rect">
            <a:avLst/>
          </a:prstGeom>
          <a:noFill/>
        </p:spPr>
      </p:pic>
      <p:pic>
        <p:nvPicPr>
          <p:cNvPr id="21" name="Picture 2" descr="X:\Administration\Public\LeadershipConference\2010\Temp place for all graphics\e-loan.png"/>
          <p:cNvPicPr>
            <a:picLocks noChangeAspect="1" noChangeArrowheads="1"/>
          </p:cNvPicPr>
          <p:nvPr/>
        </p:nvPicPr>
        <p:blipFill>
          <a:blip r:embed="rId4" cstate="print"/>
          <a:srcRect/>
          <a:stretch>
            <a:fillRect/>
          </a:stretch>
        </p:blipFill>
        <p:spPr bwMode="auto">
          <a:xfrm rot="465960">
            <a:off x="7164607" y="4356821"/>
            <a:ext cx="1571382" cy="2032235"/>
          </a:xfrm>
          <a:prstGeom prst="rect">
            <a:avLst/>
          </a:prstGeom>
          <a:ln>
            <a:noFill/>
          </a:ln>
          <a:effectLst>
            <a:outerShdw blurRad="292100" dist="139700" dir="2700000" algn="tl" rotWithShape="0">
              <a:srgbClr val="333333">
                <a:alpha val="65000"/>
              </a:srgbClr>
            </a:outerShdw>
          </a:effectLst>
        </p:spPr>
      </p:pic>
      <p:pic>
        <p:nvPicPr>
          <p:cNvPr id="22" name="Picture 8" descr="X:\Administration\Public\LeadershipConference\2010\Temp place for all graphics\graphics for PPT design\RedSplotch-StraightOn-Wet.gif"/>
          <p:cNvPicPr>
            <a:picLocks noChangeAspect="1" noChangeArrowheads="1"/>
          </p:cNvPicPr>
          <p:nvPr/>
        </p:nvPicPr>
        <p:blipFill>
          <a:blip r:embed="rId5" cstate="print"/>
          <a:srcRect t="8715" r="32660" b="12854"/>
          <a:stretch>
            <a:fillRect/>
          </a:stretch>
        </p:blipFill>
        <p:spPr bwMode="auto">
          <a:xfrm>
            <a:off x="6705600" y="5181600"/>
            <a:ext cx="762000" cy="6858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ECE5BE">
            <a:alpha val="0"/>
          </a:srgbClr>
        </a:solidFill>
        <a:effectLst/>
      </p:bgPr>
    </p:bg>
    <p:spTree>
      <p:nvGrpSpPr>
        <p:cNvPr id="1" name=""/>
        <p:cNvGrpSpPr/>
        <p:nvPr/>
      </p:nvGrpSpPr>
      <p:grpSpPr>
        <a:xfrm>
          <a:off x="0" y="0"/>
          <a:ext cx="0" cy="0"/>
          <a:chOff x="0" y="0"/>
          <a:chExt cx="0" cy="0"/>
        </a:xfrm>
      </p:grpSpPr>
      <p:pic>
        <p:nvPicPr>
          <p:cNvPr id="249858" name="Picture 2" descr="X:\Administration\Public\LeadershipConference\2010\Temp place for all graphics\e-loan2.png"/>
          <p:cNvPicPr>
            <a:picLocks noChangeAspect="1" noChangeArrowheads="1"/>
          </p:cNvPicPr>
          <p:nvPr/>
        </p:nvPicPr>
        <p:blipFill>
          <a:blip r:embed="rId2" cstate="print"/>
          <a:stretch>
            <a:fillRect/>
          </a:stretch>
        </p:blipFill>
        <p:spPr bwMode="auto">
          <a:xfrm>
            <a:off x="1334070" y="914400"/>
            <a:ext cx="4758797" cy="5943601"/>
          </a:xfrm>
          <a:prstGeom prst="rect">
            <a:avLst/>
          </a:prstGeom>
          <a:noFill/>
        </p:spPr>
      </p:pic>
      <p:sp>
        <p:nvSpPr>
          <p:cNvPr id="12" name="Freeform 21"/>
          <p:cNvSpPr>
            <a:spLocks/>
          </p:cNvSpPr>
          <p:nvPr/>
        </p:nvSpPr>
        <p:spPr bwMode="gray">
          <a:xfrm>
            <a:off x="990600" y="0"/>
            <a:ext cx="8153400" cy="914400"/>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a:noFill/>
            <a:round/>
            <a:headEnd/>
            <a:tailEnd/>
          </a:ln>
          <a:effectLst>
            <a:outerShdw blurRad="50800" dist="38100" dir="13500000" algn="br" rotWithShape="0">
              <a:prstClr val="black">
                <a:alpha val="40000"/>
              </a:prstClr>
            </a:outerShdw>
          </a:effectLst>
        </p:spPr>
        <p:txBody>
          <a:bodyPr/>
          <a:lstStyle/>
          <a:p>
            <a:endParaRPr lang="en-US"/>
          </a:p>
        </p:txBody>
      </p:sp>
      <p:sp>
        <p:nvSpPr>
          <p:cNvPr id="13" name="Freeform 22"/>
          <p:cNvSpPr>
            <a:spLocks/>
          </p:cNvSpPr>
          <p:nvPr/>
        </p:nvSpPr>
        <p:spPr bwMode="gray">
          <a:xfrm>
            <a:off x="0" y="914400"/>
            <a:ext cx="990600" cy="228600"/>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1"/>
          </a:solidFill>
          <a:ln w="9525" cap="flat" cmpd="sng">
            <a:no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9" name="Title 8"/>
          <p:cNvSpPr>
            <a:spLocks noGrp="1"/>
          </p:cNvSpPr>
          <p:nvPr>
            <p:ph type="title"/>
          </p:nvPr>
        </p:nvSpPr>
        <p:spPr/>
        <p:txBody>
          <a:bodyPr/>
          <a:lstStyle/>
          <a:p>
            <a:r>
              <a:rPr lang="en-US" dirty="0" smtClean="0"/>
              <a:t>The CU</a:t>
            </a:r>
            <a:r>
              <a:rPr lang="en-US" dirty="0" smtClean="0">
                <a:latin typeface="Calibri"/>
              </a:rPr>
              <a:t>*</a:t>
            </a:r>
            <a:r>
              <a:rPr lang="en-US" dirty="0" smtClean="0"/>
              <a:t>Spy e-Loan File</a:t>
            </a:r>
            <a:endParaRPr lang="en-US" dirty="0"/>
          </a:p>
        </p:txBody>
      </p:sp>
      <p:pic>
        <p:nvPicPr>
          <p:cNvPr id="248834" name="Picture 2" descr="X:\Administration\Public\LeadershipConference\2010\Temp place for all graphics\e-loan.png"/>
          <p:cNvPicPr>
            <a:picLocks noChangeAspect="1" noChangeArrowheads="1"/>
          </p:cNvPicPr>
          <p:nvPr/>
        </p:nvPicPr>
        <p:blipFill>
          <a:blip r:embed="rId3" cstate="print"/>
          <a:srcRect/>
          <a:stretch>
            <a:fillRect/>
          </a:stretch>
        </p:blipFill>
        <p:spPr bwMode="auto">
          <a:xfrm rot="465960">
            <a:off x="7164607" y="4356821"/>
            <a:ext cx="1571382" cy="2032235"/>
          </a:xfrm>
          <a:prstGeom prst="rect">
            <a:avLst/>
          </a:prstGeom>
          <a:ln>
            <a:noFill/>
          </a:ln>
          <a:effectLst>
            <a:outerShdw blurRad="292100" dist="139700" dir="2700000" algn="tl" rotWithShape="0">
              <a:srgbClr val="333333">
                <a:alpha val="65000"/>
              </a:srgbClr>
            </a:outerShdw>
          </a:effectLst>
        </p:spPr>
      </p:pic>
      <p:pic>
        <p:nvPicPr>
          <p:cNvPr id="8"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6705600" y="5181600"/>
            <a:ext cx="762000" cy="685800"/>
          </a:xfrm>
          <a:prstGeom prst="rect">
            <a:avLst/>
          </a:prstGeom>
          <a:noFill/>
        </p:spPr>
      </p:pic>
      <p:pic>
        <p:nvPicPr>
          <p:cNvPr id="10" name="Picture 3" descr="X:\Web Services\Public\logos\cuspy\e-Loans.png"/>
          <p:cNvPicPr>
            <a:picLocks noChangeAspect="1" noChangeArrowheads="1"/>
          </p:cNvPicPr>
          <p:nvPr/>
        </p:nvPicPr>
        <p:blipFill>
          <a:blip r:embed="rId5" cstate="print"/>
          <a:srcRect/>
          <a:stretch>
            <a:fillRect/>
          </a:stretch>
        </p:blipFill>
        <p:spPr bwMode="auto">
          <a:xfrm>
            <a:off x="6553200" y="1066800"/>
            <a:ext cx="2048819" cy="492254"/>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a:t>
            </a:r>
            <a:endParaRPr lang="en-US" dirty="0"/>
          </a:p>
        </p:txBody>
      </p:sp>
      <p:sp>
        <p:nvSpPr>
          <p:cNvPr id="3" name="Content Placeholder 2"/>
          <p:cNvSpPr>
            <a:spLocks noGrp="1"/>
          </p:cNvSpPr>
          <p:nvPr>
            <p:ph idx="1"/>
          </p:nvPr>
        </p:nvSpPr>
        <p:spPr/>
        <p:txBody>
          <a:bodyPr/>
          <a:lstStyle/>
          <a:p>
            <a:r>
              <a:rPr lang="en-US" dirty="0" smtClean="0"/>
              <a:t>Without fail, a credit union considering its options </a:t>
            </a:r>
            <a:br>
              <a:rPr lang="en-US" dirty="0" smtClean="0"/>
            </a:br>
            <a:r>
              <a:rPr lang="en-US" dirty="0" smtClean="0"/>
              <a:t>between a shared vault and purchasing their own, </a:t>
            </a:r>
            <a:br>
              <a:rPr lang="en-US" dirty="0" smtClean="0"/>
            </a:br>
            <a:r>
              <a:rPr lang="en-US" dirty="0" smtClean="0"/>
              <a:t>will lead to this question: </a:t>
            </a:r>
            <a:r>
              <a:rPr lang="en-US" i="1" dirty="0" smtClean="0"/>
              <a:t>“How do I know you won’t eventually add everything I want to the shared solution, and I will have bought my own for naught?”</a:t>
            </a:r>
          </a:p>
          <a:p>
            <a:r>
              <a:rPr lang="en-US" dirty="0" smtClean="0"/>
              <a:t>My response is, “you don’t!”  It’s very likely we will add more documents, year, after year</a:t>
            </a:r>
          </a:p>
          <a:p>
            <a:endParaRPr lang="en-US" dirty="0" smtClean="0"/>
          </a:p>
          <a:p>
            <a:r>
              <a:rPr lang="en-US" dirty="0" smtClean="0"/>
              <a:t>So...this year we’re adding the </a:t>
            </a:r>
            <a:r>
              <a:rPr lang="en-US" b="1" dirty="0" smtClean="0"/>
              <a:t>Signature Card/Membership Agreement </a:t>
            </a:r>
            <a:r>
              <a:rPr lang="en-US" dirty="0" smtClean="0"/>
              <a:t>as our first warranted custom share form type</a:t>
            </a:r>
            <a:endParaRPr lang="en-US" b="1" dirty="0" smtClean="0"/>
          </a:p>
          <a:p>
            <a:pPr lvl="1"/>
            <a:r>
              <a:rPr lang="en-US" dirty="0" smtClean="0"/>
              <a:t>Indexed by Account number, </a:t>
            </a:r>
            <a:r>
              <a:rPr lang="en-US" dirty="0" err="1" smtClean="0"/>
              <a:t>FName</a:t>
            </a:r>
            <a:r>
              <a:rPr lang="en-US" dirty="0" smtClean="0"/>
              <a:t>, </a:t>
            </a:r>
            <a:r>
              <a:rPr lang="en-US" dirty="0" err="1" smtClean="0"/>
              <a:t>LName</a:t>
            </a:r>
            <a:r>
              <a:rPr lang="en-US" dirty="0" smtClean="0"/>
              <a:t>, SSN, </a:t>
            </a:r>
            <a:br>
              <a:rPr lang="en-US" dirty="0" smtClean="0"/>
            </a:br>
            <a:r>
              <a:rPr lang="en-US" dirty="0" smtClean="0"/>
              <a:t>Form name, Date</a:t>
            </a:r>
          </a:p>
          <a:p>
            <a:pPr lvl="1"/>
            <a:r>
              <a:rPr lang="en-US" dirty="0" smtClean="0"/>
              <a:t>Retained </a:t>
            </a:r>
            <a:r>
              <a:rPr lang="en-US" b="1" dirty="0" smtClean="0"/>
              <a:t>indefinitely</a:t>
            </a:r>
            <a:r>
              <a:rPr lang="en-US" dirty="0" smtClean="0"/>
              <a:t>, but not less than 36 months </a:t>
            </a:r>
            <a:br>
              <a:rPr lang="en-US" dirty="0" smtClean="0"/>
            </a:br>
            <a:r>
              <a:rPr lang="en-US" dirty="0" smtClean="0"/>
              <a:t>(long-term archival will be a CD-ROM solution)</a:t>
            </a:r>
            <a:endParaRPr lang="en-US" b="1"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74</a:t>
            </a:fld>
            <a:endParaRPr lang="en-US" dirty="0"/>
          </a:p>
        </p:txBody>
      </p:sp>
      <p:pic>
        <p:nvPicPr>
          <p:cNvPr id="10" name="Picture 1" descr="H:\Graphics\Clipart\newspaperboxes1.jpg"/>
          <p:cNvPicPr>
            <a:picLocks noChangeAspect="1" noChangeArrowheads="1"/>
          </p:cNvPicPr>
          <p:nvPr/>
        </p:nvPicPr>
        <p:blipFill>
          <a:blip r:embed="rId2" cstate="print"/>
          <a:srcRect/>
          <a:stretch>
            <a:fillRect/>
          </a:stretch>
        </p:blipFill>
        <p:spPr bwMode="auto">
          <a:xfrm>
            <a:off x="7111296" y="5069967"/>
            <a:ext cx="1727904" cy="1559433"/>
          </a:xfrm>
          <a:prstGeom prst="rect">
            <a:avLst/>
          </a:prstGeom>
          <a:noFill/>
        </p:spPr>
      </p:pic>
      <p:pic>
        <p:nvPicPr>
          <p:cNvPr id="36866" name="Picture 2" descr="X:\Web Services\Public\logos\cuspy\e-Forms.png"/>
          <p:cNvPicPr>
            <a:picLocks noChangeAspect="1" noChangeArrowheads="1"/>
          </p:cNvPicPr>
          <p:nvPr/>
        </p:nvPicPr>
        <p:blipFill>
          <a:blip r:embed="rId3" cstate="print"/>
          <a:srcRect/>
          <a:stretch>
            <a:fillRect/>
          </a:stretch>
        </p:blipFill>
        <p:spPr bwMode="auto">
          <a:xfrm>
            <a:off x="6400800" y="1524000"/>
            <a:ext cx="2084496" cy="485966"/>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Transition to </a:t>
            </a:r>
            <a:br>
              <a:rPr lang="en-US" dirty="0" smtClean="0"/>
            </a:br>
            <a:r>
              <a:rPr lang="en-US" dirty="0" smtClean="0"/>
              <a:t>CU</a:t>
            </a:r>
            <a:r>
              <a:rPr lang="en-US" dirty="0" smtClean="0">
                <a:latin typeface="Calibri"/>
              </a:rPr>
              <a:t>*</a:t>
            </a:r>
            <a:r>
              <a:rPr lang="en-US" dirty="0" smtClean="0"/>
              <a:t>Spy Powered by eDOC</a:t>
            </a:r>
            <a:endParaRPr lang="en-US" dirty="0"/>
          </a:p>
        </p:txBody>
      </p:sp>
      <p:sp>
        <p:nvSpPr>
          <p:cNvPr id="10" name="Content Placeholder 9"/>
          <p:cNvSpPr>
            <a:spLocks noGrp="1"/>
          </p:cNvSpPr>
          <p:nvPr>
            <p:ph idx="1"/>
          </p:nvPr>
        </p:nvSpPr>
        <p:spPr>
          <a:xfrm>
            <a:off x="457200" y="4267200"/>
            <a:ext cx="8229600" cy="1858963"/>
          </a:xfrm>
        </p:spPr>
        <p:txBody>
          <a:bodyPr/>
          <a:lstStyle/>
          <a:p>
            <a:r>
              <a:rPr lang="en-US" dirty="0" smtClean="0"/>
              <a:t>The Goal </a:t>
            </a:r>
          </a:p>
          <a:p>
            <a:pPr lvl="1"/>
            <a:r>
              <a:rPr lang="en-US" dirty="0" smtClean="0"/>
              <a:t>Starting in 2009, we set out to replace our existing CU*Spy tools for statements and reports (powered by CoWWW)</a:t>
            </a:r>
            <a:r>
              <a:rPr lang="en-US" b="1" dirty="0" smtClean="0"/>
              <a:t> </a:t>
            </a:r>
            <a:r>
              <a:rPr lang="en-US" dirty="0" smtClean="0"/>
              <a:t>with the new </a:t>
            </a:r>
            <a:br>
              <a:rPr lang="en-US" dirty="0" smtClean="0"/>
            </a:br>
            <a:r>
              <a:rPr lang="en-US" b="1" dirty="0" smtClean="0"/>
              <a:t>CU*Spy powered by eDOC</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75</a:t>
            </a:fld>
            <a:endParaRPr lang="en-US" dirty="0"/>
          </a:p>
        </p:txBody>
      </p:sp>
      <p:sp>
        <p:nvSpPr>
          <p:cNvPr id="11" name="Text Placeholder 10"/>
          <p:cNvSpPr>
            <a:spLocks noGrp="1"/>
          </p:cNvSpPr>
          <p:nvPr>
            <p:ph type="body" sz="quarter" idx="13"/>
          </p:nvPr>
        </p:nvSpPr>
        <p:spPr/>
        <p:txBody>
          <a:bodyPr/>
          <a:lstStyle/>
          <a:p>
            <a:r>
              <a:rPr lang="en-US" dirty="0" smtClean="0"/>
              <a:t>Best laid plans...</a:t>
            </a:r>
            <a:endParaRPr lang="en-US" dirty="0"/>
          </a:p>
        </p:txBody>
      </p:sp>
      <p:grpSp>
        <p:nvGrpSpPr>
          <p:cNvPr id="5" name="Group 14"/>
          <p:cNvGrpSpPr/>
          <p:nvPr/>
        </p:nvGrpSpPr>
        <p:grpSpPr>
          <a:xfrm>
            <a:off x="7924800" y="4648200"/>
            <a:ext cx="728828" cy="1063650"/>
            <a:chOff x="7391400" y="1524000"/>
            <a:chExt cx="1379375" cy="2013056"/>
          </a:xfrm>
        </p:grpSpPr>
        <p:pic>
          <p:nvPicPr>
            <p:cNvPr id="12" name="Picture 4" descr="X:\Web Services\Public\logos\cuspy\vault_cuanswers.png"/>
            <p:cNvPicPr>
              <a:picLocks noChangeAspect="1" noChangeArrowheads="1"/>
            </p:cNvPicPr>
            <p:nvPr/>
          </p:nvPicPr>
          <p:blipFill>
            <a:blip r:embed="rId2" cstate="print"/>
            <a:srcRect/>
            <a:stretch>
              <a:fillRect/>
            </a:stretch>
          </p:blipFill>
          <p:spPr bwMode="auto">
            <a:xfrm>
              <a:off x="7391400" y="1524000"/>
              <a:ext cx="1379375" cy="2013056"/>
            </a:xfrm>
            <a:prstGeom prst="rect">
              <a:avLst/>
            </a:prstGeom>
            <a:noFill/>
          </p:spPr>
        </p:pic>
        <p:pic>
          <p:nvPicPr>
            <p:cNvPr id="14" name="Picture 2" descr="X:\Web Services\Public\logos\cuspy\cuspy_orange.png"/>
            <p:cNvPicPr>
              <a:picLocks noChangeAspect="1" noChangeArrowheads="1"/>
            </p:cNvPicPr>
            <p:nvPr/>
          </p:nvPicPr>
          <p:blipFill>
            <a:blip r:embed="rId3" cstate="print"/>
            <a:srcRect/>
            <a:stretch>
              <a:fillRect/>
            </a:stretch>
          </p:blipFill>
          <p:spPr bwMode="auto">
            <a:xfrm>
              <a:off x="7660944" y="1774208"/>
              <a:ext cx="493179" cy="457200"/>
            </a:xfrm>
            <a:prstGeom prst="rect">
              <a:avLst/>
            </a:prstGeom>
            <a:noFill/>
          </p:spPr>
        </p:pic>
      </p:grpSp>
      <p:sp>
        <p:nvSpPr>
          <p:cNvPr id="16" name="Rectangle 15"/>
          <p:cNvSpPr/>
          <p:nvPr/>
        </p:nvSpPr>
        <p:spPr>
          <a:xfrm>
            <a:off x="762000" y="1631031"/>
            <a:ext cx="7162800" cy="251764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H:\Graphics\CUSPY\changemasthead.png"/>
          <p:cNvPicPr>
            <a:picLocks noChangeAspect="1" noChangeArrowheads="1"/>
          </p:cNvPicPr>
          <p:nvPr/>
        </p:nvPicPr>
        <p:blipFill>
          <a:blip r:embed="rId4" cstate="print"/>
          <a:srcRect/>
          <a:stretch>
            <a:fillRect/>
          </a:stretch>
        </p:blipFill>
        <p:spPr bwMode="auto">
          <a:xfrm>
            <a:off x="1060007" y="1600200"/>
            <a:ext cx="4136136" cy="2457702"/>
          </a:xfrm>
          <a:prstGeom prst="rect">
            <a:avLst/>
          </a:prstGeom>
          <a:noFill/>
        </p:spPr>
      </p:pic>
      <p:pic>
        <p:nvPicPr>
          <p:cNvPr id="34818" name="Picture 2" descr="X:\Web Services\Public\logos\cuspy\e-Statements.png"/>
          <p:cNvPicPr>
            <a:picLocks noChangeAspect="1" noChangeArrowheads="1"/>
          </p:cNvPicPr>
          <p:nvPr/>
        </p:nvPicPr>
        <p:blipFill>
          <a:blip r:embed="rId5" cstate="print"/>
          <a:srcRect/>
          <a:stretch>
            <a:fillRect/>
          </a:stretch>
        </p:blipFill>
        <p:spPr bwMode="auto">
          <a:xfrm>
            <a:off x="5257800" y="2886086"/>
            <a:ext cx="2313440" cy="367126"/>
          </a:xfrm>
          <a:prstGeom prst="rect">
            <a:avLst/>
          </a:prstGeom>
          <a:noFill/>
        </p:spPr>
      </p:pic>
      <p:pic>
        <p:nvPicPr>
          <p:cNvPr id="34819" name="Picture 3" descr="X:\Web Services\Public\logos\cuspy\e-Reports.png"/>
          <p:cNvPicPr>
            <a:picLocks noChangeAspect="1" noChangeArrowheads="1"/>
          </p:cNvPicPr>
          <p:nvPr/>
        </p:nvPicPr>
        <p:blipFill>
          <a:blip r:embed="rId6" cstate="print"/>
          <a:srcRect/>
          <a:stretch>
            <a:fillRect/>
          </a:stretch>
        </p:blipFill>
        <p:spPr bwMode="auto">
          <a:xfrm>
            <a:off x="5257800" y="2438400"/>
            <a:ext cx="1690125" cy="344055"/>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Transition to </a:t>
            </a:r>
            <a:br>
              <a:rPr lang="en-US" dirty="0" smtClean="0"/>
            </a:br>
            <a:r>
              <a:rPr lang="en-US" dirty="0" smtClean="0"/>
              <a:t>CU</a:t>
            </a:r>
            <a:r>
              <a:rPr lang="en-US" dirty="0" smtClean="0">
                <a:latin typeface="Calibri"/>
              </a:rPr>
              <a:t>*</a:t>
            </a:r>
            <a:r>
              <a:rPr lang="en-US" dirty="0" smtClean="0"/>
              <a:t>Spy Powered by eDOC</a:t>
            </a:r>
            <a:endParaRPr lang="en-US" sz="2400" dirty="0"/>
          </a:p>
        </p:txBody>
      </p:sp>
      <p:sp>
        <p:nvSpPr>
          <p:cNvPr id="7" name="Content Placeholder 6"/>
          <p:cNvSpPr>
            <a:spLocks noGrp="1"/>
          </p:cNvSpPr>
          <p:nvPr>
            <p:ph idx="1"/>
          </p:nvPr>
        </p:nvSpPr>
        <p:spPr/>
        <p:txBody>
          <a:bodyPr/>
          <a:lstStyle/>
          <a:p>
            <a:r>
              <a:rPr lang="en-US" dirty="0" smtClean="0"/>
              <a:t>Best laid plans</a:t>
            </a:r>
          </a:p>
          <a:p>
            <a:pPr lvl="1"/>
            <a:r>
              <a:rPr lang="en-US" dirty="0" smtClean="0"/>
              <a:t>We worked very hard and believed we had a winner...then we went to beta and boy, did we learn a lot! </a:t>
            </a:r>
          </a:p>
          <a:p>
            <a:pPr lvl="1"/>
            <a:r>
              <a:rPr lang="en-US" dirty="0" smtClean="0"/>
              <a:t>While eDOC Innovations had great products for the individual CU, we quickly learned that we needed to step back and scale it up</a:t>
            </a:r>
          </a:p>
          <a:p>
            <a:r>
              <a:rPr lang="en-US" dirty="0" smtClean="0"/>
              <a:t>Back to the drawing board </a:t>
            </a:r>
          </a:p>
          <a:p>
            <a:pPr lvl="1"/>
            <a:r>
              <a:rPr lang="en-US" dirty="0" smtClean="0"/>
              <a:t>We went back, made it industrial strength and built it stronger for the data center environment</a:t>
            </a:r>
          </a:p>
          <a:p>
            <a:pPr lvl="1"/>
            <a:r>
              <a:rPr lang="en-US" b="1" dirty="0" smtClean="0"/>
              <a:t>Separation of data  </a:t>
            </a:r>
          </a:p>
          <a:p>
            <a:pPr lvl="2"/>
            <a:r>
              <a:rPr lang="en-US" dirty="0" smtClean="0"/>
              <a:t>We separated CU generated data (receipts, IDs and loan forms) from CU*BASE generated data (reports, statements, credit reports)</a:t>
            </a:r>
          </a:p>
          <a:p>
            <a:pPr lvl="1"/>
            <a:r>
              <a:rPr lang="en-US" b="1" dirty="0" smtClean="0"/>
              <a:t>Separation of environments </a:t>
            </a:r>
          </a:p>
          <a:p>
            <a:pPr lvl="2"/>
            <a:r>
              <a:rPr lang="en-US" dirty="0" smtClean="0"/>
              <a:t>We invested over $90,000 in new hardware to create separate hardware environments to shoulder the load</a:t>
            </a:r>
          </a:p>
          <a:p>
            <a:pPr lvl="1"/>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76</a:t>
            </a:fld>
            <a:endParaRPr lang="en-US" dirty="0"/>
          </a:p>
        </p:txBody>
      </p:sp>
      <p:grpSp>
        <p:nvGrpSpPr>
          <p:cNvPr id="2" name="Group 10"/>
          <p:cNvGrpSpPr/>
          <p:nvPr/>
        </p:nvGrpSpPr>
        <p:grpSpPr>
          <a:xfrm>
            <a:off x="6858000" y="685800"/>
            <a:ext cx="1905000" cy="1079864"/>
            <a:chOff x="7239000" y="901336"/>
            <a:chExt cx="1905000" cy="1079864"/>
          </a:xfrm>
        </p:grpSpPr>
        <p:sp>
          <p:nvSpPr>
            <p:cNvPr id="10" name="Rectangle 9"/>
            <p:cNvSpPr/>
            <p:nvPr/>
          </p:nvSpPr>
          <p:spPr>
            <a:xfrm>
              <a:off x="7239000" y="914400"/>
              <a:ext cx="1905000" cy="10668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Graphics\CUSPY\changemasthead.png"/>
            <p:cNvPicPr>
              <a:picLocks noChangeAspect="1" noChangeArrowheads="1"/>
            </p:cNvPicPr>
            <p:nvPr/>
          </p:nvPicPr>
          <p:blipFill>
            <a:blip r:embed="rId2" cstate="print"/>
            <a:srcRect/>
            <a:stretch>
              <a:fillRect/>
            </a:stretch>
          </p:blipFill>
          <p:spPr bwMode="auto">
            <a:xfrm>
              <a:off x="7365274" y="901336"/>
              <a:ext cx="1752600" cy="1041399"/>
            </a:xfrm>
            <a:prstGeom prst="rect">
              <a:avLst/>
            </a:prstGeom>
            <a:noFill/>
          </p:spPr>
        </p:pic>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Transition to </a:t>
            </a:r>
            <a:br>
              <a:rPr lang="en-US" dirty="0" smtClean="0"/>
            </a:br>
            <a:r>
              <a:rPr lang="en-US" dirty="0" smtClean="0"/>
              <a:t>CU</a:t>
            </a:r>
            <a:r>
              <a:rPr lang="en-US" dirty="0" smtClean="0">
                <a:latin typeface="Calibri"/>
              </a:rPr>
              <a:t>*</a:t>
            </a:r>
            <a:r>
              <a:rPr lang="en-US" dirty="0" smtClean="0"/>
              <a:t>Spy Powered by eDOC</a:t>
            </a:r>
            <a:endParaRPr lang="en-US" dirty="0"/>
          </a:p>
        </p:txBody>
      </p:sp>
      <p:sp>
        <p:nvSpPr>
          <p:cNvPr id="3" name="Content Placeholder 2"/>
          <p:cNvSpPr>
            <a:spLocks noGrp="1"/>
          </p:cNvSpPr>
          <p:nvPr>
            <p:ph idx="1"/>
          </p:nvPr>
        </p:nvSpPr>
        <p:spPr/>
        <p:txBody>
          <a:bodyPr/>
          <a:lstStyle/>
          <a:p>
            <a:r>
              <a:rPr lang="en-US" dirty="0" smtClean="0"/>
              <a:t>Coming by year-end 2010...</a:t>
            </a:r>
          </a:p>
          <a:p>
            <a:pPr lvl="1"/>
            <a:r>
              <a:rPr lang="en-US" dirty="0" smtClean="0"/>
              <a:t>We anticipate being live in our new hardware environments with more robust software by fall and </a:t>
            </a:r>
            <a:r>
              <a:rPr lang="en-US" b="1" dirty="0" smtClean="0"/>
              <a:t>we anticipate being live by year end 2010</a:t>
            </a:r>
          </a:p>
          <a:p>
            <a:pPr lvl="1"/>
            <a:endParaRPr lang="en-US" b="1" dirty="0" smtClean="0"/>
          </a:p>
          <a:p>
            <a:pPr lvl="1"/>
            <a:endParaRPr lang="en-US" b="1" dirty="0" smtClean="0"/>
          </a:p>
          <a:p>
            <a:r>
              <a:rPr lang="en-US" dirty="0" smtClean="0"/>
              <a:t>Project milestones:</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1A7AA609-E11C-4C33-A49A-BA59D0955339}" type="slidenum">
              <a:rPr lang="en-US" smtClean="0"/>
              <a:pPr/>
              <a:t>77</a:t>
            </a:fld>
            <a:endParaRPr lang="en-US" dirty="0"/>
          </a:p>
        </p:txBody>
      </p:sp>
      <p:grpSp>
        <p:nvGrpSpPr>
          <p:cNvPr id="5" name="Group 5"/>
          <p:cNvGrpSpPr/>
          <p:nvPr/>
        </p:nvGrpSpPr>
        <p:grpSpPr>
          <a:xfrm>
            <a:off x="6858000" y="685800"/>
            <a:ext cx="1905000" cy="1079864"/>
            <a:chOff x="7239000" y="901336"/>
            <a:chExt cx="1905000" cy="1079864"/>
          </a:xfrm>
        </p:grpSpPr>
        <p:sp>
          <p:nvSpPr>
            <p:cNvPr id="7" name="Rectangle 6"/>
            <p:cNvSpPr/>
            <p:nvPr/>
          </p:nvSpPr>
          <p:spPr>
            <a:xfrm>
              <a:off x="7239000" y="914400"/>
              <a:ext cx="1905000" cy="10668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Graphics\CUSPY\changemasthead.png"/>
            <p:cNvPicPr>
              <a:picLocks noChangeAspect="1" noChangeArrowheads="1"/>
            </p:cNvPicPr>
            <p:nvPr/>
          </p:nvPicPr>
          <p:blipFill>
            <a:blip r:embed="rId2" cstate="print"/>
            <a:srcRect/>
            <a:stretch>
              <a:fillRect/>
            </a:stretch>
          </p:blipFill>
          <p:spPr bwMode="auto">
            <a:xfrm>
              <a:off x="7365274" y="901336"/>
              <a:ext cx="1752600" cy="1041399"/>
            </a:xfrm>
            <a:prstGeom prst="rect">
              <a:avLst/>
            </a:prstGeom>
            <a:noFill/>
          </p:spPr>
        </p:pic>
      </p:grpSp>
      <p:pic>
        <p:nvPicPr>
          <p:cNvPr id="3074" name="Picture 2" descr="X:\Web Services\Public\logos\cuspy\e-Statements.png"/>
          <p:cNvPicPr>
            <a:picLocks noChangeAspect="1" noChangeArrowheads="1"/>
          </p:cNvPicPr>
          <p:nvPr/>
        </p:nvPicPr>
        <p:blipFill>
          <a:blip r:embed="rId3" cstate="print"/>
          <a:srcRect/>
          <a:stretch>
            <a:fillRect/>
          </a:stretch>
        </p:blipFill>
        <p:spPr bwMode="auto">
          <a:xfrm>
            <a:off x="1314904" y="2683093"/>
            <a:ext cx="1809296" cy="287122"/>
          </a:xfrm>
          <a:prstGeom prst="rect">
            <a:avLst/>
          </a:prstGeom>
          <a:noFill/>
        </p:spPr>
      </p:pic>
      <p:pic>
        <p:nvPicPr>
          <p:cNvPr id="3077" name="Picture 5" descr="X:\Web Services\Public\logos\cuspy\e-Reports.png"/>
          <p:cNvPicPr>
            <a:picLocks noChangeAspect="1" noChangeArrowheads="1"/>
          </p:cNvPicPr>
          <p:nvPr/>
        </p:nvPicPr>
        <p:blipFill>
          <a:blip r:embed="rId4" cstate="print"/>
          <a:srcRect/>
          <a:stretch>
            <a:fillRect/>
          </a:stretch>
        </p:blipFill>
        <p:spPr bwMode="auto">
          <a:xfrm>
            <a:off x="3395653" y="2667000"/>
            <a:ext cx="1568565" cy="319309"/>
          </a:xfrm>
          <a:prstGeom prst="rect">
            <a:avLst/>
          </a:prstGeom>
          <a:noFill/>
        </p:spPr>
      </p:pic>
      <p:graphicFrame>
        <p:nvGraphicFramePr>
          <p:cNvPr id="13" name="Table 12"/>
          <p:cNvGraphicFramePr>
            <a:graphicFrameLocks noGrp="1"/>
          </p:cNvGraphicFramePr>
          <p:nvPr/>
        </p:nvGraphicFramePr>
        <p:xfrm>
          <a:off x="914400" y="3657600"/>
          <a:ext cx="7239000" cy="2966720"/>
        </p:xfrm>
        <a:graphic>
          <a:graphicData uri="http://schemas.openxmlformats.org/drawingml/2006/table">
            <a:tbl>
              <a:tblPr firstRow="1" bandRow="1">
                <a:tableStyleId>{5C22544A-7EE6-4342-B048-85BDC9FD1C3A}</a:tableStyleId>
              </a:tblPr>
              <a:tblGrid>
                <a:gridCol w="2514600"/>
                <a:gridCol w="4724400"/>
              </a:tblGrid>
              <a:tr h="370840">
                <a:tc>
                  <a:txBody>
                    <a:bodyPr/>
                    <a:lstStyle/>
                    <a:p>
                      <a:r>
                        <a:rPr lang="en-US" dirty="0" smtClean="0"/>
                        <a:t>Date</a:t>
                      </a:r>
                      <a:endParaRPr lang="en-US" dirty="0"/>
                    </a:p>
                  </a:txBody>
                  <a:tcPr/>
                </a:tc>
                <a:tc>
                  <a:txBody>
                    <a:bodyPr/>
                    <a:lstStyle/>
                    <a:p>
                      <a:r>
                        <a:rPr lang="en-US" dirty="0" smtClean="0"/>
                        <a:t>Action</a:t>
                      </a:r>
                      <a:endParaRPr lang="en-US" dirty="0"/>
                    </a:p>
                  </a:txBody>
                  <a:tcPr/>
                </a:tc>
              </a:tr>
              <a:tr h="370840">
                <a:tc>
                  <a:txBody>
                    <a:bodyPr/>
                    <a:lstStyle/>
                    <a:p>
                      <a:r>
                        <a:rPr lang="en-US" dirty="0" smtClean="0"/>
                        <a:t>June 1-18</a:t>
                      </a:r>
                      <a:endParaRPr lang="en-US" dirty="0"/>
                    </a:p>
                  </a:txBody>
                  <a:tcPr/>
                </a:tc>
                <a:tc>
                  <a:txBody>
                    <a:bodyPr/>
                    <a:lstStyle/>
                    <a:p>
                      <a:r>
                        <a:rPr lang="en-US" dirty="0" smtClean="0"/>
                        <a:t>Install new hardware</a:t>
                      </a:r>
                      <a:endParaRPr lang="en-US" dirty="0"/>
                    </a:p>
                  </a:txBody>
                  <a:tcPr/>
                </a:tc>
              </a:tr>
              <a:tr h="370840">
                <a:tc>
                  <a:txBody>
                    <a:bodyPr/>
                    <a:lstStyle/>
                    <a:p>
                      <a:r>
                        <a:rPr lang="en-US" dirty="0" smtClean="0"/>
                        <a:t>July 5-19</a:t>
                      </a:r>
                      <a:endParaRPr lang="en-US" dirty="0"/>
                    </a:p>
                  </a:txBody>
                  <a:tcPr/>
                </a:tc>
                <a:tc>
                  <a:txBody>
                    <a:bodyPr/>
                    <a:lstStyle/>
                    <a:p>
                      <a:r>
                        <a:rPr lang="en-US" dirty="0" smtClean="0"/>
                        <a:t>Install new code </a:t>
                      </a:r>
                      <a:endParaRPr lang="en-US" dirty="0"/>
                    </a:p>
                  </a:txBody>
                  <a:tcPr/>
                </a:tc>
              </a:tr>
              <a:tr h="370840">
                <a:tc>
                  <a:txBody>
                    <a:bodyPr/>
                    <a:lstStyle/>
                    <a:p>
                      <a:r>
                        <a:rPr lang="en-US" dirty="0" smtClean="0"/>
                        <a:t>July 20-August</a:t>
                      </a:r>
                      <a:r>
                        <a:rPr lang="en-US" baseline="0" dirty="0" smtClean="0"/>
                        <a:t> 16</a:t>
                      </a:r>
                      <a:endParaRPr lang="en-US" dirty="0"/>
                    </a:p>
                  </a:txBody>
                  <a:tcPr/>
                </a:tc>
                <a:tc>
                  <a:txBody>
                    <a:bodyPr/>
                    <a:lstStyle/>
                    <a:p>
                      <a:r>
                        <a:rPr lang="en-US" dirty="0" smtClean="0"/>
                        <a:t>Load</a:t>
                      </a:r>
                      <a:r>
                        <a:rPr lang="en-US" baseline="0" dirty="0" smtClean="0"/>
                        <a:t> testing, verifications, QC testing</a:t>
                      </a:r>
                      <a:endParaRPr lang="en-US" dirty="0"/>
                    </a:p>
                  </a:txBody>
                  <a:tcPr/>
                </a:tc>
              </a:tr>
              <a:tr h="370840">
                <a:tc>
                  <a:txBody>
                    <a:bodyPr/>
                    <a:lstStyle/>
                    <a:p>
                      <a:r>
                        <a:rPr lang="en-US" dirty="0" smtClean="0"/>
                        <a:t>August-November</a:t>
                      </a:r>
                      <a:endParaRPr lang="en-US" dirty="0"/>
                    </a:p>
                  </a:txBody>
                  <a:tcPr/>
                </a:tc>
                <a:tc>
                  <a:txBody>
                    <a:bodyPr/>
                    <a:lstStyle/>
                    <a:p>
                      <a:r>
                        <a:rPr lang="en-US" dirty="0" smtClean="0"/>
                        <a:t>Beta testing (test clients</a:t>
                      </a:r>
                      <a:r>
                        <a:rPr lang="en-US" baseline="0" dirty="0" smtClean="0"/>
                        <a:t> already determined)</a:t>
                      </a:r>
                      <a:endParaRPr lang="en-US" dirty="0"/>
                    </a:p>
                  </a:txBody>
                  <a:tcPr/>
                </a:tc>
              </a:tr>
              <a:tr h="370840">
                <a:tc>
                  <a:txBody>
                    <a:bodyPr/>
                    <a:lstStyle/>
                    <a:p>
                      <a:r>
                        <a:rPr lang="en-US" dirty="0" smtClean="0"/>
                        <a:t>September-October</a:t>
                      </a:r>
                      <a:endParaRPr lang="en-US" dirty="0"/>
                    </a:p>
                  </a:txBody>
                  <a:tcPr/>
                </a:tc>
                <a:tc>
                  <a:txBody>
                    <a:bodyPr/>
                    <a:lstStyle/>
                    <a:p>
                      <a:r>
                        <a:rPr lang="en-US" dirty="0" smtClean="0"/>
                        <a:t>Documentation, announcements, sneak</a:t>
                      </a:r>
                      <a:r>
                        <a:rPr lang="en-US" baseline="0" dirty="0" smtClean="0"/>
                        <a:t> peeks</a:t>
                      </a:r>
                      <a:endParaRPr lang="en-US" dirty="0"/>
                    </a:p>
                  </a:txBody>
                  <a:tcPr/>
                </a:tc>
              </a:tr>
              <a:tr h="370840">
                <a:tc>
                  <a:txBody>
                    <a:bodyPr/>
                    <a:lstStyle/>
                    <a:p>
                      <a:r>
                        <a:rPr lang="en-US" dirty="0" smtClean="0"/>
                        <a:t>November 15-26</a:t>
                      </a:r>
                      <a:endParaRPr lang="en-US" dirty="0"/>
                    </a:p>
                  </a:txBody>
                  <a:tcPr/>
                </a:tc>
                <a:tc>
                  <a:txBody>
                    <a:bodyPr/>
                    <a:lstStyle/>
                    <a:p>
                      <a:r>
                        <a:rPr lang="en-US" dirty="0" smtClean="0"/>
                        <a:t>Client training</a:t>
                      </a:r>
                      <a:endParaRPr lang="en-US" dirty="0"/>
                    </a:p>
                  </a:txBody>
                  <a:tcPr/>
                </a:tc>
              </a:tr>
              <a:tr h="370840">
                <a:tc>
                  <a:txBody>
                    <a:bodyPr/>
                    <a:lstStyle/>
                    <a:p>
                      <a:r>
                        <a:rPr lang="en-US" dirty="0" smtClean="0"/>
                        <a:t>December</a:t>
                      </a:r>
                      <a:r>
                        <a:rPr lang="en-US" baseline="0" dirty="0" smtClean="0"/>
                        <a:t> 6</a:t>
                      </a:r>
                      <a:endParaRPr lang="en-US" dirty="0"/>
                    </a:p>
                  </a:txBody>
                  <a:tcPr/>
                </a:tc>
                <a:tc>
                  <a:txBody>
                    <a:bodyPr/>
                    <a:lstStyle/>
                    <a:p>
                      <a:r>
                        <a:rPr lang="en-US" dirty="0" smtClean="0"/>
                        <a:t>GO LIVE!</a:t>
                      </a:r>
                      <a:r>
                        <a:rPr lang="en-US" baseline="0" dirty="0" smtClean="0"/>
                        <a:t> </a:t>
                      </a:r>
                      <a:endParaRPr lang="en-US" dirty="0"/>
                    </a:p>
                  </a:txBody>
                  <a:tcPr/>
                </a:tc>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Transition to </a:t>
            </a:r>
            <a:br>
              <a:rPr lang="en-US" dirty="0" smtClean="0"/>
            </a:br>
            <a:r>
              <a:rPr lang="en-US" dirty="0" smtClean="0"/>
              <a:t>CU</a:t>
            </a:r>
            <a:r>
              <a:rPr lang="en-US" dirty="0" smtClean="0">
                <a:latin typeface="Calibri"/>
              </a:rPr>
              <a:t>*</a:t>
            </a:r>
            <a:r>
              <a:rPr lang="en-US" dirty="0" smtClean="0"/>
              <a:t>Spy Powered by eDOC</a:t>
            </a:r>
            <a:endParaRPr lang="en-US" sz="3600" dirty="0"/>
          </a:p>
        </p:txBody>
      </p:sp>
      <p:sp>
        <p:nvSpPr>
          <p:cNvPr id="3" name="Content Placeholder 2"/>
          <p:cNvSpPr>
            <a:spLocks noGrp="1"/>
          </p:cNvSpPr>
          <p:nvPr>
            <p:ph idx="1"/>
          </p:nvPr>
        </p:nvSpPr>
        <p:spPr/>
        <p:txBody>
          <a:bodyPr/>
          <a:lstStyle/>
          <a:p>
            <a:r>
              <a:rPr lang="en-US" dirty="0" smtClean="0"/>
              <a:t>Benefits of this project </a:t>
            </a:r>
          </a:p>
          <a:p>
            <a:pPr lvl="1"/>
            <a:r>
              <a:rPr lang="en-US" dirty="0" smtClean="0"/>
              <a:t>Leverages the network’s investment in eDOC Innovations </a:t>
            </a:r>
          </a:p>
          <a:p>
            <a:pPr lvl="1"/>
            <a:r>
              <a:rPr lang="en-US" dirty="0" smtClean="0"/>
              <a:t>Creates a template for best practices between eDOC in-house and CU*BASE, for statements and reports (Client Service support, documentation, etc.)</a:t>
            </a:r>
          </a:p>
          <a:p>
            <a:pPr lvl="1"/>
            <a:r>
              <a:rPr lang="en-US" dirty="0" smtClean="0"/>
              <a:t>Future investments in developing e-document capabilities will be based on the two teams closely coordinating as network partners</a:t>
            </a:r>
          </a:p>
          <a:p>
            <a:pPr lvl="1"/>
            <a:r>
              <a:rPr lang="en-US" b="1" dirty="0" smtClean="0">
                <a:solidFill>
                  <a:schemeClr val="accent2"/>
                </a:solidFill>
              </a:rPr>
              <a:t>CU*Spy and CU*Archives will merge and a new capability for eDOC CD-ROM archival management will emerge </a:t>
            </a:r>
            <a:r>
              <a:rPr lang="en-US" dirty="0" smtClean="0"/>
              <a:t>for both ASP and in-house clients</a:t>
            </a:r>
          </a:p>
          <a:p>
            <a:pPr lvl="1"/>
            <a:r>
              <a:rPr lang="en-US" dirty="0" smtClean="0"/>
              <a:t>CU*Answers will lengthen the months of retention for statements from 13 to </a:t>
            </a:r>
            <a:r>
              <a:rPr lang="en-US" b="1" dirty="0" smtClean="0">
                <a:solidFill>
                  <a:schemeClr val="accent2"/>
                </a:solidFill>
              </a:rPr>
              <a:t>18 months </a:t>
            </a:r>
            <a:r>
              <a:rPr lang="en-US" dirty="0" smtClean="0"/>
              <a:t>with this change</a:t>
            </a:r>
          </a:p>
          <a:p>
            <a:pPr lvl="1"/>
            <a:r>
              <a:rPr lang="en-US" dirty="0" smtClean="0"/>
              <a:t>CU*Answers will review report retention timeframes and look to reduce the frequency of CD creation from CU*Archives, reducing costs for everyone</a:t>
            </a:r>
          </a:p>
          <a:p>
            <a:pPr lvl="1"/>
            <a:r>
              <a:rPr lang="en-US" dirty="0" smtClean="0"/>
              <a:t>What we learn from an insider’s viewpoint with eDOC, we will be able to extend to CU*BASE users who have chosen other third-party products</a:t>
            </a:r>
          </a:p>
        </p:txBody>
      </p:sp>
      <p:sp>
        <p:nvSpPr>
          <p:cNvPr id="4" name="Slide Number Placeholder 3"/>
          <p:cNvSpPr>
            <a:spLocks noGrp="1"/>
          </p:cNvSpPr>
          <p:nvPr>
            <p:ph type="sldNum" sz="quarter" idx="12"/>
          </p:nvPr>
        </p:nvSpPr>
        <p:spPr/>
        <p:txBody>
          <a:bodyPr/>
          <a:lstStyle/>
          <a:p>
            <a:fld id="{1A7AA609-E11C-4C33-A49A-BA59D0955339}" type="slidenum">
              <a:rPr lang="en-US" smtClean="0"/>
              <a:pPr/>
              <a:t>78</a:t>
            </a:fld>
            <a:endParaRPr lang="en-US"/>
          </a:p>
        </p:txBody>
      </p:sp>
      <p:grpSp>
        <p:nvGrpSpPr>
          <p:cNvPr id="5" name="Group 5"/>
          <p:cNvGrpSpPr/>
          <p:nvPr/>
        </p:nvGrpSpPr>
        <p:grpSpPr>
          <a:xfrm>
            <a:off x="6858000" y="685800"/>
            <a:ext cx="1905000" cy="1079864"/>
            <a:chOff x="7239000" y="901336"/>
            <a:chExt cx="1905000" cy="1079864"/>
          </a:xfrm>
        </p:grpSpPr>
        <p:sp>
          <p:nvSpPr>
            <p:cNvPr id="6" name="Rectangle 5"/>
            <p:cNvSpPr/>
            <p:nvPr/>
          </p:nvSpPr>
          <p:spPr>
            <a:xfrm>
              <a:off x="7239000" y="914400"/>
              <a:ext cx="1905000" cy="10668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Graphics\CUSPY\changemasthead.png"/>
            <p:cNvPicPr>
              <a:picLocks noChangeAspect="1" noChangeArrowheads="1"/>
            </p:cNvPicPr>
            <p:nvPr/>
          </p:nvPicPr>
          <p:blipFill>
            <a:blip r:embed="rId2" cstate="print"/>
            <a:srcRect/>
            <a:stretch>
              <a:fillRect/>
            </a:stretch>
          </p:blipFill>
          <p:spPr bwMode="auto">
            <a:xfrm>
              <a:off x="7365274" y="901336"/>
              <a:ext cx="1752600" cy="1041399"/>
            </a:xfrm>
            <a:prstGeom prst="rect">
              <a:avLst/>
            </a:prstGeom>
            <a:noFill/>
          </p:spPr>
        </p:pic>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21 at the Credit Union Level</a:t>
            </a:r>
            <a:endParaRPr lang="en-US" dirty="0"/>
          </a:p>
        </p:txBody>
      </p:sp>
      <p:sp>
        <p:nvSpPr>
          <p:cNvPr id="3" name="Content Placeholder 2"/>
          <p:cNvSpPr>
            <a:spLocks noGrp="1"/>
          </p:cNvSpPr>
          <p:nvPr>
            <p:ph idx="1"/>
          </p:nvPr>
        </p:nvSpPr>
        <p:spPr/>
        <p:txBody>
          <a:bodyPr/>
          <a:lstStyle/>
          <a:p>
            <a:r>
              <a:rPr lang="en-US" dirty="0" smtClean="0"/>
              <a:t>Nothing legitimizes the use of an image in business strategy more than Check 21</a:t>
            </a:r>
          </a:p>
          <a:p>
            <a:pPr lvl="1"/>
            <a:r>
              <a:rPr lang="en-US" dirty="0" smtClean="0"/>
              <a:t>Today, an image is a negotiable item for moving money from a person to a financial institution, and from one FI to another</a:t>
            </a:r>
          </a:p>
          <a:p>
            <a:pPr lvl="1"/>
            <a:r>
              <a:rPr lang="en-US" i="1" dirty="0" smtClean="0"/>
              <a:t>Images are currency </a:t>
            </a:r>
            <a:r>
              <a:rPr lang="en-US" dirty="0" smtClean="0"/>
              <a:t>with Check 21</a:t>
            </a:r>
          </a:p>
          <a:p>
            <a:r>
              <a:rPr lang="en-US" dirty="0" smtClean="0"/>
              <a:t>So where are we today?  CU*Answers partners in two initiatives:  </a:t>
            </a:r>
          </a:p>
          <a:p>
            <a:pPr lvl="1"/>
            <a:r>
              <a:rPr lang="en-US" b="1" dirty="0" smtClean="0"/>
              <a:t>Processing Alliance </a:t>
            </a:r>
          </a:p>
          <a:p>
            <a:pPr lvl="2"/>
            <a:r>
              <a:rPr lang="en-US" dirty="0" smtClean="0"/>
              <a:t> </a:t>
            </a:r>
            <a:r>
              <a:rPr lang="en-US" b="1" dirty="0" smtClean="0">
                <a:solidFill>
                  <a:schemeClr val="accent2"/>
                </a:solidFill>
              </a:rPr>
              <a:t>37</a:t>
            </a:r>
            <a:r>
              <a:rPr lang="en-US" dirty="0" smtClean="0"/>
              <a:t> CUs (</a:t>
            </a:r>
            <a:r>
              <a:rPr lang="en-US" b="1" dirty="0" smtClean="0">
                <a:solidFill>
                  <a:schemeClr val="accent2"/>
                </a:solidFill>
              </a:rPr>
              <a:t>105</a:t>
            </a:r>
            <a:r>
              <a:rPr lang="en-US" dirty="0" smtClean="0"/>
              <a:t> branches)</a:t>
            </a:r>
          </a:p>
          <a:p>
            <a:pPr lvl="2"/>
            <a:r>
              <a:rPr lang="en-US" dirty="0" smtClean="0"/>
              <a:t> Average </a:t>
            </a:r>
            <a:r>
              <a:rPr lang="en-US" b="1" dirty="0" smtClean="0">
                <a:solidFill>
                  <a:schemeClr val="accent2"/>
                </a:solidFill>
              </a:rPr>
              <a:t>587,000 </a:t>
            </a:r>
            <a:r>
              <a:rPr lang="en-US" dirty="0" smtClean="0"/>
              <a:t>items/month</a:t>
            </a:r>
          </a:p>
          <a:p>
            <a:pPr lvl="1"/>
            <a:r>
              <a:rPr lang="en-US" b="1" dirty="0" smtClean="0"/>
              <a:t>eDOC </a:t>
            </a:r>
            <a:r>
              <a:rPr lang="en-US" b="1" dirty="0" err="1" smtClean="0"/>
              <a:t>CheckLogic</a:t>
            </a:r>
            <a:endParaRPr lang="en-US" b="1" dirty="0" smtClean="0"/>
          </a:p>
          <a:p>
            <a:pPr lvl="2"/>
            <a:r>
              <a:rPr lang="en-US" dirty="0" smtClean="0"/>
              <a:t> </a:t>
            </a:r>
            <a:r>
              <a:rPr lang="en-US" b="1" dirty="0" smtClean="0">
                <a:solidFill>
                  <a:schemeClr val="accent2"/>
                </a:solidFill>
              </a:rPr>
              <a:t>27</a:t>
            </a:r>
            <a:r>
              <a:rPr lang="en-US" dirty="0" smtClean="0"/>
              <a:t> CUs (</a:t>
            </a:r>
            <a:r>
              <a:rPr lang="en-US" b="1" dirty="0" smtClean="0">
                <a:solidFill>
                  <a:schemeClr val="accent2"/>
                </a:solidFill>
              </a:rPr>
              <a:t>58</a:t>
            </a:r>
            <a:r>
              <a:rPr lang="en-US" dirty="0" smtClean="0"/>
              <a:t> branches)</a:t>
            </a:r>
          </a:p>
          <a:p>
            <a:pPr lvl="2"/>
            <a:r>
              <a:rPr lang="en-US" dirty="0" smtClean="0"/>
              <a:t>Processed </a:t>
            </a:r>
            <a:r>
              <a:rPr lang="en-US" b="1" dirty="0" smtClean="0">
                <a:solidFill>
                  <a:schemeClr val="accent2"/>
                </a:solidFill>
              </a:rPr>
              <a:t>220K+ items </a:t>
            </a:r>
            <a:r>
              <a:rPr lang="en-US" dirty="0" smtClean="0"/>
              <a:t>last month (</a:t>
            </a:r>
            <a:r>
              <a:rPr lang="en-US" b="1" dirty="0" smtClean="0">
                <a:solidFill>
                  <a:schemeClr val="accent2"/>
                </a:solidFill>
              </a:rPr>
              <a:t>14% </a:t>
            </a:r>
            <a:r>
              <a:rPr lang="en-US" dirty="0" smtClean="0"/>
              <a:t>increase per month over the past three months)</a:t>
            </a:r>
          </a:p>
          <a:p>
            <a:pPr lvl="2"/>
            <a:r>
              <a:rPr lang="en-US" dirty="0" smtClean="0"/>
              <a:t> </a:t>
            </a:r>
            <a:r>
              <a:rPr lang="en-US" b="1" dirty="0" smtClean="0">
                <a:solidFill>
                  <a:schemeClr val="accent2"/>
                </a:solidFill>
              </a:rPr>
              <a:t>6 </a:t>
            </a:r>
            <a:r>
              <a:rPr lang="en-US" dirty="0" smtClean="0"/>
              <a:t>CUs (</a:t>
            </a:r>
            <a:r>
              <a:rPr lang="en-US" b="1" dirty="0" smtClean="0">
                <a:solidFill>
                  <a:schemeClr val="accent2"/>
                </a:solidFill>
              </a:rPr>
              <a:t>14 </a:t>
            </a:r>
            <a:r>
              <a:rPr lang="en-US" dirty="0" smtClean="0"/>
              <a:t>branches) scheduled to convert from PA to </a:t>
            </a:r>
            <a:r>
              <a:rPr lang="en-US" dirty="0" err="1" smtClean="0"/>
              <a:t>CheckLogic</a:t>
            </a:r>
            <a:r>
              <a:rPr lang="en-US" dirty="0" smtClean="0"/>
              <a:t> within the next 3-6 weeks</a:t>
            </a:r>
          </a:p>
        </p:txBody>
      </p:sp>
      <p:sp>
        <p:nvSpPr>
          <p:cNvPr id="4" name="Slide Number Placeholder 3"/>
          <p:cNvSpPr>
            <a:spLocks noGrp="1"/>
          </p:cNvSpPr>
          <p:nvPr>
            <p:ph type="sldNum" sz="quarter" idx="12"/>
          </p:nvPr>
        </p:nvSpPr>
        <p:spPr/>
        <p:txBody>
          <a:bodyPr/>
          <a:lstStyle/>
          <a:p>
            <a:fld id="{1A7AA609-E11C-4C33-A49A-BA59D0955339}" type="slidenum">
              <a:rPr lang="en-US" smtClean="0"/>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1st Qtr Economic Trends</a:t>
            </a:r>
            <a:br>
              <a:rPr lang="en-US" dirty="0" smtClean="0"/>
            </a:br>
            <a:r>
              <a:rPr lang="en-US" sz="2400" dirty="0" smtClean="0"/>
              <a:t>Recent Good News</a:t>
            </a:r>
            <a:endParaRPr lang="en-US" sz="2400" dirty="0"/>
          </a:p>
        </p:txBody>
      </p:sp>
      <p:sp>
        <p:nvSpPr>
          <p:cNvPr id="3" name="Content Placeholder 2"/>
          <p:cNvSpPr>
            <a:spLocks noGrp="1"/>
          </p:cNvSpPr>
          <p:nvPr>
            <p:ph idx="1"/>
          </p:nvPr>
        </p:nvSpPr>
        <p:spPr/>
        <p:txBody>
          <a:bodyPr>
            <a:normAutofit/>
          </a:bodyPr>
          <a:lstStyle/>
          <a:p>
            <a:r>
              <a:rPr lang="en-US" sz="2000" dirty="0" smtClean="0"/>
              <a:t>The Federal Funds Target Rate has remained at the historic low range between 0‐25 basis points since December 2008</a:t>
            </a:r>
          </a:p>
          <a:p>
            <a:r>
              <a:rPr lang="en-US" sz="2000" dirty="0" smtClean="0"/>
              <a:t>Existing home sales increased 14.9% from totals reported in March 2009 </a:t>
            </a:r>
          </a:p>
          <a:p>
            <a:pPr lvl="1"/>
            <a:r>
              <a:rPr lang="en-US" sz="1800" dirty="0" smtClean="0"/>
              <a:t>A large contributor to this growth was the success of the First Time Home Buyer Credit</a:t>
            </a:r>
          </a:p>
          <a:p>
            <a:r>
              <a:rPr lang="en-US" sz="2000" dirty="0" smtClean="0"/>
              <a:t>Auto sales are back on the rise, up 15.5% through the first 3 months of 2010</a:t>
            </a:r>
          </a:p>
          <a:p>
            <a:r>
              <a:rPr lang="en-US" sz="2000" dirty="0" smtClean="0"/>
              <a:t>Outstanding consumer credit increased by 40 basis points in March, the first increase since 2008</a:t>
            </a:r>
          </a:p>
          <a:p>
            <a:pPr lvl="1"/>
            <a:r>
              <a:rPr lang="en-US" sz="1800" dirty="0" smtClean="0"/>
              <a:t>This increase was driven by the 4.0% growth in non‐revolving credit</a:t>
            </a:r>
          </a:p>
          <a:p>
            <a:r>
              <a:rPr lang="en-US" sz="2000" dirty="0" smtClean="0"/>
              <a:t>The personal savings rate has declined to a preliminary 3.4% in March, down from 3.7% in the previous year</a:t>
            </a:r>
            <a:endParaRPr lang="en-US" sz="2000"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8</a:t>
            </a:fld>
            <a:endParaRPr lang="en-US"/>
          </a:p>
        </p:txBody>
      </p:sp>
      <p:sp>
        <p:nvSpPr>
          <p:cNvPr id="5" name="Text Placeholder 4"/>
          <p:cNvSpPr>
            <a:spLocks noGrp="1"/>
          </p:cNvSpPr>
          <p:nvPr>
            <p:ph type="body" sz="quarter" idx="13"/>
          </p:nvPr>
        </p:nvSpPr>
        <p:spPr/>
        <p:txBody>
          <a:bodyPr/>
          <a:lstStyle/>
          <a:p>
            <a:r>
              <a:rPr lang="en-US" dirty="0" smtClean="0"/>
              <a:t>Source:  Callahan 1Q 2010 </a:t>
            </a:r>
            <a:r>
              <a:rPr lang="en-US" dirty="0" err="1" smtClean="0"/>
              <a:t>TrendWatch</a:t>
            </a:r>
            <a:endParaRPr lang="en-US" dirty="0" smtClean="0"/>
          </a:p>
          <a:p>
            <a:r>
              <a:rPr lang="en-US" dirty="0" smtClean="0"/>
              <a:t>www.creditunions.com</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888539" y="5181600"/>
            <a:ext cx="2112462" cy="1447800"/>
            <a:chOff x="5888539" y="5181600"/>
            <a:chExt cx="2112462" cy="1447800"/>
          </a:xfrm>
        </p:grpSpPr>
        <p:sp>
          <p:nvSpPr>
            <p:cNvPr id="8" name="Rectangle 7"/>
            <p:cNvSpPr/>
            <p:nvPr/>
          </p:nvSpPr>
          <p:spPr>
            <a:xfrm>
              <a:off x="5888539" y="5181600"/>
              <a:ext cx="2112462" cy="1447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X:\Administration\Public\LeadershipConference\2010\Temp place for all graphics\still 3.jpg"/>
            <p:cNvPicPr>
              <a:picLocks noChangeAspect="1" noChangeArrowheads="1"/>
            </p:cNvPicPr>
            <p:nvPr/>
          </p:nvPicPr>
          <p:blipFill>
            <a:blip r:embed="rId2" cstate="print"/>
            <a:srcRect r="15625"/>
            <a:stretch>
              <a:fillRect/>
            </a:stretch>
          </p:blipFill>
          <p:spPr bwMode="auto">
            <a:xfrm>
              <a:off x="5973220" y="5257800"/>
              <a:ext cx="1943100" cy="1295400"/>
            </a:xfrm>
            <a:prstGeom prst="rect">
              <a:avLst/>
            </a:prstGeom>
            <a:noFill/>
          </p:spPr>
        </p:pic>
      </p:grpSp>
      <p:sp>
        <p:nvSpPr>
          <p:cNvPr id="2" name="Title 1"/>
          <p:cNvSpPr>
            <a:spLocks noGrp="1"/>
          </p:cNvSpPr>
          <p:nvPr>
            <p:ph type="title"/>
          </p:nvPr>
        </p:nvSpPr>
        <p:spPr/>
        <p:txBody>
          <a:bodyPr/>
          <a:lstStyle/>
          <a:p>
            <a:r>
              <a:rPr lang="en-US" dirty="0" smtClean="0"/>
              <a:t>Check 21 Beyond the Branch</a:t>
            </a:r>
            <a:endParaRPr lang="en-US" dirty="0"/>
          </a:p>
        </p:txBody>
      </p:sp>
      <p:sp>
        <p:nvSpPr>
          <p:cNvPr id="3" name="Content Placeholder 2"/>
          <p:cNvSpPr>
            <a:spLocks noGrp="1"/>
          </p:cNvSpPr>
          <p:nvPr>
            <p:ph idx="1"/>
          </p:nvPr>
        </p:nvSpPr>
        <p:spPr/>
        <p:txBody>
          <a:bodyPr/>
          <a:lstStyle/>
          <a:p>
            <a:r>
              <a:rPr lang="en-US" dirty="0" smtClean="0"/>
              <a:t>The interesting thing about Check 21 is the minute Check 21 came out as a replacement for Fed Deposit processing at the CU branch level, everybody got excited about all the other places this technology could be applied</a:t>
            </a:r>
          </a:p>
          <a:p>
            <a:r>
              <a:rPr lang="en-US" dirty="0" smtClean="0"/>
              <a:t>Two of these continue to be on everyone’s minds, but not on everyone’s radar to go active – how about you?</a:t>
            </a:r>
          </a:p>
          <a:p>
            <a:pPr lvl="1"/>
            <a:r>
              <a:rPr lang="en-US" dirty="0" err="1" smtClean="0"/>
              <a:t>CheckLogic</a:t>
            </a:r>
            <a:r>
              <a:rPr lang="en-US" dirty="0" smtClean="0"/>
              <a:t> </a:t>
            </a:r>
            <a:r>
              <a:rPr lang="en-US" i="1" dirty="0" err="1" smtClean="0"/>
              <a:t>Lite</a:t>
            </a:r>
            <a:r>
              <a:rPr lang="en-US" dirty="0" smtClean="0"/>
              <a:t> is available today for </a:t>
            </a:r>
            <a:r>
              <a:rPr lang="en-US" b="1" dirty="0" smtClean="0"/>
              <a:t>Merchant Capture </a:t>
            </a:r>
          </a:p>
          <a:p>
            <a:pPr lvl="2"/>
            <a:r>
              <a:rPr lang="en-US" dirty="0" smtClean="0"/>
              <a:t>CU*Answers and eDOC use it for their own accounts, </a:t>
            </a:r>
            <a:br>
              <a:rPr lang="en-US" dirty="0" smtClean="0"/>
            </a:br>
            <a:r>
              <a:rPr lang="en-US" dirty="0" smtClean="0"/>
              <a:t>and we have 3 CUs that are ramping up their programs today</a:t>
            </a:r>
          </a:p>
          <a:p>
            <a:pPr lvl="2"/>
            <a:r>
              <a:rPr lang="en-US" dirty="0" smtClean="0"/>
              <a:t>Would you like to offer a Merchant Capture program? </a:t>
            </a:r>
            <a:br>
              <a:rPr lang="en-US" dirty="0" smtClean="0"/>
            </a:br>
            <a:r>
              <a:rPr lang="en-US" dirty="0" smtClean="0"/>
              <a:t>Contact our sales team</a:t>
            </a:r>
          </a:p>
          <a:p>
            <a:pPr lvl="1"/>
            <a:r>
              <a:rPr lang="en-US" dirty="0" err="1" smtClean="0"/>
              <a:t>CheckLogic</a:t>
            </a:r>
            <a:r>
              <a:rPr lang="en-US" dirty="0" smtClean="0"/>
              <a:t> </a:t>
            </a:r>
            <a:r>
              <a:rPr lang="en-US" i="1" dirty="0" err="1" smtClean="0"/>
              <a:t>Lite</a:t>
            </a:r>
            <a:r>
              <a:rPr lang="en-US" dirty="0" smtClean="0"/>
              <a:t> will be available for </a:t>
            </a:r>
            <a:r>
              <a:rPr lang="en-US" b="1" dirty="0" smtClean="0"/>
              <a:t>Member Capture </a:t>
            </a:r>
            <a:r>
              <a:rPr lang="en-US" dirty="0" smtClean="0"/>
              <a:t>later this year</a:t>
            </a:r>
          </a:p>
          <a:p>
            <a:pPr lvl="1"/>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80</a:t>
            </a:fld>
            <a:endParaRPr lang="en-US"/>
          </a:p>
        </p:txBody>
      </p:sp>
      <p:sp>
        <p:nvSpPr>
          <p:cNvPr id="5" name="Text Placeholder 4"/>
          <p:cNvSpPr>
            <a:spLocks noGrp="1"/>
          </p:cNvSpPr>
          <p:nvPr>
            <p:ph type="body" sz="quarter" idx="13"/>
          </p:nvPr>
        </p:nvSpPr>
        <p:spPr>
          <a:xfrm>
            <a:off x="3200400" y="5867400"/>
            <a:ext cx="2514600" cy="762000"/>
          </a:xfrm>
        </p:spPr>
        <p:txBody>
          <a:bodyPr/>
          <a:lstStyle/>
          <a:p>
            <a:r>
              <a:rPr lang="en-US" dirty="0" smtClean="0"/>
              <a:t>Maybe this video will help with your vision of how </a:t>
            </a:r>
            <a:r>
              <a:rPr lang="en-US" dirty="0" err="1" smtClean="0"/>
              <a:t>CheckLogic</a:t>
            </a:r>
            <a:r>
              <a:rPr lang="en-US" dirty="0" smtClean="0"/>
              <a:t> </a:t>
            </a:r>
            <a:r>
              <a:rPr lang="en-US" dirty="0" err="1" smtClean="0"/>
              <a:t>Lite</a:t>
            </a:r>
            <a:r>
              <a:rPr lang="en-US" dirty="0" smtClean="0"/>
              <a:t> fits your 2011 business plan </a:t>
            </a:r>
            <a:endParaRPr lang="en-US" dirty="0"/>
          </a:p>
        </p:txBody>
      </p:sp>
      <p:pic>
        <p:nvPicPr>
          <p:cNvPr id="7" name="Picture 17" descr="MCj03121060000[1]"/>
          <p:cNvPicPr>
            <a:picLocks noChangeAspect="1" noChangeArrowheads="1"/>
          </p:cNvPicPr>
          <p:nvPr/>
        </p:nvPicPr>
        <p:blipFill>
          <a:blip r:embed="rId3" cstate="print"/>
          <a:srcRect/>
          <a:stretch>
            <a:fillRect/>
          </a:stretch>
        </p:blipFill>
        <p:spPr bwMode="auto">
          <a:xfrm>
            <a:off x="7812226" y="5021263"/>
            <a:ext cx="645974" cy="769937"/>
          </a:xfrm>
          <a:prstGeom prst="rect">
            <a:avLst/>
          </a:prstGeom>
          <a:noFill/>
        </p:spPr>
      </p:pic>
      <p:pic>
        <p:nvPicPr>
          <p:cNvPr id="1026" name="Picture 2" descr="X:\Administration\Public\LeadershipConference\2010\Temp place for all graphics\checklogicflyer.png"/>
          <p:cNvPicPr>
            <a:picLocks noChangeAspect="1" noChangeArrowheads="1"/>
          </p:cNvPicPr>
          <p:nvPr/>
        </p:nvPicPr>
        <p:blipFill>
          <a:blip r:embed="rId4" cstate="print"/>
          <a:srcRect/>
          <a:stretch>
            <a:fillRect/>
          </a:stretch>
        </p:blipFill>
        <p:spPr bwMode="auto">
          <a:xfrm rot="438598">
            <a:off x="7613498" y="3076006"/>
            <a:ext cx="1311262" cy="1706253"/>
          </a:xfrm>
          <a:prstGeom prst="rect">
            <a:avLst/>
          </a:prstGeom>
          <a:ln>
            <a:noFill/>
          </a:ln>
          <a:effectLst>
            <a:outerShdw blurRad="292100" dist="139700" dir="2700000" algn="tl" rotWithShape="0">
              <a:srgbClr val="333333">
                <a:alpha val="65000"/>
              </a:srgbClr>
            </a:outerShdw>
          </a:effectLst>
        </p:spPr>
      </p:pic>
      <p:pic>
        <p:nvPicPr>
          <p:cNvPr id="10" name="Picture 8" descr="X:\Administration\Public\LeadershipConference\2010\Temp place for all graphics\graphics for PPT design\RedSplotch-StraightOn-Wet.gif"/>
          <p:cNvPicPr>
            <a:picLocks noChangeAspect="1" noChangeArrowheads="1"/>
          </p:cNvPicPr>
          <p:nvPr/>
        </p:nvPicPr>
        <p:blipFill>
          <a:blip r:embed="rId5" cstate="print"/>
          <a:srcRect t="8715" r="32660" b="12854"/>
          <a:stretch>
            <a:fillRect/>
          </a:stretch>
        </p:blipFill>
        <p:spPr bwMode="auto">
          <a:xfrm>
            <a:off x="7162800" y="4114800"/>
            <a:ext cx="762000" cy="6858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21 at the Front Counter</a:t>
            </a:r>
            <a:endParaRPr lang="en-US" dirty="0"/>
          </a:p>
        </p:txBody>
      </p:sp>
      <p:sp>
        <p:nvSpPr>
          <p:cNvPr id="3" name="Content Placeholder 2"/>
          <p:cNvSpPr>
            <a:spLocks noGrp="1"/>
          </p:cNvSpPr>
          <p:nvPr>
            <p:ph idx="1"/>
          </p:nvPr>
        </p:nvSpPr>
        <p:spPr/>
        <p:txBody>
          <a:bodyPr/>
          <a:lstStyle/>
          <a:p>
            <a:r>
              <a:rPr lang="en-US" dirty="0" smtClean="0"/>
              <a:t>What’s on the drawing board for Check 21?  Check 21 integration with CU*BASE Teller Processing</a:t>
            </a:r>
          </a:p>
          <a:p>
            <a:pPr lvl="1"/>
            <a:r>
              <a:rPr lang="en-US" dirty="0" smtClean="0"/>
              <a:t>We are in the very early design stages; a project planning kickoff session is planned for July </a:t>
            </a:r>
          </a:p>
          <a:p>
            <a:pPr lvl="1"/>
            <a:r>
              <a:rPr lang="en-US" i="1" dirty="0" smtClean="0"/>
              <a:t>Network champion: </a:t>
            </a:r>
            <a:br>
              <a:rPr lang="en-US" i="1" dirty="0" smtClean="0"/>
            </a:br>
            <a:r>
              <a:rPr lang="en-US" b="1" dirty="0" smtClean="0"/>
              <a:t>Fox Communities CU</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81</a:t>
            </a:fld>
            <a:endParaRPr lang="en-US"/>
          </a:p>
        </p:txBody>
      </p:sp>
      <p:sp>
        <p:nvSpPr>
          <p:cNvPr id="6" name="Rectangle 5"/>
          <p:cNvSpPr/>
          <p:nvPr/>
        </p:nvSpPr>
        <p:spPr>
          <a:xfrm>
            <a:off x="5933494" y="3276600"/>
            <a:ext cx="2905706" cy="233910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1600" i="1" dirty="0" smtClean="0"/>
              <a:t>And we’re getting smarter all the time...</a:t>
            </a:r>
            <a:r>
              <a:rPr lang="en-US" sz="1600" dirty="0" smtClean="0"/>
              <a:t>As part of a related project, we will soon start counting the checks entered on the </a:t>
            </a:r>
            <a:r>
              <a:rPr lang="en-US" sz="1600" b="1" dirty="0" smtClean="0"/>
              <a:t>Teller Outside Checks </a:t>
            </a:r>
            <a:r>
              <a:rPr lang="en-US" sz="1600" dirty="0" smtClean="0"/>
              <a:t>screen and, if you charge Deposit Item Fees, carry that count back to the teller screen automatically!</a:t>
            </a:r>
          </a:p>
          <a:p>
            <a:pPr algn="ctr"/>
            <a:endParaRPr lang="en-US" sz="1600" dirty="0"/>
          </a:p>
        </p:txBody>
      </p:sp>
      <p:pic>
        <p:nvPicPr>
          <p:cNvPr id="81921" name="Picture 1"/>
          <p:cNvPicPr>
            <a:picLocks noChangeAspect="1" noChangeArrowheads="1"/>
          </p:cNvPicPr>
          <p:nvPr/>
        </p:nvPicPr>
        <p:blipFill>
          <a:blip r:embed="rId2" cstate="print"/>
          <a:srcRect/>
          <a:stretch>
            <a:fillRect/>
          </a:stretch>
        </p:blipFill>
        <p:spPr bwMode="auto">
          <a:xfrm>
            <a:off x="6858000" y="5328523"/>
            <a:ext cx="981075" cy="219075"/>
          </a:xfrm>
          <a:prstGeom prst="rect">
            <a:avLst/>
          </a:prstGeom>
          <a:noFill/>
          <a:ln w="9525">
            <a:noFill/>
            <a:miter lim="800000"/>
            <a:headEnd/>
            <a:tailEnd/>
          </a:ln>
        </p:spPr>
      </p:pic>
      <p:pic>
        <p:nvPicPr>
          <p:cNvPr id="81922" name="Picture 2"/>
          <p:cNvPicPr>
            <a:picLocks noChangeAspect="1" noChangeArrowheads="1"/>
          </p:cNvPicPr>
          <p:nvPr/>
        </p:nvPicPr>
        <p:blipFill>
          <a:blip r:embed="rId3" cstate="print"/>
          <a:srcRect/>
          <a:stretch>
            <a:fillRect/>
          </a:stretch>
        </p:blipFill>
        <p:spPr bwMode="auto">
          <a:xfrm>
            <a:off x="762000" y="3657600"/>
            <a:ext cx="4709680" cy="2362200"/>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7848600" y="5181600"/>
            <a:ext cx="1239076" cy="1151466"/>
            <a:chOff x="7467600" y="3090333"/>
            <a:chExt cx="1548848" cy="1439334"/>
          </a:xfrm>
        </p:grpSpPr>
        <p:pic>
          <p:nvPicPr>
            <p:cNvPr id="9" name="Picture 5" descr="X:\Administration\Public\LeadershipConference\2010\Temp place for all graphics\graphics for PPT design\GreenSplotch-StraightOn-Wet.gif"/>
            <p:cNvPicPr>
              <a:picLocks noChangeAspect="1" noChangeArrowheads="1"/>
            </p:cNvPicPr>
            <p:nvPr/>
          </p:nvPicPr>
          <p:blipFill>
            <a:blip r:embed="rId4" cstate="print"/>
            <a:srcRect/>
            <a:stretch>
              <a:fillRect/>
            </a:stretch>
          </p:blipFill>
          <p:spPr bwMode="auto">
            <a:xfrm>
              <a:off x="7467600" y="3090333"/>
              <a:ext cx="1548848" cy="1439334"/>
            </a:xfrm>
            <a:prstGeom prst="rect">
              <a:avLst/>
            </a:prstGeom>
            <a:noFill/>
          </p:spPr>
        </p:pic>
        <p:sp>
          <p:nvSpPr>
            <p:cNvPr id="10" name="TextBox 9"/>
            <p:cNvSpPr txBox="1"/>
            <p:nvPr/>
          </p:nvSpPr>
          <p:spPr>
            <a:xfrm>
              <a:off x="7748447" y="3592270"/>
              <a:ext cx="1046788" cy="458667"/>
            </a:xfrm>
            <a:prstGeom prst="rect">
              <a:avLst/>
            </a:prstGeom>
            <a:noFill/>
          </p:spPr>
          <p:txBody>
            <a:bodyPr wrap="square" rtlCol="0">
              <a:spAutoFit/>
            </a:bodyPr>
            <a:lstStyle/>
            <a:p>
              <a:pPr algn="ctr"/>
              <a:r>
                <a:rPr lang="en-US" sz="1000" b="1" dirty="0" smtClean="0">
                  <a:solidFill>
                    <a:schemeClr val="bg1"/>
                  </a:solidFill>
                </a:rPr>
                <a:t>Coming </a:t>
              </a:r>
              <a:br>
                <a:rPr lang="en-US" sz="1000" b="1" dirty="0" smtClean="0">
                  <a:solidFill>
                    <a:schemeClr val="bg1"/>
                  </a:solidFill>
                </a:rPr>
              </a:br>
              <a:r>
                <a:rPr lang="en-US" sz="1000" b="1" dirty="0" smtClean="0">
                  <a:solidFill>
                    <a:schemeClr val="bg1"/>
                  </a:solidFill>
                </a:rPr>
                <a:t>soon!</a:t>
              </a:r>
              <a:endParaRPr lang="en-US" sz="1000" b="1" dirty="0">
                <a:solidFill>
                  <a:schemeClr val="bg1"/>
                </a:solidFill>
              </a:endParaRPr>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Harvesting New Facilities </a:t>
            </a:r>
            <a:endParaRPr lang="en-US" dirty="0"/>
          </a:p>
        </p:txBody>
      </p:sp>
      <p:sp>
        <p:nvSpPr>
          <p:cNvPr id="6" name="Subtitle 5"/>
          <p:cNvSpPr>
            <a:spLocks noGrp="1"/>
          </p:cNvSpPr>
          <p:nvPr>
            <p:ph type="subTitle" idx="1"/>
          </p:nvPr>
        </p:nvSpPr>
        <p:spPr/>
        <p:txBody>
          <a:bodyPr/>
          <a:lstStyle/>
          <a:p>
            <a:r>
              <a:rPr lang="en-US" dirty="0" smtClean="0"/>
              <a:t>Balancing the cost of multiple facilities against the value of redundancy, risk concentration, managing physical security, marketing your presence...</a:t>
            </a:r>
            <a:endParaRPr lang="en-US" dirty="0"/>
          </a:p>
        </p:txBody>
      </p:sp>
    </p:spTree>
  </p:cSld>
  <p:clrMapOvr>
    <a:masterClrMapping/>
  </p:clrMapOvr>
  <p:transition>
    <p:pull dir="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2" cstate="print"/>
          <a:srcRect b="28042"/>
          <a:stretch>
            <a:fillRect/>
          </a:stretch>
        </p:blipFill>
        <p:spPr bwMode="auto">
          <a:xfrm>
            <a:off x="381000" y="1981200"/>
            <a:ext cx="5082988" cy="2743200"/>
          </a:xfrm>
          <a:prstGeom prst="rect">
            <a:avLst/>
          </a:prstGeom>
          <a:noFill/>
          <a:ln w="9525">
            <a:solidFill>
              <a:schemeClr val="bg1">
                <a:lumMod val="50000"/>
              </a:schemeClr>
            </a:solidFill>
            <a:miter lim="800000"/>
            <a:headEnd/>
            <a:tailEnd/>
          </a:ln>
          <a:effectLst/>
        </p:spPr>
      </p:pic>
      <p:sp>
        <p:nvSpPr>
          <p:cNvPr id="2" name="Title 1"/>
          <p:cNvSpPr>
            <a:spLocks noGrp="1"/>
          </p:cNvSpPr>
          <p:nvPr>
            <p:ph type="title"/>
          </p:nvPr>
        </p:nvSpPr>
        <p:spPr/>
        <p:txBody>
          <a:bodyPr/>
          <a:lstStyle/>
          <a:p>
            <a:r>
              <a:rPr lang="en-US" dirty="0" smtClean="0"/>
              <a:t>Data Center Update</a:t>
            </a:r>
            <a:br>
              <a:rPr lang="en-US" dirty="0" smtClean="0"/>
            </a:br>
            <a:r>
              <a:rPr lang="en-US" sz="2000" dirty="0" smtClean="0"/>
              <a:t>Muskegon Goes Live</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83</a:t>
            </a:fld>
            <a:endParaRPr lang="en-US"/>
          </a:p>
        </p:txBody>
      </p:sp>
      <p:pic>
        <p:nvPicPr>
          <p:cNvPr id="79887" name="Picture 15" descr="C:\Documents and Settings\dmoore\Local Settings\Temporary Internet Files\Content.IE5\N9QV96SU\MC900189603[1].jpg"/>
          <p:cNvPicPr>
            <a:picLocks noChangeAspect="1" noChangeArrowheads="1"/>
          </p:cNvPicPr>
          <p:nvPr/>
        </p:nvPicPr>
        <p:blipFill>
          <a:blip r:embed="rId3" cstate="print"/>
          <a:srcRect l="29213" t="28881" r="22259"/>
          <a:stretch>
            <a:fillRect/>
          </a:stretch>
        </p:blipFill>
        <p:spPr bwMode="auto">
          <a:xfrm>
            <a:off x="5867400" y="3200400"/>
            <a:ext cx="3048000" cy="3505200"/>
          </a:xfrm>
          <a:prstGeom prst="rect">
            <a:avLst/>
          </a:prstGeom>
          <a:noFill/>
        </p:spPr>
      </p:pic>
      <p:sp>
        <p:nvSpPr>
          <p:cNvPr id="26" name="Cloud Callout 25"/>
          <p:cNvSpPr/>
          <p:nvPr/>
        </p:nvSpPr>
        <p:spPr>
          <a:xfrm>
            <a:off x="4724400" y="5181600"/>
            <a:ext cx="1447800" cy="914400"/>
          </a:xfrm>
          <a:prstGeom prst="cloudCallout">
            <a:avLst>
              <a:gd name="adj1" fmla="val 86499"/>
              <a:gd name="adj2" fmla="val -2705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t>1 site in Muskegon</a:t>
            </a:r>
            <a:endParaRPr lang="en-US" sz="1400" dirty="0"/>
          </a:p>
        </p:txBody>
      </p:sp>
      <p:sp>
        <p:nvSpPr>
          <p:cNvPr id="27" name="Cloud Callout 26"/>
          <p:cNvSpPr/>
          <p:nvPr/>
        </p:nvSpPr>
        <p:spPr>
          <a:xfrm>
            <a:off x="5943600" y="4419600"/>
            <a:ext cx="1447800" cy="685800"/>
          </a:xfrm>
          <a:prstGeom prst="cloudCallout">
            <a:avLst>
              <a:gd name="adj1" fmla="val 23634"/>
              <a:gd name="adj2" fmla="val 7369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t>2 sites in GR</a:t>
            </a:r>
            <a:endParaRPr lang="en-US" sz="1400" dirty="0"/>
          </a:p>
        </p:txBody>
      </p:sp>
      <p:sp>
        <p:nvSpPr>
          <p:cNvPr id="30" name="TextBox 29"/>
          <p:cNvSpPr txBox="1"/>
          <p:nvPr/>
        </p:nvSpPr>
        <p:spPr>
          <a:xfrm>
            <a:off x="381000" y="1600200"/>
            <a:ext cx="6172200" cy="338554"/>
          </a:xfrm>
          <a:prstGeom prst="rect">
            <a:avLst/>
          </a:prstGeom>
          <a:noFill/>
        </p:spPr>
        <p:txBody>
          <a:bodyPr wrap="square" rtlCol="0">
            <a:spAutoFit/>
          </a:bodyPr>
          <a:lstStyle/>
          <a:p>
            <a:r>
              <a:rPr lang="en-US" sz="1600" i="1" dirty="0" smtClean="0"/>
              <a:t>Remember this from last year...</a:t>
            </a:r>
            <a:endParaRPr lang="en-US" sz="1600" i="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Data Center Update</a:t>
            </a:r>
            <a:br>
              <a:rPr lang="en-US" dirty="0" smtClean="0"/>
            </a:br>
            <a:r>
              <a:rPr lang="en-US" sz="2000" dirty="0" smtClean="0"/>
              <a:t>Muskegon Passes Its First Test</a:t>
            </a:r>
            <a:endParaRPr lang="en-US" dirty="0"/>
          </a:p>
        </p:txBody>
      </p:sp>
      <p:sp>
        <p:nvSpPr>
          <p:cNvPr id="6" name="Content Placeholder 5"/>
          <p:cNvSpPr>
            <a:spLocks noGrp="1"/>
          </p:cNvSpPr>
          <p:nvPr>
            <p:ph sz="half" idx="1"/>
          </p:nvPr>
        </p:nvSpPr>
        <p:spPr/>
        <p:txBody>
          <a:bodyPr/>
          <a:lstStyle/>
          <a:p>
            <a:r>
              <a:rPr lang="en-US" dirty="0" smtClean="0"/>
              <a:t>The Muskegon data center was part of the 2010 Disaster Recovery test at our IBM hot site in Chicago (May 18-20)</a:t>
            </a:r>
          </a:p>
          <a:p>
            <a:pPr lvl="1"/>
            <a:r>
              <a:rPr lang="en-US" dirty="0" smtClean="0"/>
              <a:t>These new capabilities challenge us to think differently about disaster recovery and business continuity</a:t>
            </a:r>
          </a:p>
          <a:p>
            <a:pPr lvl="1"/>
            <a:r>
              <a:rPr lang="en-US" dirty="0" smtClean="0"/>
              <a:t>The 2010 DR test included Chicago connected with </a:t>
            </a:r>
            <a:r>
              <a:rPr lang="en-US" b="1" dirty="0" smtClean="0"/>
              <a:t>It’s Me 247 </a:t>
            </a:r>
            <a:r>
              <a:rPr lang="en-US" dirty="0" smtClean="0"/>
              <a:t>online banking via the Muskegon center (CU*Answers closed </a:t>
            </a:r>
            <a:br>
              <a:rPr lang="en-US" dirty="0" smtClean="0"/>
            </a:br>
            <a:r>
              <a:rPr lang="en-US" dirty="0" smtClean="0"/>
              <a:t>test with staff accounts only)</a:t>
            </a:r>
          </a:p>
          <a:p>
            <a:pPr lvl="1"/>
            <a:endParaRPr lang="en-US" dirty="0" smtClean="0"/>
          </a:p>
          <a:p>
            <a:endParaRPr lang="en-US" dirty="0" smtClean="0"/>
          </a:p>
          <a:p>
            <a:endParaRPr lang="en-US" dirty="0" smtClean="0"/>
          </a:p>
          <a:p>
            <a:endParaRPr lang="en-US" dirty="0"/>
          </a:p>
        </p:txBody>
      </p:sp>
      <p:sp>
        <p:nvSpPr>
          <p:cNvPr id="11" name="Content Placeholder 10"/>
          <p:cNvSpPr>
            <a:spLocks noGrp="1"/>
          </p:cNvSpPr>
          <p:nvPr>
            <p:ph sz="half" idx="2"/>
          </p:nvPr>
        </p:nvSpPr>
        <p:spPr>
          <a:xfrm>
            <a:off x="457200" y="3703637"/>
            <a:ext cx="5181600" cy="1249363"/>
          </a:xfrm>
        </p:spPr>
        <p:txBody>
          <a:bodyPr/>
          <a:lstStyle/>
          <a:p>
            <a:pPr lvl="2"/>
            <a:r>
              <a:rPr lang="en-US" dirty="0" smtClean="0"/>
              <a:t>Muskegon online banking capabilities match full production capabilities in Grand Rapids</a:t>
            </a:r>
          </a:p>
          <a:p>
            <a:pPr lvl="1"/>
            <a:r>
              <a:rPr lang="en-US" dirty="0" smtClean="0"/>
              <a:t>2011 DR test will include credit unions and their members</a:t>
            </a:r>
          </a:p>
        </p:txBody>
      </p:sp>
      <p:sp>
        <p:nvSpPr>
          <p:cNvPr id="3" name="Slide Number Placeholder 2"/>
          <p:cNvSpPr>
            <a:spLocks noGrp="1"/>
          </p:cNvSpPr>
          <p:nvPr>
            <p:ph type="sldNum" sz="quarter" idx="12"/>
          </p:nvPr>
        </p:nvSpPr>
        <p:spPr/>
        <p:txBody>
          <a:bodyPr/>
          <a:lstStyle/>
          <a:p>
            <a:fld id="{1A7AA609-E11C-4C33-A49A-BA59D0955339}" type="slidenum">
              <a:rPr lang="en-US" smtClean="0"/>
              <a:pPr/>
              <a:t>84</a:t>
            </a:fld>
            <a:endParaRPr lang="en-US"/>
          </a:p>
        </p:txBody>
      </p:sp>
      <p:pic>
        <p:nvPicPr>
          <p:cNvPr id="8" name="Picture 15" descr="C:\Documents and Settings\dmoore\Local Settings\Temporary Internet Files\Content.IE5\N9QV96SU\MC900189603[1].jpg"/>
          <p:cNvPicPr>
            <a:picLocks noChangeAspect="1" noChangeArrowheads="1"/>
          </p:cNvPicPr>
          <p:nvPr/>
        </p:nvPicPr>
        <p:blipFill>
          <a:blip r:embed="rId2" cstate="print"/>
          <a:srcRect l="29213" t="28881" r="22259"/>
          <a:stretch>
            <a:fillRect/>
          </a:stretch>
        </p:blipFill>
        <p:spPr bwMode="auto">
          <a:xfrm>
            <a:off x="5867400" y="3200400"/>
            <a:ext cx="3048000" cy="3505200"/>
          </a:xfrm>
          <a:prstGeom prst="rect">
            <a:avLst/>
          </a:prstGeom>
          <a:noFill/>
        </p:spPr>
      </p:pic>
      <p:sp>
        <p:nvSpPr>
          <p:cNvPr id="13" name="Rounded Rectangle 12"/>
          <p:cNvSpPr/>
          <p:nvPr/>
        </p:nvSpPr>
        <p:spPr>
          <a:xfrm>
            <a:off x="594362" y="4953000"/>
            <a:ext cx="2209800" cy="1191816"/>
          </a:xfrm>
          <a:prstGeom prst="round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600" dirty="0" smtClean="0">
                <a:solidFill>
                  <a:schemeClr val="tx1"/>
                </a:solidFill>
              </a:rPr>
              <a:t>2010 DR test was also our first test of ACH returns through FRB via a disaster site</a:t>
            </a:r>
            <a:endParaRPr lang="en-US" sz="1600" dirty="0">
              <a:solidFill>
                <a:schemeClr val="tx1"/>
              </a:solidFill>
            </a:endParaRPr>
          </a:p>
        </p:txBody>
      </p:sp>
      <p:sp>
        <p:nvSpPr>
          <p:cNvPr id="14" name="Cloud Callout 13"/>
          <p:cNvSpPr/>
          <p:nvPr/>
        </p:nvSpPr>
        <p:spPr>
          <a:xfrm>
            <a:off x="4724400" y="5181600"/>
            <a:ext cx="1447800" cy="914400"/>
          </a:xfrm>
          <a:prstGeom prst="cloudCallout">
            <a:avLst>
              <a:gd name="adj1" fmla="val 86499"/>
              <a:gd name="adj2" fmla="val -2705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t>1 site in Muskegon</a:t>
            </a:r>
            <a:endParaRPr lang="en-US" sz="1400" dirty="0"/>
          </a:p>
        </p:txBody>
      </p:sp>
      <p:sp>
        <p:nvSpPr>
          <p:cNvPr id="15" name="Cloud Callout 14"/>
          <p:cNvSpPr/>
          <p:nvPr/>
        </p:nvSpPr>
        <p:spPr>
          <a:xfrm>
            <a:off x="5943600" y="4419600"/>
            <a:ext cx="1447800" cy="685800"/>
          </a:xfrm>
          <a:prstGeom prst="cloudCallout">
            <a:avLst>
              <a:gd name="adj1" fmla="val 23634"/>
              <a:gd name="adj2" fmla="val 7369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t>2 sites in GR</a:t>
            </a:r>
            <a:endParaRPr lang="en-US" sz="1400" dirty="0"/>
          </a:p>
        </p:txBody>
      </p:sp>
      <p:pic>
        <p:nvPicPr>
          <p:cNvPr id="3074" name="Picture 2" descr="X:\Administration\Public\LeadershipConference\2010\Temp place for all graphics\dr gap.png"/>
          <p:cNvPicPr>
            <a:picLocks noChangeAspect="1" noChangeArrowheads="1"/>
          </p:cNvPicPr>
          <p:nvPr/>
        </p:nvPicPr>
        <p:blipFill>
          <a:blip r:embed="rId3" cstate="print"/>
          <a:srcRect/>
          <a:stretch>
            <a:fillRect/>
          </a:stretch>
        </p:blipFill>
        <p:spPr bwMode="auto">
          <a:xfrm rot="21182090">
            <a:off x="2755408" y="4879357"/>
            <a:ext cx="1408146" cy="1795095"/>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2"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3886200" y="5915009"/>
            <a:ext cx="762000" cy="6858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Data Center Update</a:t>
            </a:r>
            <a:br>
              <a:rPr lang="en-US" dirty="0" smtClean="0"/>
            </a:br>
            <a:r>
              <a:rPr lang="en-US" sz="2000" dirty="0" smtClean="0"/>
              <a:t>Muskegon 2011</a:t>
            </a:r>
            <a:endParaRPr lang="en-US" dirty="0"/>
          </a:p>
        </p:txBody>
      </p:sp>
      <p:sp>
        <p:nvSpPr>
          <p:cNvPr id="10" name="Content Placeholder 9"/>
          <p:cNvSpPr>
            <a:spLocks noGrp="1"/>
          </p:cNvSpPr>
          <p:nvPr>
            <p:ph sz="half" idx="1"/>
          </p:nvPr>
        </p:nvSpPr>
        <p:spPr>
          <a:xfrm>
            <a:off x="457200" y="1600201"/>
            <a:ext cx="8229600" cy="1600199"/>
          </a:xfrm>
        </p:spPr>
        <p:txBody>
          <a:bodyPr/>
          <a:lstStyle/>
          <a:p>
            <a:r>
              <a:rPr lang="en-US" dirty="0" smtClean="0"/>
              <a:t>This month we hope to sign the High Availability communications contracts to service the Muskegon data center </a:t>
            </a:r>
          </a:p>
          <a:p>
            <a:r>
              <a:rPr lang="en-US" dirty="0" smtClean="0"/>
              <a:t>This will set the stage for our teams to move our HA server from the 28th St. location to Muskegon by the end of 2010</a:t>
            </a:r>
            <a:endParaRPr lang="en-US" dirty="0"/>
          </a:p>
        </p:txBody>
      </p:sp>
      <p:sp>
        <p:nvSpPr>
          <p:cNvPr id="11" name="Content Placeholder 10"/>
          <p:cNvSpPr>
            <a:spLocks noGrp="1"/>
          </p:cNvSpPr>
          <p:nvPr>
            <p:ph sz="half" idx="2"/>
          </p:nvPr>
        </p:nvSpPr>
        <p:spPr>
          <a:xfrm>
            <a:off x="457200" y="2971800"/>
            <a:ext cx="4953000" cy="3078163"/>
          </a:xfrm>
        </p:spPr>
        <p:txBody>
          <a:bodyPr/>
          <a:lstStyle/>
          <a:p>
            <a:r>
              <a:rPr lang="en-US" dirty="0" smtClean="0"/>
              <a:t>Nothing like a live event to bring home the importance of the CU*Answers High Availability market promise...</a:t>
            </a:r>
          </a:p>
          <a:p>
            <a:pPr lvl="1"/>
            <a:endParaRPr lang="en-US" dirty="0"/>
          </a:p>
        </p:txBody>
      </p:sp>
      <p:sp>
        <p:nvSpPr>
          <p:cNvPr id="5" name="Slide Number Placeholder 4"/>
          <p:cNvSpPr>
            <a:spLocks noGrp="1"/>
          </p:cNvSpPr>
          <p:nvPr>
            <p:ph type="sldNum" sz="quarter" idx="12"/>
          </p:nvPr>
        </p:nvSpPr>
        <p:spPr/>
        <p:txBody>
          <a:bodyPr/>
          <a:lstStyle/>
          <a:p>
            <a:fld id="{1A7AA609-E11C-4C33-A49A-BA59D0955339}" type="slidenum">
              <a:rPr lang="en-US" smtClean="0"/>
              <a:pPr/>
              <a:t>85</a:t>
            </a:fld>
            <a:endParaRPr lang="en-US"/>
          </a:p>
        </p:txBody>
      </p:sp>
      <p:pic>
        <p:nvPicPr>
          <p:cNvPr id="13" name="Picture 15" descr="C:\Documents and Settings\dmoore\Local Settings\Temporary Internet Files\Content.IE5\N9QV96SU\MC900189603[1].jpg"/>
          <p:cNvPicPr>
            <a:picLocks noChangeAspect="1" noChangeArrowheads="1"/>
          </p:cNvPicPr>
          <p:nvPr/>
        </p:nvPicPr>
        <p:blipFill>
          <a:blip r:embed="rId2" cstate="print"/>
          <a:srcRect l="29213" t="28881" r="22259"/>
          <a:stretch>
            <a:fillRect/>
          </a:stretch>
        </p:blipFill>
        <p:spPr bwMode="auto">
          <a:xfrm>
            <a:off x="5867400" y="3200400"/>
            <a:ext cx="3048000" cy="3505200"/>
          </a:xfrm>
          <a:prstGeom prst="rect">
            <a:avLst/>
          </a:prstGeom>
          <a:noFill/>
        </p:spPr>
      </p:pic>
      <p:sp>
        <p:nvSpPr>
          <p:cNvPr id="17" name="Cloud Callout 16"/>
          <p:cNvSpPr/>
          <p:nvPr/>
        </p:nvSpPr>
        <p:spPr>
          <a:xfrm>
            <a:off x="4724400" y="5181600"/>
            <a:ext cx="1447800" cy="914400"/>
          </a:xfrm>
          <a:prstGeom prst="cloudCallout">
            <a:avLst>
              <a:gd name="adj1" fmla="val 86499"/>
              <a:gd name="adj2" fmla="val -2705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t>1 site in Muskegon</a:t>
            </a:r>
            <a:endParaRPr lang="en-US" sz="1400" dirty="0"/>
          </a:p>
        </p:txBody>
      </p:sp>
      <p:sp>
        <p:nvSpPr>
          <p:cNvPr id="18" name="Cloud Callout 17"/>
          <p:cNvSpPr/>
          <p:nvPr/>
        </p:nvSpPr>
        <p:spPr>
          <a:xfrm>
            <a:off x="5943600" y="4419600"/>
            <a:ext cx="1447800" cy="685800"/>
          </a:xfrm>
          <a:prstGeom prst="cloudCallout">
            <a:avLst>
              <a:gd name="adj1" fmla="val 23634"/>
              <a:gd name="adj2" fmla="val 7369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t>2 sites in GR</a:t>
            </a:r>
            <a:endParaRPr lang="en-US" sz="1400" dirty="0"/>
          </a:p>
        </p:txBody>
      </p:sp>
      <p:pic>
        <p:nvPicPr>
          <p:cNvPr id="19" name="Picture 2" descr="X:\Administration\Public\LeadershipConference\2010\Temp place for all graphics\iSeries failover.png"/>
          <p:cNvPicPr>
            <a:picLocks noChangeAspect="1" noChangeArrowheads="1"/>
          </p:cNvPicPr>
          <p:nvPr/>
        </p:nvPicPr>
        <p:blipFill>
          <a:blip r:embed="rId3" cstate="print"/>
          <a:srcRect/>
          <a:stretch>
            <a:fillRect/>
          </a:stretch>
        </p:blipFill>
        <p:spPr bwMode="auto">
          <a:xfrm rot="566520">
            <a:off x="2614013" y="4092706"/>
            <a:ext cx="1777560" cy="2287786"/>
          </a:xfrm>
          <a:prstGeom prst="rect">
            <a:avLst/>
          </a:prstGeom>
          <a:noFill/>
        </p:spPr>
      </p:pic>
      <p:pic>
        <p:nvPicPr>
          <p:cNvPr id="20" name="Picture 8" descr="X:\Administration\Public\LeadershipConference\2010\Temp place for all graphics\graphics for PPT design\RedSplotch-StraightOn-Wet.gif"/>
          <p:cNvPicPr>
            <a:picLocks noChangeAspect="1" noChangeArrowheads="1"/>
          </p:cNvPicPr>
          <p:nvPr/>
        </p:nvPicPr>
        <p:blipFill>
          <a:blip r:embed="rId4" cstate="print"/>
          <a:srcRect t="8715" r="32660" b="12854"/>
          <a:stretch>
            <a:fillRect/>
          </a:stretch>
        </p:blipFill>
        <p:spPr bwMode="auto">
          <a:xfrm>
            <a:off x="2057400" y="5562600"/>
            <a:ext cx="762000" cy="685800"/>
          </a:xfrm>
          <a:prstGeom prst="rect">
            <a:avLst/>
          </a:prstGeom>
          <a:noFill/>
        </p:spPr>
      </p:pic>
      <p:sp>
        <p:nvSpPr>
          <p:cNvPr id="21" name="Rectangle 20"/>
          <p:cNvSpPr/>
          <p:nvPr/>
        </p:nvSpPr>
        <p:spPr>
          <a:xfrm>
            <a:off x="762000" y="4953000"/>
            <a:ext cx="2514600" cy="3385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600" dirty="0" smtClean="0">
                <a:solidFill>
                  <a:schemeClr val="accent2"/>
                </a:solidFill>
              </a:rPr>
              <a:t>Remember May 28, 2010?</a:t>
            </a:r>
            <a:endParaRPr lang="en-US" sz="1600" dirty="0">
              <a:solidFill>
                <a:schemeClr val="accent2"/>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X:\Administration\Public\LeadershipConference\2010\Temp place for all graphics\dr gap.png"/>
          <p:cNvPicPr>
            <a:picLocks noChangeAspect="1" noChangeArrowheads="1"/>
          </p:cNvPicPr>
          <p:nvPr/>
        </p:nvPicPr>
        <p:blipFill>
          <a:blip r:embed="rId2" cstate="print"/>
          <a:srcRect/>
          <a:stretch>
            <a:fillRect/>
          </a:stretch>
        </p:blipFill>
        <p:spPr bwMode="auto">
          <a:xfrm rot="21182090">
            <a:off x="1093495" y="3145850"/>
            <a:ext cx="1749531" cy="223029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1" name="Picture 8" descr="X:\Administration\Public\LeadershipConference\2010\Temp place for all graphics\graphics for PPT design\RedSplotch-StraightOn-Wet.gif"/>
          <p:cNvPicPr>
            <a:picLocks noChangeAspect="1" noChangeArrowheads="1"/>
          </p:cNvPicPr>
          <p:nvPr/>
        </p:nvPicPr>
        <p:blipFill>
          <a:blip r:embed="rId3" cstate="print"/>
          <a:srcRect t="8715" r="32660" b="12854"/>
          <a:stretch>
            <a:fillRect/>
          </a:stretch>
        </p:blipFill>
        <p:spPr bwMode="auto">
          <a:xfrm>
            <a:off x="812323" y="4648200"/>
            <a:ext cx="762000" cy="685800"/>
          </a:xfrm>
          <a:prstGeom prst="rect">
            <a:avLst/>
          </a:prstGeom>
          <a:noFill/>
        </p:spPr>
      </p:pic>
      <p:pic>
        <p:nvPicPr>
          <p:cNvPr id="1026" name="Picture 2" descr="X:\Administration\Public\LeadershipConference\2010\Temp place for all graphics\stay in the loop HA.png"/>
          <p:cNvPicPr>
            <a:picLocks noChangeAspect="1" noChangeArrowheads="1"/>
          </p:cNvPicPr>
          <p:nvPr/>
        </p:nvPicPr>
        <p:blipFill>
          <a:blip r:embed="rId4" cstate="print"/>
          <a:srcRect/>
          <a:stretch>
            <a:fillRect/>
          </a:stretch>
        </p:blipFill>
        <p:spPr bwMode="auto">
          <a:xfrm>
            <a:off x="2954499" y="3875645"/>
            <a:ext cx="1769901" cy="2296555"/>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dirty="0" smtClean="0"/>
              <a:t>CU Board Alert!</a:t>
            </a:r>
            <a:endParaRPr lang="en-US" dirty="0"/>
          </a:p>
        </p:txBody>
      </p:sp>
      <p:sp>
        <p:nvSpPr>
          <p:cNvPr id="8" name="Content Placeholder 7"/>
          <p:cNvSpPr>
            <a:spLocks noGrp="1"/>
          </p:cNvSpPr>
          <p:nvPr>
            <p:ph idx="1"/>
          </p:nvPr>
        </p:nvSpPr>
        <p:spPr/>
        <p:txBody>
          <a:bodyPr/>
          <a:lstStyle/>
          <a:p>
            <a:r>
              <a:rPr lang="en-US" dirty="0" smtClean="0"/>
              <a:t>The work completed by network participants should be viewed as </a:t>
            </a:r>
            <a:r>
              <a:rPr lang="en-US" i="1" dirty="0" smtClean="0"/>
              <a:t>your</a:t>
            </a:r>
            <a:r>
              <a:rPr lang="en-US" dirty="0" smtClean="0"/>
              <a:t> work</a:t>
            </a:r>
          </a:p>
          <a:p>
            <a:r>
              <a:rPr lang="en-US" dirty="0" smtClean="0"/>
              <a:t>Make sure that you take key reports from the CU*Answers team directly to your Board meetings and make them part of your official records</a:t>
            </a:r>
          </a:p>
          <a:p>
            <a:endParaRPr lang="en-US" dirty="0"/>
          </a:p>
        </p:txBody>
      </p:sp>
      <p:sp>
        <p:nvSpPr>
          <p:cNvPr id="5" name="Slide Number Placeholder 4"/>
          <p:cNvSpPr>
            <a:spLocks noGrp="1"/>
          </p:cNvSpPr>
          <p:nvPr>
            <p:ph type="sldNum" sz="quarter" idx="12"/>
          </p:nvPr>
        </p:nvSpPr>
        <p:spPr/>
        <p:txBody>
          <a:bodyPr/>
          <a:lstStyle/>
          <a:p>
            <a:fld id="{1A7AA609-E11C-4C33-A49A-BA59D0955339}" type="slidenum">
              <a:rPr lang="en-US" smtClean="0"/>
              <a:pPr/>
              <a:t>86</a:t>
            </a:fld>
            <a:endParaRPr lang="en-US"/>
          </a:p>
        </p:txBody>
      </p:sp>
      <p:sp>
        <p:nvSpPr>
          <p:cNvPr id="9" name="Text Placeholder 8"/>
          <p:cNvSpPr>
            <a:spLocks noGrp="1"/>
          </p:cNvSpPr>
          <p:nvPr>
            <p:ph type="body" sz="quarter" idx="13"/>
          </p:nvPr>
        </p:nvSpPr>
        <p:spPr/>
        <p:txBody>
          <a:bodyPr/>
          <a:lstStyle/>
          <a:p>
            <a:r>
              <a:rPr lang="en-US" dirty="0" smtClean="0"/>
              <a:t>We’ll also email an electronic version of these reports to you this later this week</a:t>
            </a:r>
            <a:endParaRPr lang="en-US" dirty="0"/>
          </a:p>
        </p:txBody>
      </p:sp>
      <p:pic>
        <p:nvPicPr>
          <p:cNvPr id="251906" name="Picture 2" descr="X:\Administration\Public\LeadershipConference\2010\Temp place for all graphics\iSeries failover.png"/>
          <p:cNvPicPr>
            <a:picLocks noChangeAspect="1" noChangeArrowheads="1"/>
          </p:cNvPicPr>
          <p:nvPr/>
        </p:nvPicPr>
        <p:blipFill>
          <a:blip r:embed="rId5" cstate="print"/>
          <a:srcRect/>
          <a:stretch>
            <a:fillRect/>
          </a:stretch>
        </p:blipFill>
        <p:spPr bwMode="auto">
          <a:xfrm rot="566520">
            <a:off x="6805013" y="3559305"/>
            <a:ext cx="1777560" cy="2287786"/>
          </a:xfrm>
          <a:prstGeom prst="rect">
            <a:avLst/>
          </a:prstGeom>
          <a:noFill/>
        </p:spPr>
      </p:pic>
      <p:pic>
        <p:nvPicPr>
          <p:cNvPr id="13" name="Picture 8" descr="X:\Administration\Public\LeadershipConference\2010\Temp place for all graphics\graphics for PPT design\RedSplotch-StraightOn-Wet.gif"/>
          <p:cNvPicPr>
            <a:picLocks noChangeAspect="1" noChangeArrowheads="1"/>
          </p:cNvPicPr>
          <p:nvPr/>
        </p:nvPicPr>
        <p:blipFill>
          <a:blip r:embed="rId3" cstate="print"/>
          <a:srcRect t="8715" r="32660" b="12854"/>
          <a:stretch>
            <a:fillRect/>
          </a:stretch>
        </p:blipFill>
        <p:spPr bwMode="auto">
          <a:xfrm>
            <a:off x="6324600" y="4953000"/>
            <a:ext cx="762000" cy="685800"/>
          </a:xfrm>
          <a:prstGeom prst="rect">
            <a:avLst/>
          </a:prstGeom>
          <a:noFill/>
        </p:spPr>
      </p:pic>
      <p:pic>
        <p:nvPicPr>
          <p:cNvPr id="14" name="Picture 8" descr="X:\Administration\Public\LeadershipConference\2010\Temp place for all graphics\graphics for PPT design\RedSplotch-StraightOn-Wet.gif"/>
          <p:cNvPicPr>
            <a:picLocks noChangeAspect="1" noChangeArrowheads="1"/>
          </p:cNvPicPr>
          <p:nvPr/>
        </p:nvPicPr>
        <p:blipFill>
          <a:blip r:embed="rId3" cstate="print"/>
          <a:srcRect t="8715" r="32660" b="12854"/>
          <a:stretch>
            <a:fillRect/>
          </a:stretch>
        </p:blipFill>
        <p:spPr bwMode="auto">
          <a:xfrm>
            <a:off x="2619621" y="5247245"/>
            <a:ext cx="762000" cy="6858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 Update</a:t>
            </a:r>
            <a:br>
              <a:rPr lang="en-US" dirty="0" smtClean="0"/>
            </a:br>
            <a:r>
              <a:rPr lang="en-US" sz="2000" dirty="0" smtClean="0"/>
              <a:t>44th Street, Grand Rapids</a:t>
            </a:r>
            <a:endParaRPr lang="en-US" dirty="0"/>
          </a:p>
        </p:txBody>
      </p:sp>
      <p:sp>
        <p:nvSpPr>
          <p:cNvPr id="3" name="Content Placeholder 2"/>
          <p:cNvSpPr>
            <a:spLocks noGrp="1"/>
          </p:cNvSpPr>
          <p:nvPr>
            <p:ph sz="half" idx="1"/>
          </p:nvPr>
        </p:nvSpPr>
        <p:spPr/>
        <p:txBody>
          <a:bodyPr/>
          <a:lstStyle/>
          <a:p>
            <a:r>
              <a:rPr lang="en-US" dirty="0" smtClean="0"/>
              <a:t>The latter half of 2010 and all of 2011 will be an exciting time for our main Production data center</a:t>
            </a:r>
          </a:p>
          <a:p>
            <a:r>
              <a:rPr lang="en-US" dirty="0" smtClean="0"/>
              <a:t>We will remodel the existing computer operations footprint (5,000 sq. ft.) to increase the potential for additional server and hardware capabilities</a:t>
            </a:r>
          </a:p>
          <a:p>
            <a:r>
              <a:rPr lang="en-US" dirty="0" smtClean="0"/>
              <a:t>We will remodel the remaining 5,000 sq. ft. to create a new campus for housing Systems, Network, and Programming resources</a:t>
            </a:r>
          </a:p>
          <a:p>
            <a:endParaRPr lang="en-US" dirty="0"/>
          </a:p>
        </p:txBody>
      </p:sp>
      <p:sp>
        <p:nvSpPr>
          <p:cNvPr id="4" name="Content Placeholder 3"/>
          <p:cNvSpPr>
            <a:spLocks noGrp="1"/>
          </p:cNvSpPr>
          <p:nvPr>
            <p:ph sz="half" idx="2"/>
          </p:nvPr>
        </p:nvSpPr>
        <p:spPr>
          <a:xfrm>
            <a:off x="457200" y="3657600"/>
            <a:ext cx="4648200" cy="2392363"/>
          </a:xfrm>
        </p:spPr>
        <p:txBody>
          <a:bodyPr/>
          <a:lstStyle/>
          <a:p>
            <a:r>
              <a:rPr lang="en-US" dirty="0" smtClean="0"/>
              <a:t>We are intensifying our focus on 2nd shift credit union support</a:t>
            </a:r>
          </a:p>
          <a:p>
            <a:pPr lvl="1"/>
            <a:r>
              <a:rPr lang="en-US" dirty="0" smtClean="0"/>
              <a:t>New resources for overnight problem solving and systems innovation</a:t>
            </a:r>
          </a:p>
          <a:p>
            <a:pPr lvl="1"/>
            <a:r>
              <a:rPr lang="en-US" dirty="0" smtClean="0"/>
              <a:t>Additional team members for </a:t>
            </a:r>
            <a:br>
              <a:rPr lang="en-US" dirty="0" smtClean="0"/>
            </a:br>
            <a:r>
              <a:rPr lang="en-US" dirty="0" smtClean="0"/>
              <a:t>behind-the-scenes design work</a:t>
            </a:r>
          </a:p>
          <a:p>
            <a:pPr lvl="1"/>
            <a:endParaRPr lang="en-US" dirty="0"/>
          </a:p>
        </p:txBody>
      </p:sp>
      <p:sp>
        <p:nvSpPr>
          <p:cNvPr id="5" name="Slide Number Placeholder 4"/>
          <p:cNvSpPr>
            <a:spLocks noGrp="1"/>
          </p:cNvSpPr>
          <p:nvPr>
            <p:ph type="sldNum" sz="quarter" idx="12"/>
          </p:nvPr>
        </p:nvSpPr>
        <p:spPr/>
        <p:txBody>
          <a:bodyPr/>
          <a:lstStyle/>
          <a:p>
            <a:fld id="{1A7AA609-E11C-4C33-A49A-BA59D0955339}" type="slidenum">
              <a:rPr lang="en-US" smtClean="0"/>
              <a:pPr/>
              <a:t>87</a:t>
            </a:fld>
            <a:endParaRPr lang="en-US"/>
          </a:p>
        </p:txBody>
      </p:sp>
      <p:pic>
        <p:nvPicPr>
          <p:cNvPr id="250882" name="Picture 2" descr="X:\Administration\Public\LeadershipConference\2010\Temp place for all graphics\44 th New 2010.jpg"/>
          <p:cNvPicPr>
            <a:picLocks noChangeAspect="1" noChangeArrowheads="1"/>
          </p:cNvPicPr>
          <p:nvPr/>
        </p:nvPicPr>
        <p:blipFill>
          <a:blip r:embed="rId2" cstate="print"/>
          <a:srcRect/>
          <a:stretch>
            <a:fillRect/>
          </a:stretch>
        </p:blipFill>
        <p:spPr bwMode="auto">
          <a:xfrm>
            <a:off x="4876800" y="3661064"/>
            <a:ext cx="4038600" cy="3120736"/>
          </a:xfrm>
          <a:prstGeom prst="rect">
            <a:avLst/>
          </a:prstGeom>
          <a:noFill/>
          <a:ln>
            <a:solidFill>
              <a:schemeClr val="bg1">
                <a:lumMod val="50000"/>
              </a:schemeClr>
            </a:solid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 Update</a:t>
            </a:r>
            <a:br>
              <a:rPr lang="en-US" dirty="0" smtClean="0"/>
            </a:br>
            <a:r>
              <a:rPr lang="en-US" sz="2000" dirty="0" smtClean="0"/>
              <a:t>44th Street, Grand Rapids</a:t>
            </a:r>
            <a:endParaRPr lang="en-US" sz="2000" dirty="0"/>
          </a:p>
        </p:txBody>
      </p:sp>
      <p:sp>
        <p:nvSpPr>
          <p:cNvPr id="6" name="Content Placeholder 5"/>
          <p:cNvSpPr>
            <a:spLocks noGrp="1"/>
          </p:cNvSpPr>
          <p:nvPr>
            <p:ph sz="half" idx="1"/>
          </p:nvPr>
        </p:nvSpPr>
        <p:spPr>
          <a:xfrm>
            <a:off x="457200" y="1600201"/>
            <a:ext cx="8229600" cy="2133599"/>
          </a:xfrm>
        </p:spPr>
        <p:txBody>
          <a:bodyPr/>
          <a:lstStyle/>
          <a:p>
            <a:r>
              <a:rPr lang="en-US" dirty="0" smtClean="0"/>
              <a:t>Beginning with our 2011 fiscal year, we are planning to adjust our operational schedules to improve operations across the country with a split production cycle</a:t>
            </a:r>
          </a:p>
          <a:p>
            <a:pPr marL="1200150" lvl="1">
              <a:buNone/>
            </a:pPr>
            <a:r>
              <a:rPr lang="en-US" dirty="0" smtClean="0"/>
              <a:t>Zone 1:  Eastern and Central time zones</a:t>
            </a:r>
          </a:p>
          <a:p>
            <a:pPr marL="1200150" lvl="1">
              <a:buNone/>
            </a:pPr>
            <a:r>
              <a:rPr lang="en-US" dirty="0" smtClean="0"/>
              <a:t>Zone 2:  Mountain and Pacific time zones</a:t>
            </a:r>
            <a:endParaRPr lang="en-US" dirty="0"/>
          </a:p>
        </p:txBody>
      </p:sp>
      <p:sp>
        <p:nvSpPr>
          <p:cNvPr id="7" name="Content Placeholder 6"/>
          <p:cNvSpPr>
            <a:spLocks noGrp="1"/>
          </p:cNvSpPr>
          <p:nvPr>
            <p:ph sz="half" idx="2"/>
          </p:nvPr>
        </p:nvSpPr>
        <p:spPr>
          <a:xfrm>
            <a:off x="457200" y="3505200"/>
            <a:ext cx="5257800" cy="2620963"/>
          </a:xfrm>
        </p:spPr>
        <p:txBody>
          <a:bodyPr/>
          <a:lstStyle/>
          <a:p>
            <a:r>
              <a:rPr lang="en-US" dirty="0" smtClean="0"/>
              <a:t>When you consider the cuasterisk.com network, we have resources available to us across the country, with a sister data center in the Pacific, 2 data centers in the Eastern, and 1 in the Central time zone</a:t>
            </a:r>
          </a:p>
          <a:p>
            <a:r>
              <a:rPr lang="en-US" dirty="0" smtClean="0"/>
              <a:t>It’s time for us to think about how partners across the country can change something right here at home</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88</a:t>
            </a:fld>
            <a:endParaRPr lang="en-US"/>
          </a:p>
        </p:txBody>
      </p:sp>
      <p:sp>
        <p:nvSpPr>
          <p:cNvPr id="8" name="Text Placeholder 7"/>
          <p:cNvSpPr>
            <a:spLocks noGrp="1"/>
          </p:cNvSpPr>
          <p:nvPr>
            <p:ph type="body" sz="quarter" idx="13"/>
          </p:nvPr>
        </p:nvSpPr>
        <p:spPr>
          <a:xfrm>
            <a:off x="5638800" y="5867400"/>
            <a:ext cx="3048000" cy="762000"/>
          </a:xfrm>
        </p:spPr>
        <p:txBody>
          <a:bodyPr/>
          <a:lstStyle/>
          <a:p>
            <a:r>
              <a:rPr lang="en-US" dirty="0" smtClean="0"/>
              <a:t>When your industry peers who are not part of the network think about CU*Answers, do they have this picture in their minds?</a:t>
            </a:r>
          </a:p>
          <a:p>
            <a:pPr>
              <a:spcBef>
                <a:spcPts val="1200"/>
              </a:spcBef>
            </a:pPr>
            <a:r>
              <a:rPr lang="en-US" dirty="0" smtClean="0"/>
              <a:t>How can we change what </a:t>
            </a:r>
            <a:br>
              <a:rPr lang="en-US" dirty="0" smtClean="0"/>
            </a:br>
            <a:r>
              <a:rPr lang="en-US" dirty="0" smtClean="0"/>
              <a:t>the CU industry thinks about CU*Answers?</a:t>
            </a:r>
            <a:endParaRPr lang="en-US" dirty="0"/>
          </a:p>
        </p:txBody>
      </p:sp>
      <p:grpSp>
        <p:nvGrpSpPr>
          <p:cNvPr id="11" name="Group 4"/>
          <p:cNvGrpSpPr>
            <a:grpSpLocks/>
          </p:cNvGrpSpPr>
          <p:nvPr/>
        </p:nvGrpSpPr>
        <p:grpSpPr bwMode="auto">
          <a:xfrm>
            <a:off x="5486400" y="2390472"/>
            <a:ext cx="3284605" cy="1876728"/>
            <a:chOff x="336" y="1056"/>
            <a:chExt cx="5009" cy="2862"/>
          </a:xfrm>
        </p:grpSpPr>
        <p:sp>
          <p:nvSpPr>
            <p:cNvPr id="12" name="Freeform 5"/>
            <p:cNvSpPr>
              <a:spLocks/>
            </p:cNvSpPr>
            <p:nvPr/>
          </p:nvSpPr>
          <p:spPr bwMode="auto">
            <a:xfrm>
              <a:off x="2100" y="1056"/>
              <a:ext cx="653" cy="347"/>
            </a:xfrm>
            <a:custGeom>
              <a:avLst/>
              <a:gdLst/>
              <a:ahLst/>
              <a:cxnLst>
                <a:cxn ang="0">
                  <a:pos x="0" y="0"/>
                </a:cxn>
                <a:cxn ang="0">
                  <a:pos x="586" y="0"/>
                </a:cxn>
                <a:cxn ang="0">
                  <a:pos x="641" y="259"/>
                </a:cxn>
                <a:cxn ang="0">
                  <a:pos x="652" y="346"/>
                </a:cxn>
                <a:cxn ang="0">
                  <a:pos x="2" y="346"/>
                </a:cxn>
                <a:cxn ang="0">
                  <a:pos x="0" y="0"/>
                </a:cxn>
              </a:cxnLst>
              <a:rect l="0" t="0" r="r" b="b"/>
              <a:pathLst>
                <a:path w="653" h="347">
                  <a:moveTo>
                    <a:pt x="0" y="0"/>
                  </a:moveTo>
                  <a:lnTo>
                    <a:pt x="586" y="0"/>
                  </a:lnTo>
                  <a:lnTo>
                    <a:pt x="641" y="259"/>
                  </a:lnTo>
                  <a:lnTo>
                    <a:pt x="652" y="346"/>
                  </a:lnTo>
                  <a:lnTo>
                    <a:pt x="2" y="34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13" name="Freeform 6"/>
            <p:cNvSpPr>
              <a:spLocks/>
            </p:cNvSpPr>
            <p:nvPr/>
          </p:nvSpPr>
          <p:spPr bwMode="auto">
            <a:xfrm>
              <a:off x="337" y="1056"/>
              <a:ext cx="629" cy="391"/>
            </a:xfrm>
            <a:custGeom>
              <a:avLst/>
              <a:gdLst/>
              <a:ahLst/>
              <a:cxnLst>
                <a:cxn ang="0">
                  <a:pos x="140" y="0"/>
                </a:cxn>
                <a:cxn ang="0">
                  <a:pos x="164" y="115"/>
                </a:cxn>
                <a:cxn ang="0">
                  <a:pos x="151" y="141"/>
                </a:cxn>
                <a:cxn ang="0">
                  <a:pos x="0" y="118"/>
                </a:cxn>
                <a:cxn ang="0">
                  <a:pos x="47" y="323"/>
                </a:cxn>
                <a:cxn ang="0">
                  <a:pos x="118" y="328"/>
                </a:cxn>
                <a:cxn ang="0">
                  <a:pos x="132" y="390"/>
                </a:cxn>
                <a:cxn ang="0">
                  <a:pos x="419" y="333"/>
                </a:cxn>
                <a:cxn ang="0">
                  <a:pos x="628" y="333"/>
                </a:cxn>
                <a:cxn ang="0">
                  <a:pos x="628" y="2"/>
                </a:cxn>
                <a:cxn ang="0">
                  <a:pos x="140" y="0"/>
                </a:cxn>
              </a:cxnLst>
              <a:rect l="0" t="0" r="r" b="b"/>
              <a:pathLst>
                <a:path w="629" h="391">
                  <a:moveTo>
                    <a:pt x="140" y="0"/>
                  </a:moveTo>
                  <a:lnTo>
                    <a:pt x="164" y="115"/>
                  </a:lnTo>
                  <a:lnTo>
                    <a:pt x="151" y="141"/>
                  </a:lnTo>
                  <a:lnTo>
                    <a:pt x="0" y="118"/>
                  </a:lnTo>
                  <a:lnTo>
                    <a:pt x="47" y="323"/>
                  </a:lnTo>
                  <a:lnTo>
                    <a:pt x="118" y="328"/>
                  </a:lnTo>
                  <a:lnTo>
                    <a:pt x="132" y="390"/>
                  </a:lnTo>
                  <a:lnTo>
                    <a:pt x="419" y="333"/>
                  </a:lnTo>
                  <a:lnTo>
                    <a:pt x="628" y="333"/>
                  </a:lnTo>
                  <a:lnTo>
                    <a:pt x="628" y="2"/>
                  </a:lnTo>
                  <a:lnTo>
                    <a:pt x="140" y="0"/>
                  </a:lnTo>
                </a:path>
              </a:pathLst>
            </a:custGeom>
            <a:solidFill>
              <a:schemeClr val="accent6">
                <a:lumMod val="40000"/>
                <a:lumOff val="60000"/>
              </a:schemeClr>
            </a:solidFill>
            <a:ln w="12700" cap="rnd" cmpd="sng">
              <a:solidFill>
                <a:srgbClr val="000000"/>
              </a:solidFill>
              <a:prstDash val="solid"/>
              <a:round/>
              <a:headEnd/>
              <a:tailEnd/>
            </a:ln>
            <a:effectLst/>
          </p:spPr>
          <p:txBody>
            <a:bodyPr/>
            <a:lstStyle/>
            <a:p>
              <a:endParaRPr lang="en-US"/>
            </a:p>
          </p:txBody>
        </p:sp>
        <p:sp>
          <p:nvSpPr>
            <p:cNvPr id="14" name="Freeform 7"/>
            <p:cNvSpPr>
              <a:spLocks/>
            </p:cNvSpPr>
            <p:nvPr/>
          </p:nvSpPr>
          <p:spPr bwMode="auto">
            <a:xfrm>
              <a:off x="2687" y="1056"/>
              <a:ext cx="591" cy="648"/>
            </a:xfrm>
            <a:custGeom>
              <a:avLst/>
              <a:gdLst/>
              <a:ahLst/>
              <a:cxnLst>
                <a:cxn ang="0">
                  <a:pos x="0" y="0"/>
                </a:cxn>
                <a:cxn ang="0">
                  <a:pos x="197" y="0"/>
                </a:cxn>
                <a:cxn ang="0">
                  <a:pos x="590" y="78"/>
                </a:cxn>
                <a:cxn ang="0">
                  <a:pos x="454" y="204"/>
                </a:cxn>
                <a:cxn ang="0">
                  <a:pos x="398" y="397"/>
                </a:cxn>
                <a:cxn ang="0">
                  <a:pos x="398" y="500"/>
                </a:cxn>
                <a:cxn ang="0">
                  <a:pos x="532" y="598"/>
                </a:cxn>
                <a:cxn ang="0">
                  <a:pos x="540" y="647"/>
                </a:cxn>
                <a:cxn ang="0">
                  <a:pos x="78" y="647"/>
                </a:cxn>
                <a:cxn ang="0">
                  <a:pos x="78" y="460"/>
                </a:cxn>
                <a:cxn ang="0">
                  <a:pos x="39" y="413"/>
                </a:cxn>
                <a:cxn ang="0">
                  <a:pos x="65" y="384"/>
                </a:cxn>
                <a:cxn ang="0">
                  <a:pos x="65" y="343"/>
                </a:cxn>
                <a:cxn ang="0">
                  <a:pos x="49" y="230"/>
                </a:cxn>
                <a:cxn ang="0">
                  <a:pos x="0" y="0"/>
                </a:cxn>
              </a:cxnLst>
              <a:rect l="0" t="0" r="r" b="b"/>
              <a:pathLst>
                <a:path w="591" h="648">
                  <a:moveTo>
                    <a:pt x="0" y="0"/>
                  </a:moveTo>
                  <a:lnTo>
                    <a:pt x="197" y="0"/>
                  </a:lnTo>
                  <a:lnTo>
                    <a:pt x="590" y="78"/>
                  </a:lnTo>
                  <a:lnTo>
                    <a:pt x="454" y="204"/>
                  </a:lnTo>
                  <a:lnTo>
                    <a:pt x="398" y="397"/>
                  </a:lnTo>
                  <a:lnTo>
                    <a:pt x="398" y="500"/>
                  </a:lnTo>
                  <a:lnTo>
                    <a:pt x="532" y="598"/>
                  </a:lnTo>
                  <a:lnTo>
                    <a:pt x="540" y="647"/>
                  </a:lnTo>
                  <a:lnTo>
                    <a:pt x="78" y="647"/>
                  </a:lnTo>
                  <a:lnTo>
                    <a:pt x="78" y="460"/>
                  </a:lnTo>
                  <a:lnTo>
                    <a:pt x="39" y="413"/>
                  </a:lnTo>
                  <a:lnTo>
                    <a:pt x="65" y="384"/>
                  </a:lnTo>
                  <a:lnTo>
                    <a:pt x="65" y="343"/>
                  </a:lnTo>
                  <a:lnTo>
                    <a:pt x="49" y="230"/>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15" name="Freeform 8"/>
            <p:cNvSpPr>
              <a:spLocks/>
            </p:cNvSpPr>
            <p:nvPr/>
          </p:nvSpPr>
          <p:spPr bwMode="auto">
            <a:xfrm>
              <a:off x="1671" y="2429"/>
              <a:ext cx="508" cy="637"/>
            </a:xfrm>
            <a:custGeom>
              <a:avLst/>
              <a:gdLst/>
              <a:ahLst/>
              <a:cxnLst>
                <a:cxn ang="0">
                  <a:pos x="0" y="0"/>
                </a:cxn>
                <a:cxn ang="0">
                  <a:pos x="507" y="0"/>
                </a:cxn>
                <a:cxn ang="0">
                  <a:pos x="507" y="548"/>
                </a:cxn>
                <a:cxn ang="0">
                  <a:pos x="176" y="548"/>
                </a:cxn>
                <a:cxn ang="0">
                  <a:pos x="84" y="548"/>
                </a:cxn>
                <a:cxn ang="0">
                  <a:pos x="84" y="636"/>
                </a:cxn>
                <a:cxn ang="0">
                  <a:pos x="0" y="636"/>
                </a:cxn>
                <a:cxn ang="0">
                  <a:pos x="0" y="0"/>
                </a:cxn>
              </a:cxnLst>
              <a:rect l="0" t="0" r="r" b="b"/>
              <a:pathLst>
                <a:path w="508" h="637">
                  <a:moveTo>
                    <a:pt x="0" y="0"/>
                  </a:moveTo>
                  <a:lnTo>
                    <a:pt x="507" y="0"/>
                  </a:lnTo>
                  <a:lnTo>
                    <a:pt x="507" y="548"/>
                  </a:lnTo>
                  <a:lnTo>
                    <a:pt x="176" y="548"/>
                  </a:lnTo>
                  <a:lnTo>
                    <a:pt x="84" y="548"/>
                  </a:lnTo>
                  <a:lnTo>
                    <a:pt x="84" y="636"/>
                  </a:lnTo>
                  <a:lnTo>
                    <a:pt x="0" y="636"/>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16" name="Freeform 9"/>
            <p:cNvSpPr>
              <a:spLocks/>
            </p:cNvSpPr>
            <p:nvPr/>
          </p:nvSpPr>
          <p:spPr bwMode="auto">
            <a:xfrm>
              <a:off x="4170" y="1827"/>
              <a:ext cx="487" cy="298"/>
            </a:xfrm>
            <a:custGeom>
              <a:avLst/>
              <a:gdLst/>
              <a:ahLst/>
              <a:cxnLst>
                <a:cxn ang="0">
                  <a:pos x="0" y="56"/>
                </a:cxn>
                <a:cxn ang="0">
                  <a:pos x="69" y="0"/>
                </a:cxn>
                <a:cxn ang="0">
                  <a:pos x="69" y="53"/>
                </a:cxn>
                <a:cxn ang="0">
                  <a:pos x="430" y="53"/>
                </a:cxn>
                <a:cxn ang="0">
                  <a:pos x="486" y="141"/>
                </a:cxn>
                <a:cxn ang="0">
                  <a:pos x="453" y="168"/>
                </a:cxn>
                <a:cxn ang="0">
                  <a:pos x="483" y="243"/>
                </a:cxn>
                <a:cxn ang="0">
                  <a:pos x="454" y="274"/>
                </a:cxn>
                <a:cxn ang="0">
                  <a:pos x="369" y="274"/>
                </a:cxn>
                <a:cxn ang="0">
                  <a:pos x="369" y="297"/>
                </a:cxn>
                <a:cxn ang="0">
                  <a:pos x="0" y="297"/>
                </a:cxn>
                <a:cxn ang="0">
                  <a:pos x="0" y="56"/>
                </a:cxn>
              </a:cxnLst>
              <a:rect l="0" t="0" r="r" b="b"/>
              <a:pathLst>
                <a:path w="487" h="298">
                  <a:moveTo>
                    <a:pt x="0" y="56"/>
                  </a:moveTo>
                  <a:lnTo>
                    <a:pt x="69" y="0"/>
                  </a:lnTo>
                  <a:lnTo>
                    <a:pt x="69" y="53"/>
                  </a:lnTo>
                  <a:lnTo>
                    <a:pt x="430" y="53"/>
                  </a:lnTo>
                  <a:lnTo>
                    <a:pt x="486" y="141"/>
                  </a:lnTo>
                  <a:lnTo>
                    <a:pt x="453" y="168"/>
                  </a:lnTo>
                  <a:lnTo>
                    <a:pt x="483" y="243"/>
                  </a:lnTo>
                  <a:lnTo>
                    <a:pt x="454" y="274"/>
                  </a:lnTo>
                  <a:lnTo>
                    <a:pt x="369" y="274"/>
                  </a:lnTo>
                  <a:lnTo>
                    <a:pt x="369" y="297"/>
                  </a:lnTo>
                  <a:lnTo>
                    <a:pt x="0" y="297"/>
                  </a:lnTo>
                  <a:lnTo>
                    <a:pt x="0" y="56"/>
                  </a:lnTo>
                </a:path>
              </a:pathLst>
            </a:custGeom>
            <a:solidFill>
              <a:schemeClr val="bg1"/>
            </a:solidFill>
            <a:ln w="12700" cap="rnd" cmpd="sng">
              <a:solidFill>
                <a:srgbClr val="000000"/>
              </a:solidFill>
              <a:prstDash val="solid"/>
              <a:round/>
              <a:headEnd/>
              <a:tailEnd/>
            </a:ln>
            <a:effectLst/>
          </p:spPr>
          <p:txBody>
            <a:bodyPr/>
            <a:lstStyle/>
            <a:p>
              <a:endParaRPr lang="en-US"/>
            </a:p>
          </p:txBody>
        </p:sp>
        <p:grpSp>
          <p:nvGrpSpPr>
            <p:cNvPr id="17" name="Group 10"/>
            <p:cNvGrpSpPr>
              <a:grpSpLocks/>
            </p:cNvGrpSpPr>
            <p:nvPr/>
          </p:nvGrpSpPr>
          <p:grpSpPr bwMode="auto">
            <a:xfrm>
              <a:off x="336" y="1135"/>
              <a:ext cx="5008" cy="2783"/>
              <a:chOff x="336" y="1039"/>
              <a:chExt cx="5008" cy="2783"/>
            </a:xfrm>
          </p:grpSpPr>
          <p:grpSp>
            <p:nvGrpSpPr>
              <p:cNvPr id="62" name="Group 11"/>
              <p:cNvGrpSpPr>
                <a:grpSpLocks/>
              </p:cNvGrpSpPr>
              <p:nvPr/>
            </p:nvGrpSpPr>
            <p:grpSpPr bwMode="auto">
              <a:xfrm>
                <a:off x="5004" y="1380"/>
                <a:ext cx="340" cy="472"/>
                <a:chOff x="5004" y="1380"/>
                <a:chExt cx="340" cy="472"/>
              </a:xfrm>
            </p:grpSpPr>
            <p:sp>
              <p:nvSpPr>
                <p:cNvPr id="121" name="Freeform 12"/>
                <p:cNvSpPr>
                  <a:spLocks/>
                </p:cNvSpPr>
                <p:nvPr/>
              </p:nvSpPr>
              <p:spPr bwMode="auto">
                <a:xfrm>
                  <a:off x="5108" y="1380"/>
                  <a:ext cx="236" cy="385"/>
                </a:xfrm>
                <a:custGeom>
                  <a:avLst/>
                  <a:gdLst/>
                  <a:ahLst/>
                  <a:cxnLst>
                    <a:cxn ang="0">
                      <a:pos x="235" y="0"/>
                    </a:cxn>
                    <a:cxn ang="0">
                      <a:pos x="0" y="182"/>
                    </a:cxn>
                    <a:cxn ang="0">
                      <a:pos x="0" y="384"/>
                    </a:cxn>
                    <a:cxn ang="0">
                      <a:pos x="235" y="204"/>
                    </a:cxn>
                    <a:cxn ang="0">
                      <a:pos x="235" y="0"/>
                    </a:cxn>
                  </a:cxnLst>
                  <a:rect l="0" t="0" r="r" b="b"/>
                  <a:pathLst>
                    <a:path w="236" h="385">
                      <a:moveTo>
                        <a:pt x="235" y="0"/>
                      </a:moveTo>
                      <a:lnTo>
                        <a:pt x="0" y="182"/>
                      </a:lnTo>
                      <a:lnTo>
                        <a:pt x="0" y="384"/>
                      </a:lnTo>
                      <a:lnTo>
                        <a:pt x="235" y="204"/>
                      </a:lnTo>
                      <a:lnTo>
                        <a:pt x="23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22" name="Freeform 13"/>
                <p:cNvSpPr>
                  <a:spLocks/>
                </p:cNvSpPr>
                <p:nvPr/>
              </p:nvSpPr>
              <p:spPr bwMode="auto">
                <a:xfrm>
                  <a:off x="5022" y="1562"/>
                  <a:ext cx="87" cy="290"/>
                </a:xfrm>
                <a:custGeom>
                  <a:avLst/>
                  <a:gdLst/>
                  <a:ahLst/>
                  <a:cxnLst>
                    <a:cxn ang="0">
                      <a:pos x="0" y="81"/>
                    </a:cxn>
                    <a:cxn ang="0">
                      <a:pos x="75" y="35"/>
                    </a:cxn>
                    <a:cxn ang="0">
                      <a:pos x="86" y="0"/>
                    </a:cxn>
                    <a:cxn ang="0">
                      <a:pos x="86" y="199"/>
                    </a:cxn>
                    <a:cxn ang="0">
                      <a:pos x="75" y="249"/>
                    </a:cxn>
                    <a:cxn ang="0">
                      <a:pos x="0" y="289"/>
                    </a:cxn>
                    <a:cxn ang="0">
                      <a:pos x="0" y="81"/>
                    </a:cxn>
                  </a:cxnLst>
                  <a:rect l="0" t="0" r="r" b="b"/>
                  <a:pathLst>
                    <a:path w="87" h="290">
                      <a:moveTo>
                        <a:pt x="0" y="81"/>
                      </a:moveTo>
                      <a:lnTo>
                        <a:pt x="75" y="35"/>
                      </a:lnTo>
                      <a:lnTo>
                        <a:pt x="86" y="0"/>
                      </a:lnTo>
                      <a:lnTo>
                        <a:pt x="86" y="199"/>
                      </a:lnTo>
                      <a:lnTo>
                        <a:pt x="75" y="249"/>
                      </a:lnTo>
                      <a:lnTo>
                        <a:pt x="0" y="289"/>
                      </a:lnTo>
                      <a:lnTo>
                        <a:pt x="0" y="8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23" name="Freeform 14"/>
                <p:cNvSpPr>
                  <a:spLocks/>
                </p:cNvSpPr>
                <p:nvPr/>
              </p:nvSpPr>
              <p:spPr bwMode="auto">
                <a:xfrm>
                  <a:off x="5004" y="1702"/>
                  <a:ext cx="30" cy="76"/>
                </a:xfrm>
                <a:custGeom>
                  <a:avLst/>
                  <a:gdLst/>
                  <a:ahLst/>
                  <a:cxnLst>
                    <a:cxn ang="0">
                      <a:pos x="29" y="0"/>
                    </a:cxn>
                    <a:cxn ang="0">
                      <a:pos x="0" y="28"/>
                    </a:cxn>
                    <a:cxn ang="0">
                      <a:pos x="29" y="75"/>
                    </a:cxn>
                    <a:cxn ang="0">
                      <a:pos x="29" y="0"/>
                    </a:cxn>
                  </a:cxnLst>
                  <a:rect l="0" t="0" r="r" b="b"/>
                  <a:pathLst>
                    <a:path w="30" h="76">
                      <a:moveTo>
                        <a:pt x="29" y="0"/>
                      </a:moveTo>
                      <a:lnTo>
                        <a:pt x="0" y="28"/>
                      </a:lnTo>
                      <a:lnTo>
                        <a:pt x="29" y="75"/>
                      </a:lnTo>
                      <a:lnTo>
                        <a:pt x="2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24" name="Freeform 15"/>
                <p:cNvSpPr>
                  <a:spLocks/>
                </p:cNvSpPr>
                <p:nvPr/>
              </p:nvSpPr>
              <p:spPr bwMode="auto">
                <a:xfrm>
                  <a:off x="5099" y="1562"/>
                  <a:ext cx="22" cy="248"/>
                </a:xfrm>
                <a:custGeom>
                  <a:avLst/>
                  <a:gdLst/>
                  <a:ahLst/>
                  <a:cxnLst>
                    <a:cxn ang="0">
                      <a:pos x="18" y="0"/>
                    </a:cxn>
                    <a:cxn ang="0">
                      <a:pos x="0" y="38"/>
                    </a:cxn>
                    <a:cxn ang="0">
                      <a:pos x="0" y="247"/>
                    </a:cxn>
                    <a:cxn ang="0">
                      <a:pos x="21" y="204"/>
                    </a:cxn>
                    <a:cxn ang="0">
                      <a:pos x="18" y="0"/>
                    </a:cxn>
                  </a:cxnLst>
                  <a:rect l="0" t="0" r="r" b="b"/>
                  <a:pathLst>
                    <a:path w="22" h="248">
                      <a:moveTo>
                        <a:pt x="18" y="0"/>
                      </a:moveTo>
                      <a:lnTo>
                        <a:pt x="0" y="38"/>
                      </a:lnTo>
                      <a:lnTo>
                        <a:pt x="0" y="247"/>
                      </a:lnTo>
                      <a:lnTo>
                        <a:pt x="21" y="204"/>
                      </a:lnTo>
                      <a:lnTo>
                        <a:pt x="18"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3" name="Group 16"/>
              <p:cNvGrpSpPr>
                <a:grpSpLocks/>
              </p:cNvGrpSpPr>
              <p:nvPr/>
            </p:nvGrpSpPr>
            <p:grpSpPr bwMode="auto">
              <a:xfrm>
                <a:off x="2687" y="3062"/>
                <a:ext cx="1553" cy="760"/>
                <a:chOff x="2687" y="3062"/>
                <a:chExt cx="1553" cy="760"/>
              </a:xfrm>
            </p:grpSpPr>
            <p:sp>
              <p:nvSpPr>
                <p:cNvPr id="107" name="Freeform 17"/>
                <p:cNvSpPr>
                  <a:spLocks/>
                </p:cNvSpPr>
                <p:nvPr/>
              </p:nvSpPr>
              <p:spPr bwMode="auto">
                <a:xfrm>
                  <a:off x="3378" y="3071"/>
                  <a:ext cx="63" cy="224"/>
                </a:xfrm>
                <a:custGeom>
                  <a:avLst/>
                  <a:gdLst/>
                  <a:ahLst/>
                  <a:cxnLst>
                    <a:cxn ang="0">
                      <a:pos x="0" y="39"/>
                    </a:cxn>
                    <a:cxn ang="0">
                      <a:pos x="28" y="127"/>
                    </a:cxn>
                    <a:cxn ang="0">
                      <a:pos x="28" y="223"/>
                    </a:cxn>
                    <a:cxn ang="0">
                      <a:pos x="62" y="200"/>
                    </a:cxn>
                    <a:cxn ang="0">
                      <a:pos x="62" y="0"/>
                    </a:cxn>
                    <a:cxn ang="0">
                      <a:pos x="0" y="39"/>
                    </a:cxn>
                  </a:cxnLst>
                  <a:rect l="0" t="0" r="r" b="b"/>
                  <a:pathLst>
                    <a:path w="63" h="224">
                      <a:moveTo>
                        <a:pt x="0" y="39"/>
                      </a:moveTo>
                      <a:lnTo>
                        <a:pt x="28" y="127"/>
                      </a:lnTo>
                      <a:lnTo>
                        <a:pt x="28" y="223"/>
                      </a:lnTo>
                      <a:lnTo>
                        <a:pt x="62" y="200"/>
                      </a:lnTo>
                      <a:lnTo>
                        <a:pt x="62" y="0"/>
                      </a:lnTo>
                      <a:lnTo>
                        <a:pt x="0" y="39"/>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08" name="Freeform 18"/>
                <p:cNvSpPr>
                  <a:spLocks/>
                </p:cNvSpPr>
                <p:nvPr/>
              </p:nvSpPr>
              <p:spPr bwMode="auto">
                <a:xfrm>
                  <a:off x="3440" y="3062"/>
                  <a:ext cx="200" cy="210"/>
                </a:xfrm>
                <a:custGeom>
                  <a:avLst/>
                  <a:gdLst/>
                  <a:ahLst/>
                  <a:cxnLst>
                    <a:cxn ang="0">
                      <a:pos x="0" y="7"/>
                    </a:cxn>
                    <a:cxn ang="0">
                      <a:pos x="84" y="0"/>
                    </a:cxn>
                    <a:cxn ang="0">
                      <a:pos x="199" y="0"/>
                    </a:cxn>
                    <a:cxn ang="0">
                      <a:pos x="199" y="203"/>
                    </a:cxn>
                    <a:cxn ang="0">
                      <a:pos x="84" y="203"/>
                    </a:cxn>
                    <a:cxn ang="0">
                      <a:pos x="0" y="209"/>
                    </a:cxn>
                    <a:cxn ang="0">
                      <a:pos x="0" y="7"/>
                    </a:cxn>
                  </a:cxnLst>
                  <a:rect l="0" t="0" r="r" b="b"/>
                  <a:pathLst>
                    <a:path w="200" h="210">
                      <a:moveTo>
                        <a:pt x="0" y="7"/>
                      </a:moveTo>
                      <a:lnTo>
                        <a:pt x="84" y="0"/>
                      </a:lnTo>
                      <a:lnTo>
                        <a:pt x="199" y="0"/>
                      </a:lnTo>
                      <a:lnTo>
                        <a:pt x="199" y="203"/>
                      </a:lnTo>
                      <a:lnTo>
                        <a:pt x="84" y="203"/>
                      </a:lnTo>
                      <a:lnTo>
                        <a:pt x="0" y="209"/>
                      </a:lnTo>
                      <a:lnTo>
                        <a:pt x="0" y="7"/>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09" name="Freeform 19"/>
                <p:cNvSpPr>
                  <a:spLocks/>
                </p:cNvSpPr>
                <p:nvPr/>
              </p:nvSpPr>
              <p:spPr bwMode="auto">
                <a:xfrm>
                  <a:off x="3642" y="3065"/>
                  <a:ext cx="94" cy="284"/>
                </a:xfrm>
                <a:custGeom>
                  <a:avLst/>
                  <a:gdLst/>
                  <a:ahLst/>
                  <a:cxnLst>
                    <a:cxn ang="0">
                      <a:pos x="0" y="0"/>
                    </a:cxn>
                    <a:cxn ang="0">
                      <a:pos x="0" y="200"/>
                    </a:cxn>
                    <a:cxn ang="0">
                      <a:pos x="93" y="283"/>
                    </a:cxn>
                    <a:cxn ang="0">
                      <a:pos x="93" y="78"/>
                    </a:cxn>
                    <a:cxn ang="0">
                      <a:pos x="0" y="0"/>
                    </a:cxn>
                  </a:cxnLst>
                  <a:rect l="0" t="0" r="r" b="b"/>
                  <a:pathLst>
                    <a:path w="94" h="284">
                      <a:moveTo>
                        <a:pt x="0" y="0"/>
                      </a:moveTo>
                      <a:lnTo>
                        <a:pt x="0" y="200"/>
                      </a:lnTo>
                      <a:lnTo>
                        <a:pt x="93" y="283"/>
                      </a:lnTo>
                      <a:lnTo>
                        <a:pt x="93" y="7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10" name="Freeform 20"/>
                <p:cNvSpPr>
                  <a:spLocks/>
                </p:cNvSpPr>
                <p:nvPr/>
              </p:nvSpPr>
              <p:spPr bwMode="auto">
                <a:xfrm>
                  <a:off x="3735" y="3117"/>
                  <a:ext cx="115" cy="230"/>
                </a:xfrm>
                <a:custGeom>
                  <a:avLst/>
                  <a:gdLst/>
                  <a:ahLst/>
                  <a:cxnLst>
                    <a:cxn ang="0">
                      <a:pos x="0" y="28"/>
                    </a:cxn>
                    <a:cxn ang="0">
                      <a:pos x="114" y="0"/>
                    </a:cxn>
                    <a:cxn ang="0">
                      <a:pos x="114" y="202"/>
                    </a:cxn>
                    <a:cxn ang="0">
                      <a:pos x="0" y="229"/>
                    </a:cxn>
                    <a:cxn ang="0">
                      <a:pos x="0" y="28"/>
                    </a:cxn>
                  </a:cxnLst>
                  <a:rect l="0" t="0" r="r" b="b"/>
                  <a:pathLst>
                    <a:path w="115" h="230">
                      <a:moveTo>
                        <a:pt x="0" y="28"/>
                      </a:moveTo>
                      <a:lnTo>
                        <a:pt x="114" y="0"/>
                      </a:lnTo>
                      <a:lnTo>
                        <a:pt x="114" y="202"/>
                      </a:lnTo>
                      <a:lnTo>
                        <a:pt x="0" y="229"/>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11" name="Freeform 21"/>
                <p:cNvSpPr>
                  <a:spLocks/>
                </p:cNvSpPr>
                <p:nvPr/>
              </p:nvSpPr>
              <p:spPr bwMode="auto">
                <a:xfrm>
                  <a:off x="3928" y="3314"/>
                  <a:ext cx="76" cy="319"/>
                </a:xfrm>
                <a:custGeom>
                  <a:avLst/>
                  <a:gdLst/>
                  <a:ahLst/>
                  <a:cxnLst>
                    <a:cxn ang="0">
                      <a:pos x="0" y="0"/>
                    </a:cxn>
                    <a:cxn ang="0">
                      <a:pos x="75" y="113"/>
                    </a:cxn>
                    <a:cxn ang="0">
                      <a:pos x="75" y="318"/>
                    </a:cxn>
                    <a:cxn ang="0">
                      <a:pos x="0" y="202"/>
                    </a:cxn>
                    <a:cxn ang="0">
                      <a:pos x="0" y="0"/>
                    </a:cxn>
                  </a:cxnLst>
                  <a:rect l="0" t="0" r="r" b="b"/>
                  <a:pathLst>
                    <a:path w="76" h="319">
                      <a:moveTo>
                        <a:pt x="0" y="0"/>
                      </a:moveTo>
                      <a:lnTo>
                        <a:pt x="75" y="113"/>
                      </a:lnTo>
                      <a:lnTo>
                        <a:pt x="75" y="318"/>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12" name="Freeform 22"/>
                <p:cNvSpPr>
                  <a:spLocks/>
                </p:cNvSpPr>
                <p:nvPr/>
              </p:nvSpPr>
              <p:spPr bwMode="auto">
                <a:xfrm>
                  <a:off x="3849" y="3117"/>
                  <a:ext cx="98" cy="289"/>
                </a:xfrm>
                <a:custGeom>
                  <a:avLst/>
                  <a:gdLst/>
                  <a:ahLst/>
                  <a:cxnLst>
                    <a:cxn ang="0">
                      <a:pos x="0" y="0"/>
                    </a:cxn>
                    <a:cxn ang="0">
                      <a:pos x="97" y="103"/>
                    </a:cxn>
                    <a:cxn ang="0">
                      <a:pos x="76" y="197"/>
                    </a:cxn>
                    <a:cxn ang="0">
                      <a:pos x="76" y="288"/>
                    </a:cxn>
                    <a:cxn ang="0">
                      <a:pos x="0" y="199"/>
                    </a:cxn>
                    <a:cxn ang="0">
                      <a:pos x="0" y="0"/>
                    </a:cxn>
                  </a:cxnLst>
                  <a:rect l="0" t="0" r="r" b="b"/>
                  <a:pathLst>
                    <a:path w="98" h="289">
                      <a:moveTo>
                        <a:pt x="0" y="0"/>
                      </a:moveTo>
                      <a:lnTo>
                        <a:pt x="97" y="103"/>
                      </a:lnTo>
                      <a:lnTo>
                        <a:pt x="76" y="197"/>
                      </a:lnTo>
                      <a:lnTo>
                        <a:pt x="76" y="288"/>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13" name="Freeform 23"/>
                <p:cNvSpPr>
                  <a:spLocks/>
                </p:cNvSpPr>
                <p:nvPr/>
              </p:nvSpPr>
              <p:spPr bwMode="auto">
                <a:xfrm>
                  <a:off x="2687" y="3145"/>
                  <a:ext cx="204" cy="359"/>
                </a:xfrm>
                <a:custGeom>
                  <a:avLst/>
                  <a:gdLst/>
                  <a:ahLst/>
                  <a:cxnLst>
                    <a:cxn ang="0">
                      <a:pos x="18" y="358"/>
                    </a:cxn>
                    <a:cxn ang="0">
                      <a:pos x="0" y="244"/>
                    </a:cxn>
                    <a:cxn ang="0">
                      <a:pos x="41" y="130"/>
                    </a:cxn>
                    <a:cxn ang="0">
                      <a:pos x="203" y="0"/>
                    </a:cxn>
                    <a:cxn ang="0">
                      <a:pos x="203" y="200"/>
                    </a:cxn>
                    <a:cxn ang="0">
                      <a:pos x="44" y="327"/>
                    </a:cxn>
                    <a:cxn ang="0">
                      <a:pos x="18" y="358"/>
                    </a:cxn>
                  </a:cxnLst>
                  <a:rect l="0" t="0" r="r" b="b"/>
                  <a:pathLst>
                    <a:path w="204" h="359">
                      <a:moveTo>
                        <a:pt x="18" y="358"/>
                      </a:moveTo>
                      <a:lnTo>
                        <a:pt x="0" y="244"/>
                      </a:lnTo>
                      <a:lnTo>
                        <a:pt x="41" y="130"/>
                      </a:lnTo>
                      <a:lnTo>
                        <a:pt x="203" y="0"/>
                      </a:lnTo>
                      <a:lnTo>
                        <a:pt x="203" y="200"/>
                      </a:lnTo>
                      <a:lnTo>
                        <a:pt x="44" y="327"/>
                      </a:lnTo>
                      <a:lnTo>
                        <a:pt x="18" y="35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14" name="Freeform 24"/>
                <p:cNvSpPr>
                  <a:spLocks/>
                </p:cNvSpPr>
                <p:nvPr/>
              </p:nvSpPr>
              <p:spPr bwMode="auto">
                <a:xfrm>
                  <a:off x="2890" y="3114"/>
                  <a:ext cx="115" cy="229"/>
                </a:xfrm>
                <a:custGeom>
                  <a:avLst/>
                  <a:gdLst/>
                  <a:ahLst/>
                  <a:cxnLst>
                    <a:cxn ang="0">
                      <a:pos x="0" y="31"/>
                    </a:cxn>
                    <a:cxn ang="0">
                      <a:pos x="0" y="228"/>
                    </a:cxn>
                    <a:cxn ang="0">
                      <a:pos x="114" y="199"/>
                    </a:cxn>
                    <a:cxn ang="0">
                      <a:pos x="114" y="0"/>
                    </a:cxn>
                    <a:cxn ang="0">
                      <a:pos x="0" y="31"/>
                    </a:cxn>
                  </a:cxnLst>
                  <a:rect l="0" t="0" r="r" b="b"/>
                  <a:pathLst>
                    <a:path w="115" h="229">
                      <a:moveTo>
                        <a:pt x="0" y="31"/>
                      </a:moveTo>
                      <a:lnTo>
                        <a:pt x="0" y="228"/>
                      </a:lnTo>
                      <a:lnTo>
                        <a:pt x="114" y="199"/>
                      </a:lnTo>
                      <a:lnTo>
                        <a:pt x="114" y="0"/>
                      </a:lnTo>
                      <a:lnTo>
                        <a:pt x="0" y="31"/>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15" name="Freeform 25"/>
                <p:cNvSpPr>
                  <a:spLocks/>
                </p:cNvSpPr>
                <p:nvPr/>
              </p:nvSpPr>
              <p:spPr bwMode="auto">
                <a:xfrm>
                  <a:off x="3004" y="3114"/>
                  <a:ext cx="229" cy="282"/>
                </a:xfrm>
                <a:custGeom>
                  <a:avLst/>
                  <a:gdLst/>
                  <a:ahLst/>
                  <a:cxnLst>
                    <a:cxn ang="0">
                      <a:pos x="0" y="0"/>
                    </a:cxn>
                    <a:cxn ang="0">
                      <a:pos x="228" y="81"/>
                    </a:cxn>
                    <a:cxn ang="0">
                      <a:pos x="228" y="281"/>
                    </a:cxn>
                    <a:cxn ang="0">
                      <a:pos x="0" y="199"/>
                    </a:cxn>
                    <a:cxn ang="0">
                      <a:pos x="0" y="0"/>
                    </a:cxn>
                  </a:cxnLst>
                  <a:rect l="0" t="0" r="r" b="b"/>
                  <a:pathLst>
                    <a:path w="229" h="282">
                      <a:moveTo>
                        <a:pt x="0" y="0"/>
                      </a:moveTo>
                      <a:lnTo>
                        <a:pt x="228" y="81"/>
                      </a:lnTo>
                      <a:lnTo>
                        <a:pt x="228" y="281"/>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16" name="Freeform 26"/>
                <p:cNvSpPr>
                  <a:spLocks/>
                </p:cNvSpPr>
                <p:nvPr/>
              </p:nvSpPr>
              <p:spPr bwMode="auto">
                <a:xfrm>
                  <a:off x="3232" y="3195"/>
                  <a:ext cx="179" cy="208"/>
                </a:xfrm>
                <a:custGeom>
                  <a:avLst/>
                  <a:gdLst/>
                  <a:ahLst/>
                  <a:cxnLst>
                    <a:cxn ang="0">
                      <a:pos x="0" y="0"/>
                    </a:cxn>
                    <a:cxn ang="0">
                      <a:pos x="0" y="199"/>
                    </a:cxn>
                    <a:cxn ang="0">
                      <a:pos x="178" y="207"/>
                    </a:cxn>
                    <a:cxn ang="0">
                      <a:pos x="178" y="5"/>
                    </a:cxn>
                    <a:cxn ang="0">
                      <a:pos x="0" y="0"/>
                    </a:cxn>
                  </a:cxnLst>
                  <a:rect l="0" t="0" r="r" b="b"/>
                  <a:pathLst>
                    <a:path w="179" h="208">
                      <a:moveTo>
                        <a:pt x="0" y="0"/>
                      </a:moveTo>
                      <a:lnTo>
                        <a:pt x="0" y="199"/>
                      </a:lnTo>
                      <a:lnTo>
                        <a:pt x="178" y="207"/>
                      </a:lnTo>
                      <a:lnTo>
                        <a:pt x="178" y="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17" name="Freeform 27"/>
                <p:cNvSpPr>
                  <a:spLocks/>
                </p:cNvSpPr>
                <p:nvPr/>
              </p:nvSpPr>
              <p:spPr bwMode="auto">
                <a:xfrm>
                  <a:off x="4139" y="3520"/>
                  <a:ext cx="101" cy="294"/>
                </a:xfrm>
                <a:custGeom>
                  <a:avLst/>
                  <a:gdLst/>
                  <a:ahLst/>
                  <a:cxnLst>
                    <a:cxn ang="0">
                      <a:pos x="0" y="95"/>
                    </a:cxn>
                    <a:cxn ang="0">
                      <a:pos x="100" y="0"/>
                    </a:cxn>
                    <a:cxn ang="0">
                      <a:pos x="100" y="196"/>
                    </a:cxn>
                    <a:cxn ang="0">
                      <a:pos x="0" y="293"/>
                    </a:cxn>
                    <a:cxn ang="0">
                      <a:pos x="0" y="95"/>
                    </a:cxn>
                  </a:cxnLst>
                  <a:rect l="0" t="0" r="r" b="b"/>
                  <a:pathLst>
                    <a:path w="101" h="294">
                      <a:moveTo>
                        <a:pt x="0" y="95"/>
                      </a:moveTo>
                      <a:lnTo>
                        <a:pt x="100" y="0"/>
                      </a:lnTo>
                      <a:lnTo>
                        <a:pt x="100" y="196"/>
                      </a:lnTo>
                      <a:lnTo>
                        <a:pt x="0" y="293"/>
                      </a:lnTo>
                      <a:lnTo>
                        <a:pt x="0" y="9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18" name="Freeform 28"/>
                <p:cNvSpPr>
                  <a:spLocks/>
                </p:cNvSpPr>
                <p:nvPr/>
              </p:nvSpPr>
              <p:spPr bwMode="auto">
                <a:xfrm>
                  <a:off x="4001" y="3429"/>
                  <a:ext cx="33" cy="204"/>
                </a:xfrm>
                <a:custGeom>
                  <a:avLst/>
                  <a:gdLst/>
                  <a:ahLst/>
                  <a:cxnLst>
                    <a:cxn ang="0">
                      <a:pos x="0" y="0"/>
                    </a:cxn>
                    <a:cxn ang="0">
                      <a:pos x="0" y="203"/>
                    </a:cxn>
                    <a:cxn ang="0">
                      <a:pos x="32" y="203"/>
                    </a:cxn>
                    <a:cxn ang="0">
                      <a:pos x="32" y="2"/>
                    </a:cxn>
                    <a:cxn ang="0">
                      <a:pos x="0" y="0"/>
                    </a:cxn>
                  </a:cxnLst>
                  <a:rect l="0" t="0" r="r" b="b"/>
                  <a:pathLst>
                    <a:path w="33" h="204">
                      <a:moveTo>
                        <a:pt x="0" y="0"/>
                      </a:moveTo>
                      <a:lnTo>
                        <a:pt x="0" y="203"/>
                      </a:lnTo>
                      <a:lnTo>
                        <a:pt x="32" y="203"/>
                      </a:lnTo>
                      <a:lnTo>
                        <a:pt x="32" y="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19" name="Freeform 29"/>
                <p:cNvSpPr>
                  <a:spLocks/>
                </p:cNvSpPr>
                <p:nvPr/>
              </p:nvSpPr>
              <p:spPr bwMode="auto">
                <a:xfrm>
                  <a:off x="4059" y="3615"/>
                  <a:ext cx="81" cy="206"/>
                </a:xfrm>
                <a:custGeom>
                  <a:avLst/>
                  <a:gdLst/>
                  <a:ahLst/>
                  <a:cxnLst>
                    <a:cxn ang="0">
                      <a:pos x="0" y="5"/>
                    </a:cxn>
                    <a:cxn ang="0">
                      <a:pos x="80" y="0"/>
                    </a:cxn>
                    <a:cxn ang="0">
                      <a:pos x="80" y="197"/>
                    </a:cxn>
                    <a:cxn ang="0">
                      <a:pos x="0" y="205"/>
                    </a:cxn>
                    <a:cxn ang="0">
                      <a:pos x="0" y="5"/>
                    </a:cxn>
                  </a:cxnLst>
                  <a:rect l="0" t="0" r="r" b="b"/>
                  <a:pathLst>
                    <a:path w="81" h="206">
                      <a:moveTo>
                        <a:pt x="0" y="5"/>
                      </a:moveTo>
                      <a:lnTo>
                        <a:pt x="80" y="0"/>
                      </a:lnTo>
                      <a:lnTo>
                        <a:pt x="80" y="197"/>
                      </a:lnTo>
                      <a:lnTo>
                        <a:pt x="0" y="205"/>
                      </a:lnTo>
                      <a:lnTo>
                        <a:pt x="0" y="5"/>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20" name="Freeform 30"/>
                <p:cNvSpPr>
                  <a:spLocks/>
                </p:cNvSpPr>
                <p:nvPr/>
              </p:nvSpPr>
              <p:spPr bwMode="auto">
                <a:xfrm>
                  <a:off x="4032" y="3430"/>
                  <a:ext cx="28" cy="392"/>
                </a:xfrm>
                <a:custGeom>
                  <a:avLst/>
                  <a:gdLst/>
                  <a:ahLst/>
                  <a:cxnLst>
                    <a:cxn ang="0">
                      <a:pos x="0" y="0"/>
                    </a:cxn>
                    <a:cxn ang="0">
                      <a:pos x="27" y="195"/>
                    </a:cxn>
                    <a:cxn ang="0">
                      <a:pos x="27" y="391"/>
                    </a:cxn>
                    <a:cxn ang="0">
                      <a:pos x="0" y="202"/>
                    </a:cxn>
                    <a:cxn ang="0">
                      <a:pos x="0" y="0"/>
                    </a:cxn>
                  </a:cxnLst>
                  <a:rect l="0" t="0" r="r" b="b"/>
                  <a:pathLst>
                    <a:path w="28" h="392">
                      <a:moveTo>
                        <a:pt x="0" y="0"/>
                      </a:moveTo>
                      <a:lnTo>
                        <a:pt x="27" y="195"/>
                      </a:lnTo>
                      <a:lnTo>
                        <a:pt x="27" y="391"/>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4" name="Group 31"/>
              <p:cNvGrpSpPr>
                <a:grpSpLocks/>
              </p:cNvGrpSpPr>
              <p:nvPr/>
            </p:nvGrpSpPr>
            <p:grpSpPr bwMode="auto">
              <a:xfrm>
                <a:off x="4075" y="2493"/>
                <a:ext cx="521" cy="661"/>
                <a:chOff x="4075" y="2493"/>
                <a:chExt cx="521" cy="661"/>
              </a:xfrm>
            </p:grpSpPr>
            <p:sp>
              <p:nvSpPr>
                <p:cNvPr id="101" name="Freeform 32"/>
                <p:cNvSpPr>
                  <a:spLocks/>
                </p:cNvSpPr>
                <p:nvPr/>
              </p:nvSpPr>
              <p:spPr bwMode="auto">
                <a:xfrm>
                  <a:off x="4139" y="2819"/>
                  <a:ext cx="85" cy="231"/>
                </a:xfrm>
                <a:custGeom>
                  <a:avLst/>
                  <a:gdLst/>
                  <a:ahLst/>
                  <a:cxnLst>
                    <a:cxn ang="0">
                      <a:pos x="0" y="28"/>
                    </a:cxn>
                    <a:cxn ang="0">
                      <a:pos x="84" y="0"/>
                    </a:cxn>
                    <a:cxn ang="0">
                      <a:pos x="84" y="201"/>
                    </a:cxn>
                    <a:cxn ang="0">
                      <a:pos x="0" y="230"/>
                    </a:cxn>
                    <a:cxn ang="0">
                      <a:pos x="0" y="28"/>
                    </a:cxn>
                  </a:cxnLst>
                  <a:rect l="0" t="0" r="r" b="b"/>
                  <a:pathLst>
                    <a:path w="85" h="231">
                      <a:moveTo>
                        <a:pt x="0" y="28"/>
                      </a:moveTo>
                      <a:lnTo>
                        <a:pt x="84" y="0"/>
                      </a:lnTo>
                      <a:lnTo>
                        <a:pt x="84" y="201"/>
                      </a:lnTo>
                      <a:lnTo>
                        <a:pt x="0" y="230"/>
                      </a:lnTo>
                      <a:lnTo>
                        <a:pt x="0" y="28"/>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02" name="Freeform 33"/>
                <p:cNvSpPr>
                  <a:spLocks/>
                </p:cNvSpPr>
                <p:nvPr/>
              </p:nvSpPr>
              <p:spPr bwMode="auto">
                <a:xfrm>
                  <a:off x="4223" y="2701"/>
                  <a:ext cx="112" cy="322"/>
                </a:xfrm>
                <a:custGeom>
                  <a:avLst/>
                  <a:gdLst/>
                  <a:ahLst/>
                  <a:cxnLst>
                    <a:cxn ang="0">
                      <a:pos x="0" y="116"/>
                    </a:cxn>
                    <a:cxn ang="0">
                      <a:pos x="111" y="0"/>
                    </a:cxn>
                    <a:cxn ang="0">
                      <a:pos x="111" y="203"/>
                    </a:cxn>
                    <a:cxn ang="0">
                      <a:pos x="0" y="321"/>
                    </a:cxn>
                    <a:cxn ang="0">
                      <a:pos x="0" y="116"/>
                    </a:cxn>
                  </a:cxnLst>
                  <a:rect l="0" t="0" r="r" b="b"/>
                  <a:pathLst>
                    <a:path w="112" h="322">
                      <a:moveTo>
                        <a:pt x="0" y="116"/>
                      </a:moveTo>
                      <a:lnTo>
                        <a:pt x="111" y="0"/>
                      </a:lnTo>
                      <a:lnTo>
                        <a:pt x="111" y="203"/>
                      </a:lnTo>
                      <a:lnTo>
                        <a:pt x="0" y="321"/>
                      </a:lnTo>
                      <a:lnTo>
                        <a:pt x="0" y="11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03" name="Freeform 34"/>
                <p:cNvSpPr>
                  <a:spLocks/>
                </p:cNvSpPr>
                <p:nvPr/>
              </p:nvSpPr>
              <p:spPr bwMode="auto">
                <a:xfrm>
                  <a:off x="4334" y="2625"/>
                  <a:ext cx="52" cy="282"/>
                </a:xfrm>
                <a:custGeom>
                  <a:avLst/>
                  <a:gdLst/>
                  <a:ahLst/>
                  <a:cxnLst>
                    <a:cxn ang="0">
                      <a:pos x="0" y="82"/>
                    </a:cxn>
                    <a:cxn ang="0">
                      <a:pos x="0" y="281"/>
                    </a:cxn>
                    <a:cxn ang="0">
                      <a:pos x="51" y="199"/>
                    </a:cxn>
                    <a:cxn ang="0">
                      <a:pos x="51" y="0"/>
                    </a:cxn>
                    <a:cxn ang="0">
                      <a:pos x="0" y="82"/>
                    </a:cxn>
                  </a:cxnLst>
                  <a:rect l="0" t="0" r="r" b="b"/>
                  <a:pathLst>
                    <a:path w="52" h="282">
                      <a:moveTo>
                        <a:pt x="0" y="82"/>
                      </a:moveTo>
                      <a:lnTo>
                        <a:pt x="0" y="281"/>
                      </a:lnTo>
                      <a:lnTo>
                        <a:pt x="51" y="199"/>
                      </a:lnTo>
                      <a:lnTo>
                        <a:pt x="51" y="0"/>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04" name="Freeform 35"/>
                <p:cNvSpPr>
                  <a:spLocks/>
                </p:cNvSpPr>
                <p:nvPr/>
              </p:nvSpPr>
              <p:spPr bwMode="auto">
                <a:xfrm>
                  <a:off x="4075" y="2850"/>
                  <a:ext cx="65" cy="304"/>
                </a:xfrm>
                <a:custGeom>
                  <a:avLst/>
                  <a:gdLst/>
                  <a:ahLst/>
                  <a:cxnLst>
                    <a:cxn ang="0">
                      <a:pos x="64" y="0"/>
                    </a:cxn>
                    <a:cxn ang="0">
                      <a:pos x="64" y="207"/>
                    </a:cxn>
                    <a:cxn ang="0">
                      <a:pos x="53" y="263"/>
                    </a:cxn>
                    <a:cxn ang="0">
                      <a:pos x="37" y="303"/>
                    </a:cxn>
                    <a:cxn ang="0">
                      <a:pos x="13" y="266"/>
                    </a:cxn>
                    <a:cxn ang="0">
                      <a:pos x="0" y="194"/>
                    </a:cxn>
                    <a:cxn ang="0">
                      <a:pos x="50" y="65"/>
                    </a:cxn>
                    <a:cxn ang="0">
                      <a:pos x="64" y="0"/>
                    </a:cxn>
                  </a:cxnLst>
                  <a:rect l="0" t="0" r="r" b="b"/>
                  <a:pathLst>
                    <a:path w="65" h="304">
                      <a:moveTo>
                        <a:pt x="64" y="0"/>
                      </a:moveTo>
                      <a:lnTo>
                        <a:pt x="64" y="207"/>
                      </a:lnTo>
                      <a:lnTo>
                        <a:pt x="53" y="263"/>
                      </a:lnTo>
                      <a:lnTo>
                        <a:pt x="37" y="303"/>
                      </a:lnTo>
                      <a:lnTo>
                        <a:pt x="13" y="266"/>
                      </a:lnTo>
                      <a:lnTo>
                        <a:pt x="0" y="194"/>
                      </a:lnTo>
                      <a:lnTo>
                        <a:pt x="50" y="65"/>
                      </a:lnTo>
                      <a:lnTo>
                        <a:pt x="6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05" name="Freeform 36"/>
                <p:cNvSpPr>
                  <a:spLocks/>
                </p:cNvSpPr>
                <p:nvPr/>
              </p:nvSpPr>
              <p:spPr bwMode="auto">
                <a:xfrm>
                  <a:off x="4385" y="2585"/>
                  <a:ext cx="124" cy="242"/>
                </a:xfrm>
                <a:custGeom>
                  <a:avLst/>
                  <a:gdLst/>
                  <a:ahLst/>
                  <a:cxnLst>
                    <a:cxn ang="0">
                      <a:pos x="0" y="36"/>
                    </a:cxn>
                    <a:cxn ang="0">
                      <a:pos x="123" y="0"/>
                    </a:cxn>
                    <a:cxn ang="0">
                      <a:pos x="123" y="201"/>
                    </a:cxn>
                    <a:cxn ang="0">
                      <a:pos x="0" y="241"/>
                    </a:cxn>
                    <a:cxn ang="0">
                      <a:pos x="0" y="36"/>
                    </a:cxn>
                  </a:cxnLst>
                  <a:rect l="0" t="0" r="r" b="b"/>
                  <a:pathLst>
                    <a:path w="124" h="242">
                      <a:moveTo>
                        <a:pt x="0" y="36"/>
                      </a:moveTo>
                      <a:lnTo>
                        <a:pt x="123" y="0"/>
                      </a:lnTo>
                      <a:lnTo>
                        <a:pt x="123" y="201"/>
                      </a:lnTo>
                      <a:lnTo>
                        <a:pt x="0" y="241"/>
                      </a:lnTo>
                      <a:lnTo>
                        <a:pt x="0" y="3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06" name="Freeform 37"/>
                <p:cNvSpPr>
                  <a:spLocks/>
                </p:cNvSpPr>
                <p:nvPr/>
              </p:nvSpPr>
              <p:spPr bwMode="auto">
                <a:xfrm>
                  <a:off x="4508" y="2493"/>
                  <a:ext cx="88" cy="296"/>
                </a:xfrm>
                <a:custGeom>
                  <a:avLst/>
                  <a:gdLst/>
                  <a:ahLst/>
                  <a:cxnLst>
                    <a:cxn ang="0">
                      <a:pos x="0" y="91"/>
                    </a:cxn>
                    <a:cxn ang="0">
                      <a:pos x="0" y="295"/>
                    </a:cxn>
                    <a:cxn ang="0">
                      <a:pos x="87" y="201"/>
                    </a:cxn>
                    <a:cxn ang="0">
                      <a:pos x="87" y="0"/>
                    </a:cxn>
                    <a:cxn ang="0">
                      <a:pos x="0" y="91"/>
                    </a:cxn>
                  </a:cxnLst>
                  <a:rect l="0" t="0" r="r" b="b"/>
                  <a:pathLst>
                    <a:path w="88" h="296">
                      <a:moveTo>
                        <a:pt x="0" y="91"/>
                      </a:moveTo>
                      <a:lnTo>
                        <a:pt x="0" y="295"/>
                      </a:lnTo>
                      <a:lnTo>
                        <a:pt x="87" y="201"/>
                      </a:lnTo>
                      <a:lnTo>
                        <a:pt x="87" y="0"/>
                      </a:lnTo>
                      <a:lnTo>
                        <a:pt x="0" y="91"/>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5" name="Group 38"/>
              <p:cNvGrpSpPr>
                <a:grpSpLocks/>
              </p:cNvGrpSpPr>
              <p:nvPr/>
            </p:nvGrpSpPr>
            <p:grpSpPr bwMode="auto">
              <a:xfrm>
                <a:off x="4528" y="1798"/>
                <a:ext cx="568" cy="680"/>
                <a:chOff x="4528" y="1798"/>
                <a:chExt cx="568" cy="680"/>
              </a:xfrm>
            </p:grpSpPr>
            <p:sp>
              <p:nvSpPr>
                <p:cNvPr id="92" name="Freeform 39"/>
                <p:cNvSpPr>
                  <a:spLocks/>
                </p:cNvSpPr>
                <p:nvPr/>
              </p:nvSpPr>
              <p:spPr bwMode="auto">
                <a:xfrm>
                  <a:off x="4653" y="2036"/>
                  <a:ext cx="65" cy="290"/>
                </a:xfrm>
                <a:custGeom>
                  <a:avLst/>
                  <a:gdLst/>
                  <a:ahLst/>
                  <a:cxnLst>
                    <a:cxn ang="0">
                      <a:pos x="0" y="82"/>
                    </a:cxn>
                    <a:cxn ang="0">
                      <a:pos x="64" y="0"/>
                    </a:cxn>
                    <a:cxn ang="0">
                      <a:pos x="64" y="203"/>
                    </a:cxn>
                    <a:cxn ang="0">
                      <a:pos x="0" y="289"/>
                    </a:cxn>
                    <a:cxn ang="0">
                      <a:pos x="0" y="82"/>
                    </a:cxn>
                  </a:cxnLst>
                  <a:rect l="0" t="0" r="r" b="b"/>
                  <a:pathLst>
                    <a:path w="65" h="290">
                      <a:moveTo>
                        <a:pt x="0" y="82"/>
                      </a:moveTo>
                      <a:lnTo>
                        <a:pt x="64" y="0"/>
                      </a:lnTo>
                      <a:lnTo>
                        <a:pt x="64" y="203"/>
                      </a:lnTo>
                      <a:lnTo>
                        <a:pt x="0" y="289"/>
                      </a:lnTo>
                      <a:lnTo>
                        <a:pt x="0" y="8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93" name="Freeform 40"/>
                <p:cNvSpPr>
                  <a:spLocks/>
                </p:cNvSpPr>
                <p:nvPr/>
              </p:nvSpPr>
              <p:spPr bwMode="auto">
                <a:xfrm>
                  <a:off x="4599" y="2049"/>
                  <a:ext cx="55" cy="280"/>
                </a:xfrm>
                <a:custGeom>
                  <a:avLst/>
                  <a:gdLst/>
                  <a:ahLst/>
                  <a:cxnLst>
                    <a:cxn ang="0">
                      <a:pos x="0" y="0"/>
                    </a:cxn>
                    <a:cxn ang="0">
                      <a:pos x="54" y="72"/>
                    </a:cxn>
                    <a:cxn ang="0">
                      <a:pos x="54" y="279"/>
                    </a:cxn>
                    <a:cxn ang="0">
                      <a:pos x="0" y="205"/>
                    </a:cxn>
                    <a:cxn ang="0">
                      <a:pos x="0" y="0"/>
                    </a:cxn>
                  </a:cxnLst>
                  <a:rect l="0" t="0" r="r" b="b"/>
                  <a:pathLst>
                    <a:path w="55" h="280">
                      <a:moveTo>
                        <a:pt x="0" y="0"/>
                      </a:moveTo>
                      <a:lnTo>
                        <a:pt x="54" y="72"/>
                      </a:lnTo>
                      <a:lnTo>
                        <a:pt x="54" y="279"/>
                      </a:lnTo>
                      <a:lnTo>
                        <a:pt x="0" y="205"/>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94" name="Freeform 41"/>
                <p:cNvSpPr>
                  <a:spLocks/>
                </p:cNvSpPr>
                <p:nvPr/>
              </p:nvSpPr>
              <p:spPr bwMode="auto">
                <a:xfrm>
                  <a:off x="4570" y="2151"/>
                  <a:ext cx="71" cy="327"/>
                </a:xfrm>
                <a:custGeom>
                  <a:avLst/>
                  <a:gdLst/>
                  <a:ahLst/>
                  <a:cxnLst>
                    <a:cxn ang="0">
                      <a:pos x="70" y="0"/>
                    </a:cxn>
                    <a:cxn ang="0">
                      <a:pos x="0" y="126"/>
                    </a:cxn>
                    <a:cxn ang="0">
                      <a:pos x="0" y="326"/>
                    </a:cxn>
                    <a:cxn ang="0">
                      <a:pos x="70" y="205"/>
                    </a:cxn>
                    <a:cxn ang="0">
                      <a:pos x="70" y="0"/>
                    </a:cxn>
                  </a:cxnLst>
                  <a:rect l="0" t="0" r="r" b="b"/>
                  <a:pathLst>
                    <a:path w="71" h="327">
                      <a:moveTo>
                        <a:pt x="70" y="0"/>
                      </a:moveTo>
                      <a:lnTo>
                        <a:pt x="0" y="126"/>
                      </a:lnTo>
                      <a:lnTo>
                        <a:pt x="0" y="326"/>
                      </a:lnTo>
                      <a:lnTo>
                        <a:pt x="70" y="205"/>
                      </a:lnTo>
                      <a:lnTo>
                        <a:pt x="7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95" name="Freeform 42"/>
                <p:cNvSpPr>
                  <a:spLocks/>
                </p:cNvSpPr>
                <p:nvPr/>
              </p:nvSpPr>
              <p:spPr bwMode="auto">
                <a:xfrm>
                  <a:off x="4528" y="2280"/>
                  <a:ext cx="43" cy="150"/>
                </a:xfrm>
                <a:custGeom>
                  <a:avLst/>
                  <a:gdLst/>
                  <a:ahLst/>
                  <a:cxnLst>
                    <a:cxn ang="0">
                      <a:pos x="42" y="0"/>
                    </a:cxn>
                    <a:cxn ang="0">
                      <a:pos x="0" y="44"/>
                    </a:cxn>
                    <a:cxn ang="0">
                      <a:pos x="42" y="149"/>
                    </a:cxn>
                    <a:cxn ang="0">
                      <a:pos x="42" y="0"/>
                    </a:cxn>
                  </a:cxnLst>
                  <a:rect l="0" t="0" r="r" b="b"/>
                  <a:pathLst>
                    <a:path w="43" h="150">
                      <a:moveTo>
                        <a:pt x="42" y="0"/>
                      </a:moveTo>
                      <a:lnTo>
                        <a:pt x="0" y="44"/>
                      </a:lnTo>
                      <a:lnTo>
                        <a:pt x="42" y="149"/>
                      </a:lnTo>
                      <a:lnTo>
                        <a:pt x="42"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96" name="Freeform 43"/>
                <p:cNvSpPr>
                  <a:spLocks/>
                </p:cNvSpPr>
                <p:nvPr/>
              </p:nvSpPr>
              <p:spPr bwMode="auto">
                <a:xfrm>
                  <a:off x="5026" y="1806"/>
                  <a:ext cx="70" cy="227"/>
                </a:xfrm>
                <a:custGeom>
                  <a:avLst/>
                  <a:gdLst/>
                  <a:ahLst/>
                  <a:cxnLst>
                    <a:cxn ang="0">
                      <a:pos x="0" y="26"/>
                    </a:cxn>
                    <a:cxn ang="0">
                      <a:pos x="69" y="0"/>
                    </a:cxn>
                    <a:cxn ang="0">
                      <a:pos x="69" y="201"/>
                    </a:cxn>
                    <a:cxn ang="0">
                      <a:pos x="0" y="226"/>
                    </a:cxn>
                    <a:cxn ang="0">
                      <a:pos x="0" y="26"/>
                    </a:cxn>
                  </a:cxnLst>
                  <a:rect l="0" t="0" r="r" b="b"/>
                  <a:pathLst>
                    <a:path w="70" h="227">
                      <a:moveTo>
                        <a:pt x="0" y="26"/>
                      </a:moveTo>
                      <a:lnTo>
                        <a:pt x="69" y="0"/>
                      </a:lnTo>
                      <a:lnTo>
                        <a:pt x="69" y="201"/>
                      </a:lnTo>
                      <a:lnTo>
                        <a:pt x="0" y="226"/>
                      </a:lnTo>
                      <a:lnTo>
                        <a:pt x="0" y="26"/>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97" name="Freeform 44"/>
                <p:cNvSpPr>
                  <a:spLocks/>
                </p:cNvSpPr>
                <p:nvPr/>
              </p:nvSpPr>
              <p:spPr bwMode="auto">
                <a:xfrm>
                  <a:off x="4985" y="1798"/>
                  <a:ext cx="42" cy="232"/>
                </a:xfrm>
                <a:custGeom>
                  <a:avLst/>
                  <a:gdLst/>
                  <a:ahLst/>
                  <a:cxnLst>
                    <a:cxn ang="0">
                      <a:pos x="0" y="0"/>
                    </a:cxn>
                    <a:cxn ang="0">
                      <a:pos x="41" y="36"/>
                    </a:cxn>
                    <a:cxn ang="0">
                      <a:pos x="41" y="231"/>
                    </a:cxn>
                    <a:cxn ang="0">
                      <a:pos x="0" y="198"/>
                    </a:cxn>
                    <a:cxn ang="0">
                      <a:pos x="0" y="0"/>
                    </a:cxn>
                  </a:cxnLst>
                  <a:rect l="0" t="0" r="r" b="b"/>
                  <a:pathLst>
                    <a:path w="42" h="232">
                      <a:moveTo>
                        <a:pt x="0" y="0"/>
                      </a:moveTo>
                      <a:lnTo>
                        <a:pt x="41" y="36"/>
                      </a:lnTo>
                      <a:lnTo>
                        <a:pt x="41" y="23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98" name="Freeform 45"/>
                <p:cNvSpPr>
                  <a:spLocks/>
                </p:cNvSpPr>
                <p:nvPr/>
              </p:nvSpPr>
              <p:spPr bwMode="auto">
                <a:xfrm>
                  <a:off x="4960" y="1805"/>
                  <a:ext cx="26" cy="244"/>
                </a:xfrm>
                <a:custGeom>
                  <a:avLst/>
                  <a:gdLst/>
                  <a:ahLst/>
                  <a:cxnLst>
                    <a:cxn ang="0">
                      <a:pos x="25" y="0"/>
                    </a:cxn>
                    <a:cxn ang="0">
                      <a:pos x="25" y="189"/>
                    </a:cxn>
                    <a:cxn ang="0">
                      <a:pos x="0" y="243"/>
                    </a:cxn>
                    <a:cxn ang="0">
                      <a:pos x="0" y="39"/>
                    </a:cxn>
                    <a:cxn ang="0">
                      <a:pos x="25" y="0"/>
                    </a:cxn>
                  </a:cxnLst>
                  <a:rect l="0" t="0" r="r" b="b"/>
                  <a:pathLst>
                    <a:path w="26" h="244">
                      <a:moveTo>
                        <a:pt x="25" y="0"/>
                      </a:moveTo>
                      <a:lnTo>
                        <a:pt x="25" y="189"/>
                      </a:lnTo>
                      <a:lnTo>
                        <a:pt x="0" y="243"/>
                      </a:lnTo>
                      <a:lnTo>
                        <a:pt x="0" y="39"/>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99" name="Freeform 46"/>
                <p:cNvSpPr>
                  <a:spLocks/>
                </p:cNvSpPr>
                <p:nvPr/>
              </p:nvSpPr>
              <p:spPr bwMode="auto">
                <a:xfrm>
                  <a:off x="4773" y="1846"/>
                  <a:ext cx="188" cy="227"/>
                </a:xfrm>
                <a:custGeom>
                  <a:avLst/>
                  <a:gdLst/>
                  <a:ahLst/>
                  <a:cxnLst>
                    <a:cxn ang="0">
                      <a:pos x="187" y="0"/>
                    </a:cxn>
                    <a:cxn ang="0">
                      <a:pos x="147" y="5"/>
                    </a:cxn>
                    <a:cxn ang="0">
                      <a:pos x="0" y="26"/>
                    </a:cxn>
                    <a:cxn ang="0">
                      <a:pos x="0" y="226"/>
                    </a:cxn>
                    <a:cxn ang="0">
                      <a:pos x="150" y="207"/>
                    </a:cxn>
                    <a:cxn ang="0">
                      <a:pos x="187" y="202"/>
                    </a:cxn>
                    <a:cxn ang="0">
                      <a:pos x="187" y="0"/>
                    </a:cxn>
                  </a:cxnLst>
                  <a:rect l="0" t="0" r="r" b="b"/>
                  <a:pathLst>
                    <a:path w="188" h="227">
                      <a:moveTo>
                        <a:pt x="187" y="0"/>
                      </a:moveTo>
                      <a:lnTo>
                        <a:pt x="147" y="5"/>
                      </a:lnTo>
                      <a:lnTo>
                        <a:pt x="0" y="26"/>
                      </a:lnTo>
                      <a:lnTo>
                        <a:pt x="0" y="226"/>
                      </a:lnTo>
                      <a:lnTo>
                        <a:pt x="150" y="207"/>
                      </a:lnTo>
                      <a:lnTo>
                        <a:pt x="187" y="202"/>
                      </a:lnTo>
                      <a:lnTo>
                        <a:pt x="1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100" name="Freeform 47"/>
                <p:cNvSpPr>
                  <a:spLocks/>
                </p:cNvSpPr>
                <p:nvPr/>
              </p:nvSpPr>
              <p:spPr bwMode="auto">
                <a:xfrm>
                  <a:off x="4708" y="1878"/>
                  <a:ext cx="66" cy="262"/>
                </a:xfrm>
                <a:custGeom>
                  <a:avLst/>
                  <a:gdLst/>
                  <a:ahLst/>
                  <a:cxnLst>
                    <a:cxn ang="0">
                      <a:pos x="65" y="0"/>
                    </a:cxn>
                    <a:cxn ang="0">
                      <a:pos x="65" y="196"/>
                    </a:cxn>
                    <a:cxn ang="0">
                      <a:pos x="23" y="222"/>
                    </a:cxn>
                    <a:cxn ang="0">
                      <a:pos x="7" y="261"/>
                    </a:cxn>
                    <a:cxn ang="0">
                      <a:pos x="7" y="160"/>
                    </a:cxn>
                    <a:cxn ang="0">
                      <a:pos x="18" y="82"/>
                    </a:cxn>
                    <a:cxn ang="0">
                      <a:pos x="0" y="76"/>
                    </a:cxn>
                    <a:cxn ang="0">
                      <a:pos x="20" y="28"/>
                    </a:cxn>
                    <a:cxn ang="0">
                      <a:pos x="65" y="0"/>
                    </a:cxn>
                  </a:cxnLst>
                  <a:rect l="0" t="0" r="r" b="b"/>
                  <a:pathLst>
                    <a:path w="66" h="262">
                      <a:moveTo>
                        <a:pt x="65" y="0"/>
                      </a:moveTo>
                      <a:lnTo>
                        <a:pt x="65" y="196"/>
                      </a:lnTo>
                      <a:lnTo>
                        <a:pt x="23" y="222"/>
                      </a:lnTo>
                      <a:lnTo>
                        <a:pt x="7" y="261"/>
                      </a:lnTo>
                      <a:lnTo>
                        <a:pt x="7" y="160"/>
                      </a:lnTo>
                      <a:lnTo>
                        <a:pt x="18" y="82"/>
                      </a:lnTo>
                      <a:lnTo>
                        <a:pt x="0" y="76"/>
                      </a:lnTo>
                      <a:lnTo>
                        <a:pt x="20" y="28"/>
                      </a:lnTo>
                      <a:lnTo>
                        <a:pt x="65"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6" name="Group 48"/>
              <p:cNvGrpSpPr>
                <a:grpSpLocks/>
              </p:cNvGrpSpPr>
              <p:nvPr/>
            </p:nvGrpSpPr>
            <p:grpSpPr bwMode="auto">
              <a:xfrm>
                <a:off x="336" y="1079"/>
                <a:ext cx="2372" cy="2623"/>
                <a:chOff x="336" y="1079"/>
                <a:chExt cx="2372" cy="2623"/>
              </a:xfrm>
            </p:grpSpPr>
            <p:sp>
              <p:nvSpPr>
                <p:cNvPr id="76" name="Freeform 49"/>
                <p:cNvSpPr>
                  <a:spLocks/>
                </p:cNvSpPr>
                <p:nvPr/>
              </p:nvSpPr>
              <p:spPr bwMode="auto">
                <a:xfrm>
                  <a:off x="394" y="2109"/>
                  <a:ext cx="302" cy="712"/>
                </a:xfrm>
                <a:custGeom>
                  <a:avLst/>
                  <a:gdLst/>
                  <a:ahLst/>
                  <a:cxnLst>
                    <a:cxn ang="0">
                      <a:pos x="0" y="0"/>
                    </a:cxn>
                    <a:cxn ang="0">
                      <a:pos x="0" y="202"/>
                    </a:cxn>
                    <a:cxn ang="0">
                      <a:pos x="107" y="365"/>
                    </a:cxn>
                    <a:cxn ang="0">
                      <a:pos x="301" y="711"/>
                    </a:cxn>
                    <a:cxn ang="0">
                      <a:pos x="301" y="511"/>
                    </a:cxn>
                    <a:cxn ang="0">
                      <a:pos x="120" y="190"/>
                    </a:cxn>
                    <a:cxn ang="0">
                      <a:pos x="0" y="0"/>
                    </a:cxn>
                  </a:cxnLst>
                  <a:rect l="0" t="0" r="r" b="b"/>
                  <a:pathLst>
                    <a:path w="302" h="712">
                      <a:moveTo>
                        <a:pt x="0" y="0"/>
                      </a:moveTo>
                      <a:lnTo>
                        <a:pt x="0" y="202"/>
                      </a:lnTo>
                      <a:lnTo>
                        <a:pt x="107" y="365"/>
                      </a:lnTo>
                      <a:lnTo>
                        <a:pt x="301" y="711"/>
                      </a:lnTo>
                      <a:lnTo>
                        <a:pt x="301" y="511"/>
                      </a:lnTo>
                      <a:lnTo>
                        <a:pt x="120" y="19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77" name="Freeform 50"/>
                <p:cNvSpPr>
                  <a:spLocks/>
                </p:cNvSpPr>
                <p:nvPr/>
              </p:nvSpPr>
              <p:spPr bwMode="auto">
                <a:xfrm>
                  <a:off x="695" y="2623"/>
                  <a:ext cx="74" cy="201"/>
                </a:xfrm>
                <a:custGeom>
                  <a:avLst/>
                  <a:gdLst/>
                  <a:ahLst/>
                  <a:cxnLst>
                    <a:cxn ang="0">
                      <a:pos x="0" y="0"/>
                    </a:cxn>
                    <a:cxn ang="0">
                      <a:pos x="73" y="0"/>
                    </a:cxn>
                    <a:cxn ang="0">
                      <a:pos x="73" y="200"/>
                    </a:cxn>
                    <a:cxn ang="0">
                      <a:pos x="0" y="200"/>
                    </a:cxn>
                    <a:cxn ang="0">
                      <a:pos x="0" y="0"/>
                    </a:cxn>
                  </a:cxnLst>
                  <a:rect l="0" t="0" r="r" b="b"/>
                  <a:pathLst>
                    <a:path w="74" h="201">
                      <a:moveTo>
                        <a:pt x="0" y="0"/>
                      </a:moveTo>
                      <a:lnTo>
                        <a:pt x="73" y="0"/>
                      </a:lnTo>
                      <a:lnTo>
                        <a:pt x="73" y="200"/>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78" name="Freeform 51"/>
                <p:cNvSpPr>
                  <a:spLocks/>
                </p:cNvSpPr>
                <p:nvPr/>
              </p:nvSpPr>
              <p:spPr bwMode="auto">
                <a:xfrm>
                  <a:off x="770" y="2623"/>
                  <a:ext cx="216" cy="368"/>
                </a:xfrm>
                <a:custGeom>
                  <a:avLst/>
                  <a:gdLst/>
                  <a:ahLst/>
                  <a:cxnLst>
                    <a:cxn ang="0">
                      <a:pos x="0" y="0"/>
                    </a:cxn>
                    <a:cxn ang="0">
                      <a:pos x="0" y="196"/>
                    </a:cxn>
                    <a:cxn ang="0">
                      <a:pos x="215" y="367"/>
                    </a:cxn>
                    <a:cxn ang="0">
                      <a:pos x="215" y="167"/>
                    </a:cxn>
                    <a:cxn ang="0">
                      <a:pos x="0" y="0"/>
                    </a:cxn>
                  </a:cxnLst>
                  <a:rect l="0" t="0" r="r" b="b"/>
                  <a:pathLst>
                    <a:path w="216" h="368">
                      <a:moveTo>
                        <a:pt x="0" y="0"/>
                      </a:moveTo>
                      <a:lnTo>
                        <a:pt x="0" y="196"/>
                      </a:lnTo>
                      <a:lnTo>
                        <a:pt x="215" y="367"/>
                      </a:lnTo>
                      <a:lnTo>
                        <a:pt x="215" y="167"/>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79" name="Freeform 52"/>
                <p:cNvSpPr>
                  <a:spLocks/>
                </p:cNvSpPr>
                <p:nvPr/>
              </p:nvSpPr>
              <p:spPr bwMode="auto">
                <a:xfrm>
                  <a:off x="985" y="2788"/>
                  <a:ext cx="243" cy="205"/>
                </a:xfrm>
                <a:custGeom>
                  <a:avLst/>
                  <a:gdLst/>
                  <a:ahLst/>
                  <a:cxnLst>
                    <a:cxn ang="0">
                      <a:pos x="0" y="2"/>
                    </a:cxn>
                    <a:cxn ang="0">
                      <a:pos x="0" y="204"/>
                    </a:cxn>
                    <a:cxn ang="0">
                      <a:pos x="242" y="204"/>
                    </a:cxn>
                    <a:cxn ang="0">
                      <a:pos x="242" y="0"/>
                    </a:cxn>
                    <a:cxn ang="0">
                      <a:pos x="0" y="2"/>
                    </a:cxn>
                  </a:cxnLst>
                  <a:rect l="0" t="0" r="r" b="b"/>
                  <a:pathLst>
                    <a:path w="243" h="205">
                      <a:moveTo>
                        <a:pt x="0" y="2"/>
                      </a:moveTo>
                      <a:lnTo>
                        <a:pt x="0" y="204"/>
                      </a:lnTo>
                      <a:lnTo>
                        <a:pt x="242" y="204"/>
                      </a:lnTo>
                      <a:lnTo>
                        <a:pt x="242"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80" name="Freeform 53"/>
                <p:cNvSpPr>
                  <a:spLocks/>
                </p:cNvSpPr>
                <p:nvPr/>
              </p:nvSpPr>
              <p:spPr bwMode="auto">
                <a:xfrm>
                  <a:off x="1225" y="2833"/>
                  <a:ext cx="294" cy="340"/>
                </a:xfrm>
                <a:custGeom>
                  <a:avLst/>
                  <a:gdLst/>
                  <a:ahLst/>
                  <a:cxnLst>
                    <a:cxn ang="0">
                      <a:pos x="0" y="0"/>
                    </a:cxn>
                    <a:cxn ang="0">
                      <a:pos x="293" y="138"/>
                    </a:cxn>
                    <a:cxn ang="0">
                      <a:pos x="293" y="339"/>
                    </a:cxn>
                    <a:cxn ang="0">
                      <a:pos x="0" y="200"/>
                    </a:cxn>
                    <a:cxn ang="0">
                      <a:pos x="0" y="0"/>
                    </a:cxn>
                  </a:cxnLst>
                  <a:rect l="0" t="0" r="r" b="b"/>
                  <a:pathLst>
                    <a:path w="294" h="340">
                      <a:moveTo>
                        <a:pt x="0" y="0"/>
                      </a:moveTo>
                      <a:lnTo>
                        <a:pt x="293" y="138"/>
                      </a:lnTo>
                      <a:lnTo>
                        <a:pt x="293" y="33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81" name="Freeform 54"/>
                <p:cNvSpPr>
                  <a:spLocks/>
                </p:cNvSpPr>
                <p:nvPr/>
              </p:nvSpPr>
              <p:spPr bwMode="auto">
                <a:xfrm>
                  <a:off x="1518" y="2975"/>
                  <a:ext cx="239" cy="193"/>
                </a:xfrm>
                <a:custGeom>
                  <a:avLst/>
                  <a:gdLst/>
                  <a:ahLst/>
                  <a:cxnLst>
                    <a:cxn ang="0">
                      <a:pos x="0" y="0"/>
                    </a:cxn>
                    <a:cxn ang="0">
                      <a:pos x="238" y="0"/>
                    </a:cxn>
                    <a:cxn ang="0">
                      <a:pos x="238" y="192"/>
                    </a:cxn>
                    <a:cxn ang="0">
                      <a:pos x="0" y="192"/>
                    </a:cxn>
                    <a:cxn ang="0">
                      <a:pos x="0" y="0"/>
                    </a:cxn>
                  </a:cxnLst>
                  <a:rect l="0" t="0" r="r" b="b"/>
                  <a:pathLst>
                    <a:path w="239" h="193">
                      <a:moveTo>
                        <a:pt x="0" y="0"/>
                      </a:moveTo>
                      <a:lnTo>
                        <a:pt x="238" y="0"/>
                      </a:lnTo>
                      <a:lnTo>
                        <a:pt x="238" y="192"/>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82" name="Freeform 55"/>
                <p:cNvSpPr>
                  <a:spLocks/>
                </p:cNvSpPr>
                <p:nvPr/>
              </p:nvSpPr>
              <p:spPr bwMode="auto">
                <a:xfrm>
                  <a:off x="1756" y="2882"/>
                  <a:ext cx="98" cy="199"/>
                </a:xfrm>
                <a:custGeom>
                  <a:avLst/>
                  <a:gdLst/>
                  <a:ahLst/>
                  <a:cxnLst>
                    <a:cxn ang="0">
                      <a:pos x="0" y="2"/>
                    </a:cxn>
                    <a:cxn ang="0">
                      <a:pos x="0" y="198"/>
                    </a:cxn>
                    <a:cxn ang="0">
                      <a:pos x="97" y="198"/>
                    </a:cxn>
                    <a:cxn ang="0">
                      <a:pos x="97" y="0"/>
                    </a:cxn>
                    <a:cxn ang="0">
                      <a:pos x="0" y="2"/>
                    </a:cxn>
                  </a:cxnLst>
                  <a:rect l="0" t="0" r="r" b="b"/>
                  <a:pathLst>
                    <a:path w="98" h="199">
                      <a:moveTo>
                        <a:pt x="0" y="2"/>
                      </a:moveTo>
                      <a:lnTo>
                        <a:pt x="0" y="198"/>
                      </a:lnTo>
                      <a:lnTo>
                        <a:pt x="97" y="198"/>
                      </a:lnTo>
                      <a:lnTo>
                        <a:pt x="97" y="0"/>
                      </a:lnTo>
                      <a:lnTo>
                        <a:pt x="0" y="2"/>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83" name="Freeform 56"/>
                <p:cNvSpPr>
                  <a:spLocks/>
                </p:cNvSpPr>
                <p:nvPr/>
              </p:nvSpPr>
              <p:spPr bwMode="auto">
                <a:xfrm>
                  <a:off x="1853" y="2888"/>
                  <a:ext cx="174" cy="344"/>
                </a:xfrm>
                <a:custGeom>
                  <a:avLst/>
                  <a:gdLst/>
                  <a:ahLst/>
                  <a:cxnLst>
                    <a:cxn ang="0">
                      <a:pos x="0" y="0"/>
                    </a:cxn>
                    <a:cxn ang="0">
                      <a:pos x="173" y="142"/>
                    </a:cxn>
                    <a:cxn ang="0">
                      <a:pos x="173" y="343"/>
                    </a:cxn>
                    <a:cxn ang="0">
                      <a:pos x="0" y="192"/>
                    </a:cxn>
                    <a:cxn ang="0">
                      <a:pos x="0" y="0"/>
                    </a:cxn>
                  </a:cxnLst>
                  <a:rect l="0" t="0" r="r" b="b"/>
                  <a:pathLst>
                    <a:path w="174" h="344">
                      <a:moveTo>
                        <a:pt x="0" y="0"/>
                      </a:moveTo>
                      <a:lnTo>
                        <a:pt x="173" y="142"/>
                      </a:lnTo>
                      <a:lnTo>
                        <a:pt x="173" y="343"/>
                      </a:lnTo>
                      <a:lnTo>
                        <a:pt x="0" y="19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84" name="Freeform 57"/>
                <p:cNvSpPr>
                  <a:spLocks/>
                </p:cNvSpPr>
                <p:nvPr/>
              </p:nvSpPr>
              <p:spPr bwMode="auto">
                <a:xfrm>
                  <a:off x="2026" y="3031"/>
                  <a:ext cx="79" cy="343"/>
                </a:xfrm>
                <a:custGeom>
                  <a:avLst/>
                  <a:gdLst/>
                  <a:ahLst/>
                  <a:cxnLst>
                    <a:cxn ang="0">
                      <a:pos x="0" y="0"/>
                    </a:cxn>
                    <a:cxn ang="0">
                      <a:pos x="78" y="141"/>
                    </a:cxn>
                    <a:cxn ang="0">
                      <a:pos x="78" y="342"/>
                    </a:cxn>
                    <a:cxn ang="0">
                      <a:pos x="0" y="200"/>
                    </a:cxn>
                    <a:cxn ang="0">
                      <a:pos x="0" y="0"/>
                    </a:cxn>
                  </a:cxnLst>
                  <a:rect l="0" t="0" r="r" b="b"/>
                  <a:pathLst>
                    <a:path w="79" h="343">
                      <a:moveTo>
                        <a:pt x="0" y="0"/>
                      </a:moveTo>
                      <a:lnTo>
                        <a:pt x="78" y="141"/>
                      </a:lnTo>
                      <a:lnTo>
                        <a:pt x="78" y="342"/>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85" name="Freeform 58"/>
                <p:cNvSpPr>
                  <a:spLocks/>
                </p:cNvSpPr>
                <p:nvPr/>
              </p:nvSpPr>
              <p:spPr bwMode="auto">
                <a:xfrm>
                  <a:off x="2104" y="3172"/>
                  <a:ext cx="87" cy="252"/>
                </a:xfrm>
                <a:custGeom>
                  <a:avLst/>
                  <a:gdLst/>
                  <a:ahLst/>
                  <a:cxnLst>
                    <a:cxn ang="0">
                      <a:pos x="0" y="0"/>
                    </a:cxn>
                    <a:cxn ang="0">
                      <a:pos x="86" y="51"/>
                    </a:cxn>
                    <a:cxn ang="0">
                      <a:pos x="86" y="251"/>
                    </a:cxn>
                    <a:cxn ang="0">
                      <a:pos x="0" y="198"/>
                    </a:cxn>
                    <a:cxn ang="0">
                      <a:pos x="0" y="0"/>
                    </a:cxn>
                  </a:cxnLst>
                  <a:rect l="0" t="0" r="r" b="b"/>
                  <a:pathLst>
                    <a:path w="87" h="252">
                      <a:moveTo>
                        <a:pt x="0" y="0"/>
                      </a:moveTo>
                      <a:lnTo>
                        <a:pt x="86" y="51"/>
                      </a:lnTo>
                      <a:lnTo>
                        <a:pt x="86" y="251"/>
                      </a:lnTo>
                      <a:lnTo>
                        <a:pt x="0" y="198"/>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86" name="Freeform 59"/>
                <p:cNvSpPr>
                  <a:spLocks/>
                </p:cNvSpPr>
                <p:nvPr/>
              </p:nvSpPr>
              <p:spPr bwMode="auto">
                <a:xfrm>
                  <a:off x="2190" y="3157"/>
                  <a:ext cx="60" cy="262"/>
                </a:xfrm>
                <a:custGeom>
                  <a:avLst/>
                  <a:gdLst/>
                  <a:ahLst/>
                  <a:cxnLst>
                    <a:cxn ang="0">
                      <a:pos x="59" y="0"/>
                    </a:cxn>
                    <a:cxn ang="0">
                      <a:pos x="0" y="66"/>
                    </a:cxn>
                    <a:cxn ang="0">
                      <a:pos x="0" y="261"/>
                    </a:cxn>
                    <a:cxn ang="0">
                      <a:pos x="59" y="196"/>
                    </a:cxn>
                    <a:cxn ang="0">
                      <a:pos x="59" y="0"/>
                    </a:cxn>
                  </a:cxnLst>
                  <a:rect l="0" t="0" r="r" b="b"/>
                  <a:pathLst>
                    <a:path w="60" h="262">
                      <a:moveTo>
                        <a:pt x="59" y="0"/>
                      </a:moveTo>
                      <a:lnTo>
                        <a:pt x="0" y="66"/>
                      </a:lnTo>
                      <a:lnTo>
                        <a:pt x="0" y="261"/>
                      </a:lnTo>
                      <a:lnTo>
                        <a:pt x="59" y="196"/>
                      </a:lnTo>
                      <a:lnTo>
                        <a:pt x="59"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87" name="Freeform 60"/>
                <p:cNvSpPr>
                  <a:spLocks/>
                </p:cNvSpPr>
                <p:nvPr/>
              </p:nvSpPr>
              <p:spPr bwMode="auto">
                <a:xfrm>
                  <a:off x="2249" y="3157"/>
                  <a:ext cx="112" cy="236"/>
                </a:xfrm>
                <a:custGeom>
                  <a:avLst/>
                  <a:gdLst/>
                  <a:ahLst/>
                  <a:cxnLst>
                    <a:cxn ang="0">
                      <a:pos x="0" y="0"/>
                    </a:cxn>
                    <a:cxn ang="0">
                      <a:pos x="111" y="38"/>
                    </a:cxn>
                    <a:cxn ang="0">
                      <a:pos x="111" y="235"/>
                    </a:cxn>
                    <a:cxn ang="0">
                      <a:pos x="0" y="199"/>
                    </a:cxn>
                    <a:cxn ang="0">
                      <a:pos x="0" y="0"/>
                    </a:cxn>
                  </a:cxnLst>
                  <a:rect l="0" t="0" r="r" b="b"/>
                  <a:pathLst>
                    <a:path w="112" h="236">
                      <a:moveTo>
                        <a:pt x="0" y="0"/>
                      </a:moveTo>
                      <a:lnTo>
                        <a:pt x="111" y="38"/>
                      </a:lnTo>
                      <a:lnTo>
                        <a:pt x="111" y="235"/>
                      </a:lnTo>
                      <a:lnTo>
                        <a:pt x="0" y="199"/>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88" name="Freeform 61"/>
                <p:cNvSpPr>
                  <a:spLocks/>
                </p:cNvSpPr>
                <p:nvPr/>
              </p:nvSpPr>
              <p:spPr bwMode="auto">
                <a:xfrm>
                  <a:off x="2496" y="3424"/>
                  <a:ext cx="212" cy="278"/>
                </a:xfrm>
                <a:custGeom>
                  <a:avLst/>
                  <a:gdLst/>
                  <a:ahLst/>
                  <a:cxnLst>
                    <a:cxn ang="0">
                      <a:pos x="0" y="0"/>
                    </a:cxn>
                    <a:cxn ang="0">
                      <a:pos x="211" y="71"/>
                    </a:cxn>
                    <a:cxn ang="0">
                      <a:pos x="211" y="277"/>
                    </a:cxn>
                    <a:cxn ang="0">
                      <a:pos x="0" y="203"/>
                    </a:cxn>
                    <a:cxn ang="0">
                      <a:pos x="0" y="0"/>
                    </a:cxn>
                  </a:cxnLst>
                  <a:rect l="0" t="0" r="r" b="b"/>
                  <a:pathLst>
                    <a:path w="212" h="278">
                      <a:moveTo>
                        <a:pt x="0" y="0"/>
                      </a:moveTo>
                      <a:lnTo>
                        <a:pt x="211" y="71"/>
                      </a:lnTo>
                      <a:lnTo>
                        <a:pt x="211" y="277"/>
                      </a:lnTo>
                      <a:lnTo>
                        <a:pt x="0" y="203"/>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89" name="Freeform 62"/>
                <p:cNvSpPr>
                  <a:spLocks/>
                </p:cNvSpPr>
                <p:nvPr/>
              </p:nvSpPr>
              <p:spPr bwMode="auto">
                <a:xfrm>
                  <a:off x="2360" y="3193"/>
                  <a:ext cx="137" cy="438"/>
                </a:xfrm>
                <a:custGeom>
                  <a:avLst/>
                  <a:gdLst/>
                  <a:ahLst/>
                  <a:cxnLst>
                    <a:cxn ang="0">
                      <a:pos x="0" y="0"/>
                    </a:cxn>
                    <a:cxn ang="0">
                      <a:pos x="136" y="234"/>
                    </a:cxn>
                    <a:cxn ang="0">
                      <a:pos x="136" y="437"/>
                    </a:cxn>
                    <a:cxn ang="0">
                      <a:pos x="0" y="202"/>
                    </a:cxn>
                    <a:cxn ang="0">
                      <a:pos x="0" y="0"/>
                    </a:cxn>
                  </a:cxnLst>
                  <a:rect l="0" t="0" r="r" b="b"/>
                  <a:pathLst>
                    <a:path w="137" h="438">
                      <a:moveTo>
                        <a:pt x="0" y="0"/>
                      </a:moveTo>
                      <a:lnTo>
                        <a:pt x="136" y="234"/>
                      </a:lnTo>
                      <a:lnTo>
                        <a:pt x="136" y="437"/>
                      </a:lnTo>
                      <a:lnTo>
                        <a:pt x="0" y="202"/>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90" name="Freeform 63"/>
                <p:cNvSpPr>
                  <a:spLocks/>
                </p:cNvSpPr>
                <p:nvPr/>
              </p:nvSpPr>
              <p:spPr bwMode="auto">
                <a:xfrm>
                  <a:off x="339" y="1079"/>
                  <a:ext cx="47" cy="335"/>
                </a:xfrm>
                <a:custGeom>
                  <a:avLst/>
                  <a:gdLst/>
                  <a:ahLst/>
                  <a:cxnLst>
                    <a:cxn ang="0">
                      <a:pos x="0" y="0"/>
                    </a:cxn>
                    <a:cxn ang="0">
                      <a:pos x="46" y="204"/>
                    </a:cxn>
                    <a:cxn ang="0">
                      <a:pos x="30" y="334"/>
                    </a:cxn>
                    <a:cxn ang="0">
                      <a:pos x="0" y="201"/>
                    </a:cxn>
                    <a:cxn ang="0">
                      <a:pos x="0" y="0"/>
                    </a:cxn>
                  </a:cxnLst>
                  <a:rect l="0" t="0" r="r" b="b"/>
                  <a:pathLst>
                    <a:path w="47" h="335">
                      <a:moveTo>
                        <a:pt x="0" y="0"/>
                      </a:moveTo>
                      <a:lnTo>
                        <a:pt x="46" y="204"/>
                      </a:lnTo>
                      <a:lnTo>
                        <a:pt x="30" y="334"/>
                      </a:lnTo>
                      <a:lnTo>
                        <a:pt x="0" y="201"/>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91" name="Freeform 64"/>
                <p:cNvSpPr>
                  <a:spLocks/>
                </p:cNvSpPr>
                <p:nvPr/>
              </p:nvSpPr>
              <p:spPr bwMode="auto">
                <a:xfrm>
                  <a:off x="336" y="1935"/>
                  <a:ext cx="75" cy="280"/>
                </a:xfrm>
                <a:custGeom>
                  <a:avLst/>
                  <a:gdLst/>
                  <a:ahLst/>
                  <a:cxnLst>
                    <a:cxn ang="0">
                      <a:pos x="0" y="0"/>
                    </a:cxn>
                    <a:cxn ang="0">
                      <a:pos x="74" y="102"/>
                    </a:cxn>
                    <a:cxn ang="0">
                      <a:pos x="58" y="170"/>
                    </a:cxn>
                    <a:cxn ang="0">
                      <a:pos x="58" y="279"/>
                    </a:cxn>
                    <a:cxn ang="0">
                      <a:pos x="0" y="200"/>
                    </a:cxn>
                    <a:cxn ang="0">
                      <a:pos x="0" y="0"/>
                    </a:cxn>
                  </a:cxnLst>
                  <a:rect l="0" t="0" r="r" b="b"/>
                  <a:pathLst>
                    <a:path w="75" h="280">
                      <a:moveTo>
                        <a:pt x="0" y="0"/>
                      </a:moveTo>
                      <a:lnTo>
                        <a:pt x="74" y="102"/>
                      </a:lnTo>
                      <a:lnTo>
                        <a:pt x="58" y="170"/>
                      </a:lnTo>
                      <a:lnTo>
                        <a:pt x="58" y="279"/>
                      </a:lnTo>
                      <a:lnTo>
                        <a:pt x="0" y="200"/>
                      </a:lnTo>
                      <a:lnTo>
                        <a:pt x="0"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nvGrpSpPr>
              <p:cNvPr id="67" name="Group 65"/>
              <p:cNvGrpSpPr>
                <a:grpSpLocks/>
              </p:cNvGrpSpPr>
              <p:nvPr/>
            </p:nvGrpSpPr>
            <p:grpSpPr bwMode="auto">
              <a:xfrm>
                <a:off x="3119" y="1039"/>
                <a:ext cx="878" cy="800"/>
                <a:chOff x="3119" y="1039"/>
                <a:chExt cx="878" cy="800"/>
              </a:xfrm>
            </p:grpSpPr>
            <p:sp>
              <p:nvSpPr>
                <p:cNvPr id="68" name="Freeform 66"/>
                <p:cNvSpPr>
                  <a:spLocks/>
                </p:cNvSpPr>
                <p:nvPr/>
              </p:nvSpPr>
              <p:spPr bwMode="auto">
                <a:xfrm>
                  <a:off x="3595" y="1296"/>
                  <a:ext cx="274" cy="235"/>
                </a:xfrm>
                <a:custGeom>
                  <a:avLst/>
                  <a:gdLst/>
                  <a:ahLst/>
                  <a:cxnLst>
                    <a:cxn ang="0">
                      <a:pos x="0" y="33"/>
                    </a:cxn>
                    <a:cxn ang="0">
                      <a:pos x="273" y="0"/>
                    </a:cxn>
                    <a:cxn ang="0">
                      <a:pos x="273" y="194"/>
                    </a:cxn>
                    <a:cxn ang="0">
                      <a:pos x="0" y="234"/>
                    </a:cxn>
                    <a:cxn ang="0">
                      <a:pos x="0" y="33"/>
                    </a:cxn>
                  </a:cxnLst>
                  <a:rect l="0" t="0" r="r" b="b"/>
                  <a:pathLst>
                    <a:path w="274" h="235">
                      <a:moveTo>
                        <a:pt x="0" y="33"/>
                      </a:moveTo>
                      <a:lnTo>
                        <a:pt x="273" y="0"/>
                      </a:lnTo>
                      <a:lnTo>
                        <a:pt x="273" y="194"/>
                      </a:lnTo>
                      <a:lnTo>
                        <a:pt x="0" y="234"/>
                      </a:lnTo>
                      <a:lnTo>
                        <a:pt x="0" y="33"/>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69" name="Freeform 67"/>
                <p:cNvSpPr>
                  <a:spLocks/>
                </p:cNvSpPr>
                <p:nvPr/>
              </p:nvSpPr>
              <p:spPr bwMode="auto">
                <a:xfrm>
                  <a:off x="3500" y="1330"/>
                  <a:ext cx="107" cy="304"/>
                </a:xfrm>
                <a:custGeom>
                  <a:avLst/>
                  <a:gdLst/>
                  <a:ahLst/>
                  <a:cxnLst>
                    <a:cxn ang="0">
                      <a:pos x="106" y="0"/>
                    </a:cxn>
                    <a:cxn ang="0">
                      <a:pos x="106" y="198"/>
                    </a:cxn>
                    <a:cxn ang="0">
                      <a:pos x="0" y="303"/>
                    </a:cxn>
                    <a:cxn ang="0">
                      <a:pos x="0" y="103"/>
                    </a:cxn>
                    <a:cxn ang="0">
                      <a:pos x="106" y="0"/>
                    </a:cxn>
                  </a:cxnLst>
                  <a:rect l="0" t="0" r="r" b="b"/>
                  <a:pathLst>
                    <a:path w="107" h="304">
                      <a:moveTo>
                        <a:pt x="106" y="0"/>
                      </a:moveTo>
                      <a:lnTo>
                        <a:pt x="106" y="198"/>
                      </a:lnTo>
                      <a:lnTo>
                        <a:pt x="0" y="303"/>
                      </a:lnTo>
                      <a:lnTo>
                        <a:pt x="0" y="103"/>
                      </a:lnTo>
                      <a:lnTo>
                        <a:pt x="10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70" name="Freeform 68"/>
                <p:cNvSpPr>
                  <a:spLocks/>
                </p:cNvSpPr>
                <p:nvPr/>
              </p:nvSpPr>
              <p:spPr bwMode="auto">
                <a:xfrm>
                  <a:off x="3119" y="1039"/>
                  <a:ext cx="157" cy="209"/>
                </a:xfrm>
                <a:custGeom>
                  <a:avLst/>
                  <a:gdLst/>
                  <a:ahLst/>
                  <a:cxnLst>
                    <a:cxn ang="0">
                      <a:pos x="156" y="0"/>
                    </a:cxn>
                    <a:cxn ang="0">
                      <a:pos x="18" y="126"/>
                    </a:cxn>
                    <a:cxn ang="0">
                      <a:pos x="0" y="200"/>
                    </a:cxn>
                    <a:cxn ang="0">
                      <a:pos x="124" y="157"/>
                    </a:cxn>
                    <a:cxn ang="0">
                      <a:pos x="156" y="208"/>
                    </a:cxn>
                    <a:cxn ang="0">
                      <a:pos x="156" y="0"/>
                    </a:cxn>
                  </a:cxnLst>
                  <a:rect l="0" t="0" r="r" b="b"/>
                  <a:pathLst>
                    <a:path w="157" h="209">
                      <a:moveTo>
                        <a:pt x="156" y="0"/>
                      </a:moveTo>
                      <a:lnTo>
                        <a:pt x="18" y="126"/>
                      </a:lnTo>
                      <a:lnTo>
                        <a:pt x="0" y="200"/>
                      </a:lnTo>
                      <a:lnTo>
                        <a:pt x="124" y="157"/>
                      </a:lnTo>
                      <a:lnTo>
                        <a:pt x="156" y="208"/>
                      </a:lnTo>
                      <a:lnTo>
                        <a:pt x="156"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71" name="Freeform 69"/>
                <p:cNvSpPr>
                  <a:spLocks/>
                </p:cNvSpPr>
                <p:nvPr/>
              </p:nvSpPr>
              <p:spPr bwMode="auto">
                <a:xfrm>
                  <a:off x="3451" y="1158"/>
                  <a:ext cx="88" cy="104"/>
                </a:xfrm>
                <a:custGeom>
                  <a:avLst/>
                  <a:gdLst/>
                  <a:ahLst/>
                  <a:cxnLst>
                    <a:cxn ang="0">
                      <a:pos x="87" y="0"/>
                    </a:cxn>
                    <a:cxn ang="0">
                      <a:pos x="0" y="70"/>
                    </a:cxn>
                    <a:cxn ang="0">
                      <a:pos x="87" y="103"/>
                    </a:cxn>
                    <a:cxn ang="0">
                      <a:pos x="87" y="0"/>
                    </a:cxn>
                  </a:cxnLst>
                  <a:rect l="0" t="0" r="r" b="b"/>
                  <a:pathLst>
                    <a:path w="88" h="104">
                      <a:moveTo>
                        <a:pt x="87" y="0"/>
                      </a:moveTo>
                      <a:lnTo>
                        <a:pt x="0" y="70"/>
                      </a:lnTo>
                      <a:lnTo>
                        <a:pt x="87" y="103"/>
                      </a:lnTo>
                      <a:lnTo>
                        <a:pt x="87"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72" name="Freeform 70"/>
                <p:cNvSpPr>
                  <a:spLocks/>
                </p:cNvSpPr>
                <p:nvPr/>
              </p:nvSpPr>
              <p:spPr bwMode="auto">
                <a:xfrm>
                  <a:off x="3539" y="1443"/>
                  <a:ext cx="62" cy="289"/>
                </a:xfrm>
                <a:custGeom>
                  <a:avLst/>
                  <a:gdLst/>
                  <a:ahLst/>
                  <a:cxnLst>
                    <a:cxn ang="0">
                      <a:pos x="61" y="0"/>
                    </a:cxn>
                    <a:cxn ang="0">
                      <a:pos x="0" y="79"/>
                    </a:cxn>
                    <a:cxn ang="0">
                      <a:pos x="0" y="288"/>
                    </a:cxn>
                    <a:cxn ang="0">
                      <a:pos x="61" y="202"/>
                    </a:cxn>
                    <a:cxn ang="0">
                      <a:pos x="61" y="0"/>
                    </a:cxn>
                  </a:cxnLst>
                  <a:rect l="0" t="0" r="r" b="b"/>
                  <a:pathLst>
                    <a:path w="62" h="289">
                      <a:moveTo>
                        <a:pt x="61" y="0"/>
                      </a:moveTo>
                      <a:lnTo>
                        <a:pt x="0" y="79"/>
                      </a:lnTo>
                      <a:lnTo>
                        <a:pt x="0" y="288"/>
                      </a:lnTo>
                      <a:lnTo>
                        <a:pt x="61" y="202"/>
                      </a:lnTo>
                      <a:lnTo>
                        <a:pt x="61"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73" name="Freeform 71"/>
                <p:cNvSpPr>
                  <a:spLocks/>
                </p:cNvSpPr>
                <p:nvPr/>
              </p:nvSpPr>
              <p:spPr bwMode="auto">
                <a:xfrm>
                  <a:off x="3513" y="1539"/>
                  <a:ext cx="26" cy="235"/>
                </a:xfrm>
                <a:custGeom>
                  <a:avLst/>
                  <a:gdLst/>
                  <a:ahLst/>
                  <a:cxnLst>
                    <a:cxn ang="0">
                      <a:pos x="25" y="0"/>
                    </a:cxn>
                    <a:cxn ang="0">
                      <a:pos x="25" y="189"/>
                    </a:cxn>
                    <a:cxn ang="0">
                      <a:pos x="19" y="234"/>
                    </a:cxn>
                    <a:cxn ang="0">
                      <a:pos x="0" y="184"/>
                    </a:cxn>
                    <a:cxn ang="0">
                      <a:pos x="25" y="0"/>
                    </a:cxn>
                  </a:cxnLst>
                  <a:rect l="0" t="0" r="r" b="b"/>
                  <a:pathLst>
                    <a:path w="26" h="235">
                      <a:moveTo>
                        <a:pt x="25" y="0"/>
                      </a:moveTo>
                      <a:lnTo>
                        <a:pt x="25" y="189"/>
                      </a:lnTo>
                      <a:lnTo>
                        <a:pt x="19" y="234"/>
                      </a:lnTo>
                      <a:lnTo>
                        <a:pt x="0" y="184"/>
                      </a:lnTo>
                      <a:lnTo>
                        <a:pt x="25"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74" name="Freeform 72"/>
                <p:cNvSpPr>
                  <a:spLocks/>
                </p:cNvSpPr>
                <p:nvPr/>
              </p:nvSpPr>
              <p:spPr bwMode="auto">
                <a:xfrm>
                  <a:off x="3869" y="1488"/>
                  <a:ext cx="75" cy="108"/>
                </a:xfrm>
                <a:custGeom>
                  <a:avLst/>
                  <a:gdLst/>
                  <a:ahLst/>
                  <a:cxnLst>
                    <a:cxn ang="0">
                      <a:pos x="74" y="0"/>
                    </a:cxn>
                    <a:cxn ang="0">
                      <a:pos x="0" y="76"/>
                    </a:cxn>
                    <a:cxn ang="0">
                      <a:pos x="20" y="107"/>
                    </a:cxn>
                    <a:cxn ang="0">
                      <a:pos x="74" y="76"/>
                    </a:cxn>
                    <a:cxn ang="0">
                      <a:pos x="74" y="0"/>
                    </a:cxn>
                  </a:cxnLst>
                  <a:rect l="0" t="0" r="r" b="b"/>
                  <a:pathLst>
                    <a:path w="75" h="108">
                      <a:moveTo>
                        <a:pt x="74" y="0"/>
                      </a:moveTo>
                      <a:lnTo>
                        <a:pt x="0" y="76"/>
                      </a:lnTo>
                      <a:lnTo>
                        <a:pt x="20" y="107"/>
                      </a:lnTo>
                      <a:lnTo>
                        <a:pt x="74" y="76"/>
                      </a:lnTo>
                      <a:lnTo>
                        <a:pt x="74" y="0"/>
                      </a:lnTo>
                    </a:path>
                  </a:pathLst>
                </a:custGeom>
                <a:solidFill>
                  <a:schemeClr val="accent1"/>
                </a:solidFill>
                <a:ln w="12700" cap="rnd" cmpd="sng">
                  <a:solidFill>
                    <a:srgbClr val="000000"/>
                  </a:solidFill>
                  <a:prstDash val="solid"/>
                  <a:round/>
                  <a:headEnd/>
                  <a:tailEnd/>
                </a:ln>
                <a:effectLst/>
              </p:spPr>
              <p:txBody>
                <a:bodyPr/>
                <a:lstStyle/>
                <a:p>
                  <a:endParaRPr lang="en-US"/>
                </a:p>
              </p:txBody>
            </p:sp>
            <p:sp>
              <p:nvSpPr>
                <p:cNvPr id="75" name="Freeform 73"/>
                <p:cNvSpPr>
                  <a:spLocks/>
                </p:cNvSpPr>
                <p:nvPr/>
              </p:nvSpPr>
              <p:spPr bwMode="auto">
                <a:xfrm>
                  <a:off x="3917" y="1686"/>
                  <a:ext cx="80" cy="153"/>
                </a:xfrm>
                <a:custGeom>
                  <a:avLst/>
                  <a:gdLst/>
                  <a:ahLst/>
                  <a:cxnLst>
                    <a:cxn ang="0">
                      <a:pos x="79" y="0"/>
                    </a:cxn>
                    <a:cxn ang="0">
                      <a:pos x="0" y="100"/>
                    </a:cxn>
                    <a:cxn ang="0">
                      <a:pos x="0" y="120"/>
                    </a:cxn>
                    <a:cxn ang="0">
                      <a:pos x="58" y="152"/>
                    </a:cxn>
                    <a:cxn ang="0">
                      <a:pos x="79" y="152"/>
                    </a:cxn>
                    <a:cxn ang="0">
                      <a:pos x="79" y="0"/>
                    </a:cxn>
                  </a:cxnLst>
                  <a:rect l="0" t="0" r="r" b="b"/>
                  <a:pathLst>
                    <a:path w="80" h="153">
                      <a:moveTo>
                        <a:pt x="79" y="0"/>
                      </a:moveTo>
                      <a:lnTo>
                        <a:pt x="0" y="100"/>
                      </a:lnTo>
                      <a:lnTo>
                        <a:pt x="0" y="120"/>
                      </a:lnTo>
                      <a:lnTo>
                        <a:pt x="58" y="152"/>
                      </a:lnTo>
                      <a:lnTo>
                        <a:pt x="79" y="152"/>
                      </a:lnTo>
                      <a:lnTo>
                        <a:pt x="79" y="0"/>
                      </a:lnTo>
                    </a:path>
                  </a:pathLst>
                </a:custGeom>
                <a:solidFill>
                  <a:schemeClr val="accent1"/>
                </a:solidFill>
                <a:ln w="12700" cap="rnd" cmpd="sng">
                  <a:solidFill>
                    <a:srgbClr val="000000"/>
                  </a:solidFill>
                  <a:prstDash val="solid"/>
                  <a:round/>
                  <a:headEnd/>
                  <a:tailEnd/>
                </a:ln>
                <a:effectLst/>
              </p:spPr>
              <p:txBody>
                <a:bodyPr/>
                <a:lstStyle/>
                <a:p>
                  <a:endParaRPr lang="en-US"/>
                </a:p>
              </p:txBody>
            </p:sp>
          </p:grpSp>
        </p:grpSp>
        <p:sp>
          <p:nvSpPr>
            <p:cNvPr id="18" name="Freeform 74"/>
            <p:cNvSpPr>
              <a:spLocks/>
            </p:cNvSpPr>
            <p:nvPr/>
          </p:nvSpPr>
          <p:spPr bwMode="auto">
            <a:xfrm>
              <a:off x="4239" y="1521"/>
              <a:ext cx="546" cy="485"/>
            </a:xfrm>
            <a:custGeom>
              <a:avLst/>
              <a:gdLst/>
              <a:ahLst/>
              <a:cxnLst>
                <a:cxn ang="0">
                  <a:pos x="0" y="305"/>
                </a:cxn>
                <a:cxn ang="0">
                  <a:pos x="0" y="356"/>
                </a:cxn>
                <a:cxn ang="0">
                  <a:pos x="357" y="356"/>
                </a:cxn>
                <a:cxn ang="0">
                  <a:pos x="415" y="444"/>
                </a:cxn>
                <a:cxn ang="0">
                  <a:pos x="482" y="457"/>
                </a:cxn>
                <a:cxn ang="0">
                  <a:pos x="484" y="484"/>
                </a:cxn>
                <a:cxn ang="0">
                  <a:pos x="531" y="447"/>
                </a:cxn>
                <a:cxn ang="0">
                  <a:pos x="545" y="284"/>
                </a:cxn>
                <a:cxn ang="0">
                  <a:pos x="545" y="173"/>
                </a:cxn>
                <a:cxn ang="0">
                  <a:pos x="524" y="156"/>
                </a:cxn>
                <a:cxn ang="0">
                  <a:pos x="534" y="0"/>
                </a:cxn>
                <a:cxn ang="0">
                  <a:pos x="417" y="0"/>
                </a:cxn>
                <a:cxn ang="0">
                  <a:pos x="292" y="124"/>
                </a:cxn>
                <a:cxn ang="0">
                  <a:pos x="313" y="165"/>
                </a:cxn>
                <a:cxn ang="0">
                  <a:pos x="235" y="221"/>
                </a:cxn>
                <a:cxn ang="0">
                  <a:pos x="140" y="208"/>
                </a:cxn>
                <a:cxn ang="0">
                  <a:pos x="55" y="208"/>
                </a:cxn>
                <a:cxn ang="0">
                  <a:pos x="36" y="266"/>
                </a:cxn>
                <a:cxn ang="0">
                  <a:pos x="0" y="305"/>
                </a:cxn>
              </a:cxnLst>
              <a:rect l="0" t="0" r="r" b="b"/>
              <a:pathLst>
                <a:path w="546" h="485">
                  <a:moveTo>
                    <a:pt x="0" y="305"/>
                  </a:moveTo>
                  <a:lnTo>
                    <a:pt x="0" y="356"/>
                  </a:lnTo>
                  <a:lnTo>
                    <a:pt x="357" y="356"/>
                  </a:lnTo>
                  <a:lnTo>
                    <a:pt x="415" y="444"/>
                  </a:lnTo>
                  <a:lnTo>
                    <a:pt x="482" y="457"/>
                  </a:lnTo>
                  <a:lnTo>
                    <a:pt x="484" y="484"/>
                  </a:lnTo>
                  <a:lnTo>
                    <a:pt x="531" y="447"/>
                  </a:lnTo>
                  <a:lnTo>
                    <a:pt x="545" y="284"/>
                  </a:lnTo>
                  <a:lnTo>
                    <a:pt x="545" y="173"/>
                  </a:lnTo>
                  <a:lnTo>
                    <a:pt x="524" y="156"/>
                  </a:lnTo>
                  <a:lnTo>
                    <a:pt x="534" y="0"/>
                  </a:lnTo>
                  <a:lnTo>
                    <a:pt x="417" y="0"/>
                  </a:lnTo>
                  <a:lnTo>
                    <a:pt x="292" y="124"/>
                  </a:lnTo>
                  <a:lnTo>
                    <a:pt x="313" y="165"/>
                  </a:lnTo>
                  <a:lnTo>
                    <a:pt x="235" y="221"/>
                  </a:lnTo>
                  <a:lnTo>
                    <a:pt x="140" y="208"/>
                  </a:lnTo>
                  <a:lnTo>
                    <a:pt x="55" y="208"/>
                  </a:lnTo>
                  <a:lnTo>
                    <a:pt x="36" y="266"/>
                  </a:lnTo>
                  <a:lnTo>
                    <a:pt x="0" y="305"/>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19" name="Freeform 75"/>
            <p:cNvSpPr>
              <a:spLocks/>
            </p:cNvSpPr>
            <p:nvPr/>
          </p:nvSpPr>
          <p:spPr bwMode="auto">
            <a:xfrm>
              <a:off x="4762" y="1524"/>
              <a:ext cx="204" cy="248"/>
            </a:xfrm>
            <a:custGeom>
              <a:avLst/>
              <a:gdLst/>
              <a:ahLst/>
              <a:cxnLst>
                <a:cxn ang="0">
                  <a:pos x="13" y="0"/>
                </a:cxn>
                <a:cxn ang="0">
                  <a:pos x="203" y="0"/>
                </a:cxn>
                <a:cxn ang="0">
                  <a:pos x="195" y="60"/>
                </a:cxn>
                <a:cxn ang="0">
                  <a:pos x="161" y="73"/>
                </a:cxn>
                <a:cxn ang="0">
                  <a:pos x="108" y="247"/>
                </a:cxn>
                <a:cxn ang="0">
                  <a:pos x="23" y="247"/>
                </a:cxn>
                <a:cxn ang="0">
                  <a:pos x="23" y="169"/>
                </a:cxn>
                <a:cxn ang="0">
                  <a:pos x="0" y="152"/>
                </a:cxn>
                <a:cxn ang="0">
                  <a:pos x="13" y="0"/>
                </a:cxn>
              </a:cxnLst>
              <a:rect l="0" t="0" r="r" b="b"/>
              <a:pathLst>
                <a:path w="204" h="248">
                  <a:moveTo>
                    <a:pt x="13" y="0"/>
                  </a:moveTo>
                  <a:lnTo>
                    <a:pt x="203" y="0"/>
                  </a:lnTo>
                  <a:lnTo>
                    <a:pt x="195" y="60"/>
                  </a:lnTo>
                  <a:lnTo>
                    <a:pt x="161" y="73"/>
                  </a:lnTo>
                  <a:lnTo>
                    <a:pt x="108" y="247"/>
                  </a:lnTo>
                  <a:lnTo>
                    <a:pt x="23" y="247"/>
                  </a:lnTo>
                  <a:lnTo>
                    <a:pt x="23" y="169"/>
                  </a:lnTo>
                  <a:lnTo>
                    <a:pt x="0" y="152"/>
                  </a:lnTo>
                  <a:lnTo>
                    <a:pt x="1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20" name="Freeform 76"/>
            <p:cNvSpPr>
              <a:spLocks/>
            </p:cNvSpPr>
            <p:nvPr/>
          </p:nvSpPr>
          <p:spPr bwMode="auto">
            <a:xfrm>
              <a:off x="4870" y="1437"/>
              <a:ext cx="153" cy="335"/>
            </a:xfrm>
            <a:custGeom>
              <a:avLst/>
              <a:gdLst/>
              <a:ahLst/>
              <a:cxnLst>
                <a:cxn ang="0">
                  <a:pos x="94" y="87"/>
                </a:cxn>
                <a:cxn ang="0">
                  <a:pos x="152" y="0"/>
                </a:cxn>
                <a:cxn ang="0">
                  <a:pos x="152" y="305"/>
                </a:cxn>
                <a:cxn ang="0">
                  <a:pos x="96" y="334"/>
                </a:cxn>
                <a:cxn ang="0">
                  <a:pos x="0" y="331"/>
                </a:cxn>
                <a:cxn ang="0">
                  <a:pos x="52" y="163"/>
                </a:cxn>
                <a:cxn ang="0">
                  <a:pos x="89" y="148"/>
                </a:cxn>
                <a:cxn ang="0">
                  <a:pos x="94" y="87"/>
                </a:cxn>
              </a:cxnLst>
              <a:rect l="0" t="0" r="r" b="b"/>
              <a:pathLst>
                <a:path w="153" h="335">
                  <a:moveTo>
                    <a:pt x="94" y="87"/>
                  </a:moveTo>
                  <a:lnTo>
                    <a:pt x="152" y="0"/>
                  </a:lnTo>
                  <a:lnTo>
                    <a:pt x="152" y="305"/>
                  </a:lnTo>
                  <a:lnTo>
                    <a:pt x="96" y="334"/>
                  </a:lnTo>
                  <a:lnTo>
                    <a:pt x="0" y="331"/>
                  </a:lnTo>
                  <a:lnTo>
                    <a:pt x="52" y="163"/>
                  </a:lnTo>
                  <a:lnTo>
                    <a:pt x="89" y="148"/>
                  </a:lnTo>
                  <a:lnTo>
                    <a:pt x="94" y="87"/>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21" name="Freeform 77"/>
            <p:cNvSpPr>
              <a:spLocks/>
            </p:cNvSpPr>
            <p:nvPr/>
          </p:nvSpPr>
          <p:spPr bwMode="auto">
            <a:xfrm>
              <a:off x="5022" y="1251"/>
              <a:ext cx="323" cy="490"/>
            </a:xfrm>
            <a:custGeom>
              <a:avLst/>
              <a:gdLst/>
              <a:ahLst/>
              <a:cxnLst>
                <a:cxn ang="0">
                  <a:pos x="0" y="190"/>
                </a:cxn>
                <a:cxn ang="0">
                  <a:pos x="0" y="489"/>
                </a:cxn>
                <a:cxn ang="0">
                  <a:pos x="76" y="445"/>
                </a:cxn>
                <a:cxn ang="0">
                  <a:pos x="81" y="407"/>
                </a:cxn>
                <a:cxn ang="0">
                  <a:pos x="322" y="232"/>
                </a:cxn>
                <a:cxn ang="0">
                  <a:pos x="308" y="166"/>
                </a:cxn>
                <a:cxn ang="0">
                  <a:pos x="266" y="148"/>
                </a:cxn>
                <a:cxn ang="0">
                  <a:pos x="237" y="7"/>
                </a:cxn>
                <a:cxn ang="0">
                  <a:pos x="173" y="26"/>
                </a:cxn>
                <a:cxn ang="0">
                  <a:pos x="139" y="0"/>
                </a:cxn>
                <a:cxn ang="0">
                  <a:pos x="76" y="49"/>
                </a:cxn>
                <a:cxn ang="0">
                  <a:pos x="0" y="190"/>
                </a:cxn>
              </a:cxnLst>
              <a:rect l="0" t="0" r="r" b="b"/>
              <a:pathLst>
                <a:path w="323" h="490">
                  <a:moveTo>
                    <a:pt x="0" y="190"/>
                  </a:moveTo>
                  <a:lnTo>
                    <a:pt x="0" y="489"/>
                  </a:lnTo>
                  <a:lnTo>
                    <a:pt x="76" y="445"/>
                  </a:lnTo>
                  <a:lnTo>
                    <a:pt x="81" y="407"/>
                  </a:lnTo>
                  <a:lnTo>
                    <a:pt x="322" y="232"/>
                  </a:lnTo>
                  <a:lnTo>
                    <a:pt x="308" y="166"/>
                  </a:lnTo>
                  <a:lnTo>
                    <a:pt x="266" y="148"/>
                  </a:lnTo>
                  <a:lnTo>
                    <a:pt x="237" y="7"/>
                  </a:lnTo>
                  <a:lnTo>
                    <a:pt x="173" y="26"/>
                  </a:lnTo>
                  <a:lnTo>
                    <a:pt x="139" y="0"/>
                  </a:lnTo>
                  <a:lnTo>
                    <a:pt x="76" y="49"/>
                  </a:lnTo>
                  <a:lnTo>
                    <a:pt x="0" y="19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22" name="Freeform 78"/>
            <p:cNvSpPr>
              <a:spLocks/>
            </p:cNvSpPr>
            <p:nvPr/>
          </p:nvSpPr>
          <p:spPr bwMode="auto">
            <a:xfrm>
              <a:off x="4779" y="1750"/>
              <a:ext cx="313" cy="180"/>
            </a:xfrm>
            <a:custGeom>
              <a:avLst/>
              <a:gdLst/>
              <a:ahLst/>
              <a:cxnLst>
                <a:cxn ang="0">
                  <a:pos x="7" y="21"/>
                </a:cxn>
                <a:cxn ang="0">
                  <a:pos x="188" y="21"/>
                </a:cxn>
                <a:cxn ang="0">
                  <a:pos x="233" y="0"/>
                </a:cxn>
                <a:cxn ang="0">
                  <a:pos x="254" y="47"/>
                </a:cxn>
                <a:cxn ang="0">
                  <a:pos x="225" y="76"/>
                </a:cxn>
                <a:cxn ang="0">
                  <a:pos x="265" y="152"/>
                </a:cxn>
                <a:cxn ang="0">
                  <a:pos x="312" y="152"/>
                </a:cxn>
                <a:cxn ang="0">
                  <a:pos x="246" y="179"/>
                </a:cxn>
                <a:cxn ang="0">
                  <a:pos x="185" y="118"/>
                </a:cxn>
                <a:cxn ang="0">
                  <a:pos x="0" y="118"/>
                </a:cxn>
                <a:cxn ang="0">
                  <a:pos x="7" y="21"/>
                </a:cxn>
              </a:cxnLst>
              <a:rect l="0" t="0" r="r" b="b"/>
              <a:pathLst>
                <a:path w="313" h="180">
                  <a:moveTo>
                    <a:pt x="7" y="21"/>
                  </a:moveTo>
                  <a:lnTo>
                    <a:pt x="188" y="21"/>
                  </a:lnTo>
                  <a:lnTo>
                    <a:pt x="233" y="0"/>
                  </a:lnTo>
                  <a:lnTo>
                    <a:pt x="254" y="47"/>
                  </a:lnTo>
                  <a:lnTo>
                    <a:pt x="225" y="76"/>
                  </a:lnTo>
                  <a:lnTo>
                    <a:pt x="265" y="152"/>
                  </a:lnTo>
                  <a:lnTo>
                    <a:pt x="312" y="152"/>
                  </a:lnTo>
                  <a:lnTo>
                    <a:pt x="246" y="179"/>
                  </a:lnTo>
                  <a:lnTo>
                    <a:pt x="185" y="118"/>
                  </a:lnTo>
                  <a:lnTo>
                    <a:pt x="0" y="118"/>
                  </a:lnTo>
                  <a:lnTo>
                    <a:pt x="7" y="21"/>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23" name="Freeform 79"/>
            <p:cNvSpPr>
              <a:spLocks/>
            </p:cNvSpPr>
            <p:nvPr/>
          </p:nvSpPr>
          <p:spPr bwMode="auto">
            <a:xfrm>
              <a:off x="4923" y="1869"/>
              <a:ext cx="64" cy="79"/>
            </a:xfrm>
            <a:custGeom>
              <a:avLst/>
              <a:gdLst/>
              <a:ahLst/>
              <a:cxnLst>
                <a:cxn ang="0">
                  <a:pos x="0" y="0"/>
                </a:cxn>
                <a:cxn ang="0">
                  <a:pos x="42" y="0"/>
                </a:cxn>
                <a:cxn ang="0">
                  <a:pos x="63" y="22"/>
                </a:cxn>
                <a:cxn ang="0">
                  <a:pos x="39" y="72"/>
                </a:cxn>
                <a:cxn ang="0">
                  <a:pos x="0" y="78"/>
                </a:cxn>
                <a:cxn ang="0">
                  <a:pos x="0" y="0"/>
                </a:cxn>
              </a:cxnLst>
              <a:rect l="0" t="0" r="r" b="b"/>
              <a:pathLst>
                <a:path w="64" h="79">
                  <a:moveTo>
                    <a:pt x="0" y="0"/>
                  </a:moveTo>
                  <a:lnTo>
                    <a:pt x="42" y="0"/>
                  </a:lnTo>
                  <a:lnTo>
                    <a:pt x="63" y="22"/>
                  </a:lnTo>
                  <a:lnTo>
                    <a:pt x="39" y="72"/>
                  </a:lnTo>
                  <a:lnTo>
                    <a:pt x="0" y="7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24" name="Freeform 80"/>
            <p:cNvSpPr>
              <a:spLocks/>
            </p:cNvSpPr>
            <p:nvPr/>
          </p:nvSpPr>
          <p:spPr bwMode="auto">
            <a:xfrm>
              <a:off x="4772" y="1867"/>
              <a:ext cx="152" cy="104"/>
            </a:xfrm>
            <a:custGeom>
              <a:avLst/>
              <a:gdLst/>
              <a:ahLst/>
              <a:cxnLst>
                <a:cxn ang="0">
                  <a:pos x="7" y="0"/>
                </a:cxn>
                <a:cxn ang="0">
                  <a:pos x="151" y="0"/>
                </a:cxn>
                <a:cxn ang="0">
                  <a:pos x="151" y="81"/>
                </a:cxn>
                <a:cxn ang="0">
                  <a:pos x="0" y="103"/>
                </a:cxn>
                <a:cxn ang="0">
                  <a:pos x="7" y="0"/>
                </a:cxn>
              </a:cxnLst>
              <a:rect l="0" t="0" r="r" b="b"/>
              <a:pathLst>
                <a:path w="152" h="104">
                  <a:moveTo>
                    <a:pt x="7" y="0"/>
                  </a:moveTo>
                  <a:lnTo>
                    <a:pt x="151" y="0"/>
                  </a:lnTo>
                  <a:lnTo>
                    <a:pt x="151" y="81"/>
                  </a:lnTo>
                  <a:lnTo>
                    <a:pt x="0" y="103"/>
                  </a:lnTo>
                  <a:lnTo>
                    <a:pt x="7"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25" name="Freeform 81"/>
            <p:cNvSpPr>
              <a:spLocks/>
            </p:cNvSpPr>
            <p:nvPr/>
          </p:nvSpPr>
          <p:spPr bwMode="auto">
            <a:xfrm>
              <a:off x="4597" y="1970"/>
              <a:ext cx="131" cy="249"/>
            </a:xfrm>
            <a:custGeom>
              <a:avLst/>
              <a:gdLst/>
              <a:ahLst/>
              <a:cxnLst>
                <a:cxn ang="0">
                  <a:pos x="59" y="0"/>
                </a:cxn>
                <a:cxn ang="0">
                  <a:pos x="28" y="27"/>
                </a:cxn>
                <a:cxn ang="0">
                  <a:pos x="55" y="99"/>
                </a:cxn>
                <a:cxn ang="0">
                  <a:pos x="28" y="133"/>
                </a:cxn>
                <a:cxn ang="0">
                  <a:pos x="0" y="170"/>
                </a:cxn>
                <a:cxn ang="0">
                  <a:pos x="55" y="248"/>
                </a:cxn>
                <a:cxn ang="0">
                  <a:pos x="113" y="170"/>
                </a:cxn>
                <a:cxn ang="0">
                  <a:pos x="130" y="83"/>
                </a:cxn>
                <a:cxn ang="0">
                  <a:pos x="109" y="80"/>
                </a:cxn>
                <a:cxn ang="0">
                  <a:pos x="128" y="35"/>
                </a:cxn>
                <a:cxn ang="0">
                  <a:pos x="124" y="10"/>
                </a:cxn>
                <a:cxn ang="0">
                  <a:pos x="59" y="0"/>
                </a:cxn>
              </a:cxnLst>
              <a:rect l="0" t="0" r="r" b="b"/>
              <a:pathLst>
                <a:path w="131" h="249">
                  <a:moveTo>
                    <a:pt x="59" y="0"/>
                  </a:moveTo>
                  <a:lnTo>
                    <a:pt x="28" y="27"/>
                  </a:lnTo>
                  <a:lnTo>
                    <a:pt x="55" y="99"/>
                  </a:lnTo>
                  <a:lnTo>
                    <a:pt x="28" y="133"/>
                  </a:lnTo>
                  <a:lnTo>
                    <a:pt x="0" y="170"/>
                  </a:lnTo>
                  <a:lnTo>
                    <a:pt x="55" y="248"/>
                  </a:lnTo>
                  <a:lnTo>
                    <a:pt x="113" y="170"/>
                  </a:lnTo>
                  <a:lnTo>
                    <a:pt x="130" y="83"/>
                  </a:lnTo>
                  <a:lnTo>
                    <a:pt x="109" y="80"/>
                  </a:lnTo>
                  <a:lnTo>
                    <a:pt x="128" y="35"/>
                  </a:lnTo>
                  <a:lnTo>
                    <a:pt x="124" y="10"/>
                  </a:lnTo>
                  <a:lnTo>
                    <a:pt x="59"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26" name="Freeform 82"/>
            <p:cNvSpPr>
              <a:spLocks/>
            </p:cNvSpPr>
            <p:nvPr/>
          </p:nvSpPr>
          <p:spPr bwMode="auto">
            <a:xfrm>
              <a:off x="4540" y="2099"/>
              <a:ext cx="101" cy="176"/>
            </a:xfrm>
            <a:custGeom>
              <a:avLst/>
              <a:gdLst/>
              <a:ahLst/>
              <a:cxnLst>
                <a:cxn ang="0">
                  <a:pos x="85" y="0"/>
                </a:cxn>
                <a:cxn ang="0">
                  <a:pos x="0" y="0"/>
                </a:cxn>
                <a:cxn ang="0">
                  <a:pos x="0" y="175"/>
                </a:cxn>
                <a:cxn ang="0">
                  <a:pos x="83" y="175"/>
                </a:cxn>
                <a:cxn ang="0">
                  <a:pos x="100" y="147"/>
                </a:cxn>
                <a:cxn ang="0">
                  <a:pos x="57" y="92"/>
                </a:cxn>
                <a:cxn ang="0">
                  <a:pos x="58" y="43"/>
                </a:cxn>
                <a:cxn ang="0">
                  <a:pos x="85" y="0"/>
                </a:cxn>
              </a:cxnLst>
              <a:rect l="0" t="0" r="r" b="b"/>
              <a:pathLst>
                <a:path w="101" h="176">
                  <a:moveTo>
                    <a:pt x="85" y="0"/>
                  </a:moveTo>
                  <a:lnTo>
                    <a:pt x="0" y="0"/>
                  </a:lnTo>
                  <a:lnTo>
                    <a:pt x="0" y="175"/>
                  </a:lnTo>
                  <a:lnTo>
                    <a:pt x="83" y="175"/>
                  </a:lnTo>
                  <a:lnTo>
                    <a:pt x="100" y="147"/>
                  </a:lnTo>
                  <a:lnTo>
                    <a:pt x="57" y="92"/>
                  </a:lnTo>
                  <a:lnTo>
                    <a:pt x="58" y="43"/>
                  </a:lnTo>
                  <a:lnTo>
                    <a:pt x="8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27" name="Freeform 83"/>
            <p:cNvSpPr>
              <a:spLocks/>
            </p:cNvSpPr>
            <p:nvPr/>
          </p:nvSpPr>
          <p:spPr bwMode="auto">
            <a:xfrm>
              <a:off x="4249" y="2124"/>
              <a:ext cx="378" cy="244"/>
            </a:xfrm>
            <a:custGeom>
              <a:avLst/>
              <a:gdLst/>
              <a:ahLst/>
              <a:cxnLst>
                <a:cxn ang="0">
                  <a:pos x="0" y="0"/>
                </a:cxn>
                <a:cxn ang="0">
                  <a:pos x="292" y="0"/>
                </a:cxn>
                <a:cxn ang="0">
                  <a:pos x="292" y="151"/>
                </a:cxn>
                <a:cxn ang="0">
                  <a:pos x="377" y="151"/>
                </a:cxn>
                <a:cxn ang="0">
                  <a:pos x="329" y="243"/>
                </a:cxn>
                <a:cxn ang="0">
                  <a:pos x="229" y="216"/>
                </a:cxn>
                <a:cxn ang="0">
                  <a:pos x="196" y="95"/>
                </a:cxn>
                <a:cxn ang="0">
                  <a:pos x="184" y="66"/>
                </a:cxn>
                <a:cxn ang="0">
                  <a:pos x="113" y="44"/>
                </a:cxn>
                <a:cxn ang="0">
                  <a:pos x="0" y="98"/>
                </a:cxn>
                <a:cxn ang="0">
                  <a:pos x="0" y="0"/>
                </a:cxn>
              </a:cxnLst>
              <a:rect l="0" t="0" r="r" b="b"/>
              <a:pathLst>
                <a:path w="378" h="244">
                  <a:moveTo>
                    <a:pt x="0" y="0"/>
                  </a:moveTo>
                  <a:lnTo>
                    <a:pt x="292" y="0"/>
                  </a:lnTo>
                  <a:lnTo>
                    <a:pt x="292" y="151"/>
                  </a:lnTo>
                  <a:lnTo>
                    <a:pt x="377" y="151"/>
                  </a:lnTo>
                  <a:lnTo>
                    <a:pt x="329" y="243"/>
                  </a:lnTo>
                  <a:lnTo>
                    <a:pt x="229" y="216"/>
                  </a:lnTo>
                  <a:lnTo>
                    <a:pt x="196" y="95"/>
                  </a:lnTo>
                  <a:lnTo>
                    <a:pt x="184" y="66"/>
                  </a:lnTo>
                  <a:lnTo>
                    <a:pt x="113" y="44"/>
                  </a:lnTo>
                  <a:lnTo>
                    <a:pt x="0" y="98"/>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28" name="Freeform 84"/>
            <p:cNvSpPr>
              <a:spLocks/>
            </p:cNvSpPr>
            <p:nvPr/>
          </p:nvSpPr>
          <p:spPr bwMode="auto">
            <a:xfrm>
              <a:off x="2267" y="2103"/>
              <a:ext cx="635" cy="330"/>
            </a:xfrm>
            <a:custGeom>
              <a:avLst/>
              <a:gdLst/>
              <a:ahLst/>
              <a:cxnLst>
                <a:cxn ang="0">
                  <a:pos x="0" y="0"/>
                </a:cxn>
                <a:cxn ang="0">
                  <a:pos x="599" y="0"/>
                </a:cxn>
                <a:cxn ang="0">
                  <a:pos x="618" y="22"/>
                </a:cxn>
                <a:cxn ang="0">
                  <a:pos x="592" y="51"/>
                </a:cxn>
                <a:cxn ang="0">
                  <a:pos x="634" y="90"/>
                </a:cxn>
                <a:cxn ang="0">
                  <a:pos x="634" y="329"/>
                </a:cxn>
                <a:cxn ang="0">
                  <a:pos x="0" y="329"/>
                </a:cxn>
                <a:cxn ang="0">
                  <a:pos x="0" y="0"/>
                </a:cxn>
              </a:cxnLst>
              <a:rect l="0" t="0" r="r" b="b"/>
              <a:pathLst>
                <a:path w="635" h="330">
                  <a:moveTo>
                    <a:pt x="0" y="0"/>
                  </a:moveTo>
                  <a:lnTo>
                    <a:pt x="599" y="0"/>
                  </a:lnTo>
                  <a:lnTo>
                    <a:pt x="618" y="22"/>
                  </a:lnTo>
                  <a:lnTo>
                    <a:pt x="592" y="51"/>
                  </a:lnTo>
                  <a:lnTo>
                    <a:pt x="634" y="90"/>
                  </a:lnTo>
                  <a:lnTo>
                    <a:pt x="634" y="329"/>
                  </a:lnTo>
                  <a:lnTo>
                    <a:pt x="0" y="329"/>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29" name="Freeform 85"/>
            <p:cNvSpPr>
              <a:spLocks/>
            </p:cNvSpPr>
            <p:nvPr/>
          </p:nvSpPr>
          <p:spPr bwMode="auto">
            <a:xfrm>
              <a:off x="2104" y="1402"/>
              <a:ext cx="662" cy="418"/>
            </a:xfrm>
            <a:custGeom>
              <a:avLst/>
              <a:gdLst/>
              <a:ahLst/>
              <a:cxnLst>
                <a:cxn ang="0">
                  <a:pos x="0" y="0"/>
                </a:cxn>
                <a:cxn ang="0">
                  <a:pos x="647" y="0"/>
                </a:cxn>
                <a:cxn ang="0">
                  <a:pos x="647" y="32"/>
                </a:cxn>
                <a:cxn ang="0">
                  <a:pos x="619" y="66"/>
                </a:cxn>
                <a:cxn ang="0">
                  <a:pos x="661" y="116"/>
                </a:cxn>
                <a:cxn ang="0">
                  <a:pos x="661" y="297"/>
                </a:cxn>
                <a:cxn ang="0">
                  <a:pos x="632" y="297"/>
                </a:cxn>
                <a:cxn ang="0">
                  <a:pos x="632" y="417"/>
                </a:cxn>
                <a:cxn ang="0">
                  <a:pos x="519" y="380"/>
                </a:cxn>
                <a:cxn ang="0">
                  <a:pos x="473" y="352"/>
                </a:cxn>
                <a:cxn ang="0">
                  <a:pos x="0" y="352"/>
                </a:cxn>
                <a:cxn ang="0">
                  <a:pos x="0" y="0"/>
                </a:cxn>
              </a:cxnLst>
              <a:rect l="0" t="0" r="r" b="b"/>
              <a:pathLst>
                <a:path w="662" h="418">
                  <a:moveTo>
                    <a:pt x="0" y="0"/>
                  </a:moveTo>
                  <a:lnTo>
                    <a:pt x="647" y="0"/>
                  </a:lnTo>
                  <a:lnTo>
                    <a:pt x="647" y="32"/>
                  </a:lnTo>
                  <a:lnTo>
                    <a:pt x="619" y="66"/>
                  </a:lnTo>
                  <a:lnTo>
                    <a:pt x="661" y="116"/>
                  </a:lnTo>
                  <a:lnTo>
                    <a:pt x="661" y="297"/>
                  </a:lnTo>
                  <a:lnTo>
                    <a:pt x="632" y="297"/>
                  </a:lnTo>
                  <a:lnTo>
                    <a:pt x="632" y="417"/>
                  </a:lnTo>
                  <a:lnTo>
                    <a:pt x="519" y="380"/>
                  </a:lnTo>
                  <a:lnTo>
                    <a:pt x="473" y="352"/>
                  </a:lnTo>
                  <a:lnTo>
                    <a:pt x="0" y="352"/>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30" name="Freeform 86"/>
            <p:cNvSpPr>
              <a:spLocks/>
            </p:cNvSpPr>
            <p:nvPr/>
          </p:nvSpPr>
          <p:spPr bwMode="auto">
            <a:xfrm>
              <a:off x="2736" y="1700"/>
              <a:ext cx="577" cy="327"/>
            </a:xfrm>
            <a:custGeom>
              <a:avLst/>
              <a:gdLst/>
              <a:ahLst/>
              <a:cxnLst>
                <a:cxn ang="0">
                  <a:pos x="0" y="0"/>
                </a:cxn>
                <a:cxn ang="0">
                  <a:pos x="490" y="0"/>
                </a:cxn>
                <a:cxn ang="0">
                  <a:pos x="506" y="36"/>
                </a:cxn>
                <a:cxn ang="0">
                  <a:pos x="503" y="81"/>
                </a:cxn>
                <a:cxn ang="0">
                  <a:pos x="551" y="126"/>
                </a:cxn>
                <a:cxn ang="0">
                  <a:pos x="576" y="180"/>
                </a:cxn>
                <a:cxn ang="0">
                  <a:pos x="506" y="231"/>
                </a:cxn>
                <a:cxn ang="0">
                  <a:pos x="519" y="265"/>
                </a:cxn>
                <a:cxn ang="0">
                  <a:pos x="461" y="326"/>
                </a:cxn>
                <a:cxn ang="0">
                  <a:pos x="68" y="326"/>
                </a:cxn>
                <a:cxn ang="0">
                  <a:pos x="0" y="118"/>
                </a:cxn>
                <a:cxn ang="0">
                  <a:pos x="0" y="0"/>
                </a:cxn>
              </a:cxnLst>
              <a:rect l="0" t="0" r="r" b="b"/>
              <a:pathLst>
                <a:path w="577" h="327">
                  <a:moveTo>
                    <a:pt x="0" y="0"/>
                  </a:moveTo>
                  <a:lnTo>
                    <a:pt x="490" y="0"/>
                  </a:lnTo>
                  <a:lnTo>
                    <a:pt x="506" y="36"/>
                  </a:lnTo>
                  <a:lnTo>
                    <a:pt x="503" y="81"/>
                  </a:lnTo>
                  <a:lnTo>
                    <a:pt x="551" y="126"/>
                  </a:lnTo>
                  <a:lnTo>
                    <a:pt x="576" y="180"/>
                  </a:lnTo>
                  <a:lnTo>
                    <a:pt x="506" y="231"/>
                  </a:lnTo>
                  <a:lnTo>
                    <a:pt x="519" y="265"/>
                  </a:lnTo>
                  <a:lnTo>
                    <a:pt x="461" y="326"/>
                  </a:lnTo>
                  <a:lnTo>
                    <a:pt x="68" y="326"/>
                  </a:lnTo>
                  <a:lnTo>
                    <a:pt x="0" y="118"/>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31" name="Freeform 87"/>
            <p:cNvSpPr>
              <a:spLocks/>
            </p:cNvSpPr>
            <p:nvPr/>
          </p:nvSpPr>
          <p:spPr bwMode="auto">
            <a:xfrm>
              <a:off x="3084" y="1296"/>
              <a:ext cx="516" cy="529"/>
            </a:xfrm>
            <a:custGeom>
              <a:avLst/>
              <a:gdLst/>
              <a:ahLst/>
              <a:cxnLst>
                <a:cxn ang="0">
                  <a:pos x="31" y="39"/>
                </a:cxn>
                <a:cxn ang="0">
                  <a:pos x="162" y="0"/>
                </a:cxn>
                <a:cxn ang="0">
                  <a:pos x="189" y="49"/>
                </a:cxn>
                <a:cxn ang="0">
                  <a:pos x="366" y="137"/>
                </a:cxn>
                <a:cxn ang="0">
                  <a:pos x="407" y="187"/>
                </a:cxn>
                <a:cxn ang="0">
                  <a:pos x="420" y="236"/>
                </a:cxn>
                <a:cxn ang="0">
                  <a:pos x="488" y="224"/>
                </a:cxn>
                <a:cxn ang="0">
                  <a:pos x="515" y="246"/>
                </a:cxn>
                <a:cxn ang="0">
                  <a:pos x="457" y="330"/>
                </a:cxn>
                <a:cxn ang="0">
                  <a:pos x="428" y="528"/>
                </a:cxn>
                <a:cxn ang="0">
                  <a:pos x="199" y="528"/>
                </a:cxn>
                <a:cxn ang="0">
                  <a:pos x="155" y="491"/>
                </a:cxn>
                <a:cxn ang="0">
                  <a:pos x="157" y="443"/>
                </a:cxn>
                <a:cxn ang="0">
                  <a:pos x="139" y="400"/>
                </a:cxn>
                <a:cxn ang="0">
                  <a:pos x="134" y="357"/>
                </a:cxn>
                <a:cxn ang="0">
                  <a:pos x="0" y="260"/>
                </a:cxn>
                <a:cxn ang="0">
                  <a:pos x="0" y="161"/>
                </a:cxn>
                <a:cxn ang="0">
                  <a:pos x="31" y="39"/>
                </a:cxn>
              </a:cxnLst>
              <a:rect l="0" t="0" r="r" b="b"/>
              <a:pathLst>
                <a:path w="516" h="529">
                  <a:moveTo>
                    <a:pt x="31" y="39"/>
                  </a:moveTo>
                  <a:lnTo>
                    <a:pt x="162" y="0"/>
                  </a:lnTo>
                  <a:lnTo>
                    <a:pt x="189" y="49"/>
                  </a:lnTo>
                  <a:lnTo>
                    <a:pt x="366" y="137"/>
                  </a:lnTo>
                  <a:lnTo>
                    <a:pt x="407" y="187"/>
                  </a:lnTo>
                  <a:lnTo>
                    <a:pt x="420" y="236"/>
                  </a:lnTo>
                  <a:lnTo>
                    <a:pt x="488" y="224"/>
                  </a:lnTo>
                  <a:lnTo>
                    <a:pt x="515" y="246"/>
                  </a:lnTo>
                  <a:lnTo>
                    <a:pt x="457" y="330"/>
                  </a:lnTo>
                  <a:lnTo>
                    <a:pt x="428" y="528"/>
                  </a:lnTo>
                  <a:lnTo>
                    <a:pt x="199" y="528"/>
                  </a:lnTo>
                  <a:lnTo>
                    <a:pt x="155" y="491"/>
                  </a:lnTo>
                  <a:lnTo>
                    <a:pt x="157" y="443"/>
                  </a:lnTo>
                  <a:lnTo>
                    <a:pt x="139" y="400"/>
                  </a:lnTo>
                  <a:lnTo>
                    <a:pt x="134" y="357"/>
                  </a:lnTo>
                  <a:lnTo>
                    <a:pt x="0" y="260"/>
                  </a:lnTo>
                  <a:lnTo>
                    <a:pt x="0" y="161"/>
                  </a:lnTo>
                  <a:lnTo>
                    <a:pt x="31" y="39"/>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32" name="Freeform 88"/>
            <p:cNvSpPr>
              <a:spLocks/>
            </p:cNvSpPr>
            <p:nvPr/>
          </p:nvSpPr>
          <p:spPr bwMode="auto">
            <a:xfrm>
              <a:off x="3271" y="1243"/>
              <a:ext cx="595" cy="288"/>
            </a:xfrm>
            <a:custGeom>
              <a:avLst/>
              <a:gdLst/>
              <a:ahLst/>
              <a:cxnLst>
                <a:cxn ang="0">
                  <a:pos x="0" y="98"/>
                </a:cxn>
                <a:cxn ang="0">
                  <a:pos x="184" y="196"/>
                </a:cxn>
                <a:cxn ang="0">
                  <a:pos x="220" y="243"/>
                </a:cxn>
                <a:cxn ang="0">
                  <a:pos x="233" y="287"/>
                </a:cxn>
                <a:cxn ang="0">
                  <a:pos x="335" y="186"/>
                </a:cxn>
                <a:cxn ang="0">
                  <a:pos x="594" y="146"/>
                </a:cxn>
                <a:cxn ang="0">
                  <a:pos x="479" y="74"/>
                </a:cxn>
                <a:cxn ang="0">
                  <a:pos x="327" y="141"/>
                </a:cxn>
                <a:cxn ang="0">
                  <a:pos x="182" y="82"/>
                </a:cxn>
                <a:cxn ang="0">
                  <a:pos x="267" y="11"/>
                </a:cxn>
                <a:cxn ang="0">
                  <a:pos x="192" y="0"/>
                </a:cxn>
                <a:cxn ang="0">
                  <a:pos x="0" y="98"/>
                </a:cxn>
              </a:cxnLst>
              <a:rect l="0" t="0" r="r" b="b"/>
              <a:pathLst>
                <a:path w="595" h="288">
                  <a:moveTo>
                    <a:pt x="0" y="98"/>
                  </a:moveTo>
                  <a:lnTo>
                    <a:pt x="184" y="196"/>
                  </a:lnTo>
                  <a:lnTo>
                    <a:pt x="220" y="243"/>
                  </a:lnTo>
                  <a:lnTo>
                    <a:pt x="233" y="287"/>
                  </a:lnTo>
                  <a:lnTo>
                    <a:pt x="335" y="186"/>
                  </a:lnTo>
                  <a:lnTo>
                    <a:pt x="594" y="146"/>
                  </a:lnTo>
                  <a:lnTo>
                    <a:pt x="479" y="74"/>
                  </a:lnTo>
                  <a:lnTo>
                    <a:pt x="327" y="141"/>
                  </a:lnTo>
                  <a:lnTo>
                    <a:pt x="182" y="82"/>
                  </a:lnTo>
                  <a:lnTo>
                    <a:pt x="267" y="11"/>
                  </a:lnTo>
                  <a:lnTo>
                    <a:pt x="192" y="0"/>
                  </a:lnTo>
                  <a:lnTo>
                    <a:pt x="0" y="98"/>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33" name="Freeform 89"/>
            <p:cNvSpPr>
              <a:spLocks/>
            </p:cNvSpPr>
            <p:nvPr/>
          </p:nvSpPr>
          <p:spPr bwMode="auto">
            <a:xfrm>
              <a:off x="3612" y="1460"/>
              <a:ext cx="387" cy="449"/>
            </a:xfrm>
            <a:custGeom>
              <a:avLst/>
              <a:gdLst/>
              <a:ahLst/>
              <a:cxnLst>
                <a:cxn ang="0">
                  <a:pos x="183" y="0"/>
                </a:cxn>
                <a:cxn ang="0">
                  <a:pos x="307" y="36"/>
                </a:cxn>
                <a:cxn ang="0">
                  <a:pos x="333" y="124"/>
                </a:cxn>
                <a:cxn ang="0">
                  <a:pos x="261" y="198"/>
                </a:cxn>
                <a:cxn ang="0">
                  <a:pos x="279" y="231"/>
                </a:cxn>
                <a:cxn ang="0">
                  <a:pos x="349" y="193"/>
                </a:cxn>
                <a:cxn ang="0">
                  <a:pos x="378" y="201"/>
                </a:cxn>
                <a:cxn ang="0">
                  <a:pos x="386" y="321"/>
                </a:cxn>
                <a:cxn ang="0">
                  <a:pos x="309" y="423"/>
                </a:cxn>
                <a:cxn ang="0">
                  <a:pos x="309" y="448"/>
                </a:cxn>
                <a:cxn ang="0">
                  <a:pos x="0" y="448"/>
                </a:cxn>
                <a:cxn ang="0">
                  <a:pos x="44" y="321"/>
                </a:cxn>
                <a:cxn ang="0">
                  <a:pos x="21" y="223"/>
                </a:cxn>
                <a:cxn ang="0">
                  <a:pos x="61" y="119"/>
                </a:cxn>
                <a:cxn ang="0">
                  <a:pos x="183" y="0"/>
                </a:cxn>
              </a:cxnLst>
              <a:rect l="0" t="0" r="r" b="b"/>
              <a:pathLst>
                <a:path w="387" h="449">
                  <a:moveTo>
                    <a:pt x="183" y="0"/>
                  </a:moveTo>
                  <a:lnTo>
                    <a:pt x="307" y="36"/>
                  </a:lnTo>
                  <a:lnTo>
                    <a:pt x="333" y="124"/>
                  </a:lnTo>
                  <a:lnTo>
                    <a:pt x="261" y="198"/>
                  </a:lnTo>
                  <a:lnTo>
                    <a:pt x="279" y="231"/>
                  </a:lnTo>
                  <a:lnTo>
                    <a:pt x="349" y="193"/>
                  </a:lnTo>
                  <a:lnTo>
                    <a:pt x="378" y="201"/>
                  </a:lnTo>
                  <a:lnTo>
                    <a:pt x="386" y="321"/>
                  </a:lnTo>
                  <a:lnTo>
                    <a:pt x="309" y="423"/>
                  </a:lnTo>
                  <a:lnTo>
                    <a:pt x="309" y="448"/>
                  </a:lnTo>
                  <a:lnTo>
                    <a:pt x="0" y="448"/>
                  </a:lnTo>
                  <a:lnTo>
                    <a:pt x="44" y="321"/>
                  </a:lnTo>
                  <a:lnTo>
                    <a:pt x="21" y="223"/>
                  </a:lnTo>
                  <a:lnTo>
                    <a:pt x="61" y="119"/>
                  </a:lnTo>
                  <a:lnTo>
                    <a:pt x="183"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34" name="Freeform 90"/>
            <p:cNvSpPr>
              <a:spLocks/>
            </p:cNvSpPr>
            <p:nvPr/>
          </p:nvSpPr>
          <p:spPr bwMode="auto">
            <a:xfrm>
              <a:off x="3197" y="1824"/>
              <a:ext cx="353" cy="599"/>
            </a:xfrm>
            <a:custGeom>
              <a:avLst/>
              <a:gdLst/>
              <a:ahLst/>
              <a:cxnLst>
                <a:cxn ang="0">
                  <a:pos x="89" y="0"/>
                </a:cxn>
                <a:cxn ang="0">
                  <a:pos x="320" y="0"/>
                </a:cxn>
                <a:cxn ang="0">
                  <a:pos x="349" y="89"/>
                </a:cxn>
                <a:cxn ang="0">
                  <a:pos x="349" y="396"/>
                </a:cxn>
                <a:cxn ang="0">
                  <a:pos x="352" y="423"/>
                </a:cxn>
                <a:cxn ang="0">
                  <a:pos x="307" y="476"/>
                </a:cxn>
                <a:cxn ang="0">
                  <a:pos x="296" y="538"/>
                </a:cxn>
                <a:cxn ang="0">
                  <a:pos x="211" y="598"/>
                </a:cxn>
                <a:cxn ang="0">
                  <a:pos x="172" y="584"/>
                </a:cxn>
                <a:cxn ang="0">
                  <a:pos x="84" y="457"/>
                </a:cxn>
                <a:cxn ang="0">
                  <a:pos x="109" y="418"/>
                </a:cxn>
                <a:cxn ang="0">
                  <a:pos x="73" y="393"/>
                </a:cxn>
                <a:cxn ang="0">
                  <a:pos x="0" y="274"/>
                </a:cxn>
                <a:cxn ang="0">
                  <a:pos x="5" y="199"/>
                </a:cxn>
                <a:cxn ang="0">
                  <a:pos x="57" y="139"/>
                </a:cxn>
                <a:cxn ang="0">
                  <a:pos x="44" y="104"/>
                </a:cxn>
                <a:cxn ang="0">
                  <a:pos x="111" y="56"/>
                </a:cxn>
                <a:cxn ang="0">
                  <a:pos x="89" y="0"/>
                </a:cxn>
              </a:cxnLst>
              <a:rect l="0" t="0" r="r" b="b"/>
              <a:pathLst>
                <a:path w="353" h="599">
                  <a:moveTo>
                    <a:pt x="89" y="0"/>
                  </a:moveTo>
                  <a:lnTo>
                    <a:pt x="320" y="0"/>
                  </a:lnTo>
                  <a:lnTo>
                    <a:pt x="349" y="89"/>
                  </a:lnTo>
                  <a:lnTo>
                    <a:pt x="349" y="396"/>
                  </a:lnTo>
                  <a:lnTo>
                    <a:pt x="352" y="423"/>
                  </a:lnTo>
                  <a:lnTo>
                    <a:pt x="307" y="476"/>
                  </a:lnTo>
                  <a:lnTo>
                    <a:pt x="296" y="538"/>
                  </a:lnTo>
                  <a:lnTo>
                    <a:pt x="211" y="598"/>
                  </a:lnTo>
                  <a:lnTo>
                    <a:pt x="172" y="584"/>
                  </a:lnTo>
                  <a:lnTo>
                    <a:pt x="84" y="457"/>
                  </a:lnTo>
                  <a:lnTo>
                    <a:pt x="109" y="418"/>
                  </a:lnTo>
                  <a:lnTo>
                    <a:pt x="73" y="393"/>
                  </a:lnTo>
                  <a:lnTo>
                    <a:pt x="0" y="274"/>
                  </a:lnTo>
                  <a:lnTo>
                    <a:pt x="5" y="199"/>
                  </a:lnTo>
                  <a:lnTo>
                    <a:pt x="57" y="139"/>
                  </a:lnTo>
                  <a:lnTo>
                    <a:pt x="44" y="104"/>
                  </a:lnTo>
                  <a:lnTo>
                    <a:pt x="111" y="56"/>
                  </a:lnTo>
                  <a:lnTo>
                    <a:pt x="89"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35" name="Freeform 91"/>
            <p:cNvSpPr>
              <a:spLocks/>
            </p:cNvSpPr>
            <p:nvPr/>
          </p:nvSpPr>
          <p:spPr bwMode="auto">
            <a:xfrm>
              <a:off x="2805" y="2026"/>
              <a:ext cx="604" cy="522"/>
            </a:xfrm>
            <a:custGeom>
              <a:avLst/>
              <a:gdLst/>
              <a:ahLst/>
              <a:cxnLst>
                <a:cxn ang="0">
                  <a:pos x="0" y="0"/>
                </a:cxn>
                <a:cxn ang="0">
                  <a:pos x="397" y="0"/>
                </a:cxn>
                <a:cxn ang="0">
                  <a:pos x="391" y="69"/>
                </a:cxn>
                <a:cxn ang="0">
                  <a:pos x="465" y="194"/>
                </a:cxn>
                <a:cxn ang="0">
                  <a:pos x="500" y="216"/>
                </a:cxn>
                <a:cxn ang="0">
                  <a:pos x="478" y="253"/>
                </a:cxn>
                <a:cxn ang="0">
                  <a:pos x="563" y="383"/>
                </a:cxn>
                <a:cxn ang="0">
                  <a:pos x="603" y="396"/>
                </a:cxn>
                <a:cxn ang="0">
                  <a:pos x="550" y="521"/>
                </a:cxn>
                <a:cxn ang="0">
                  <a:pos x="498" y="521"/>
                </a:cxn>
                <a:cxn ang="0">
                  <a:pos x="513" y="467"/>
                </a:cxn>
                <a:cxn ang="0">
                  <a:pos x="114" y="467"/>
                </a:cxn>
                <a:cxn ang="0">
                  <a:pos x="94" y="409"/>
                </a:cxn>
                <a:cxn ang="0">
                  <a:pos x="94" y="165"/>
                </a:cxn>
                <a:cxn ang="0">
                  <a:pos x="52" y="125"/>
                </a:cxn>
                <a:cxn ang="0">
                  <a:pos x="78" y="97"/>
                </a:cxn>
                <a:cxn ang="0">
                  <a:pos x="0" y="0"/>
                </a:cxn>
              </a:cxnLst>
              <a:rect l="0" t="0" r="r" b="b"/>
              <a:pathLst>
                <a:path w="604" h="522">
                  <a:moveTo>
                    <a:pt x="0" y="0"/>
                  </a:moveTo>
                  <a:lnTo>
                    <a:pt x="397" y="0"/>
                  </a:lnTo>
                  <a:lnTo>
                    <a:pt x="391" y="69"/>
                  </a:lnTo>
                  <a:lnTo>
                    <a:pt x="465" y="194"/>
                  </a:lnTo>
                  <a:lnTo>
                    <a:pt x="500" y="216"/>
                  </a:lnTo>
                  <a:lnTo>
                    <a:pt x="478" y="253"/>
                  </a:lnTo>
                  <a:lnTo>
                    <a:pt x="563" y="383"/>
                  </a:lnTo>
                  <a:lnTo>
                    <a:pt x="603" y="396"/>
                  </a:lnTo>
                  <a:lnTo>
                    <a:pt x="550" y="521"/>
                  </a:lnTo>
                  <a:lnTo>
                    <a:pt x="498" y="521"/>
                  </a:lnTo>
                  <a:lnTo>
                    <a:pt x="513" y="467"/>
                  </a:lnTo>
                  <a:lnTo>
                    <a:pt x="114" y="467"/>
                  </a:lnTo>
                  <a:lnTo>
                    <a:pt x="94" y="409"/>
                  </a:lnTo>
                  <a:lnTo>
                    <a:pt x="94" y="165"/>
                  </a:lnTo>
                  <a:lnTo>
                    <a:pt x="52" y="125"/>
                  </a:lnTo>
                  <a:lnTo>
                    <a:pt x="78" y="97"/>
                  </a:lnTo>
                  <a:lnTo>
                    <a:pt x="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36" name="Freeform 92"/>
            <p:cNvSpPr>
              <a:spLocks/>
            </p:cNvSpPr>
            <p:nvPr/>
          </p:nvSpPr>
          <p:spPr bwMode="auto">
            <a:xfrm>
              <a:off x="3494" y="1905"/>
              <a:ext cx="284" cy="464"/>
            </a:xfrm>
            <a:custGeom>
              <a:avLst/>
              <a:gdLst/>
              <a:ahLst/>
              <a:cxnLst>
                <a:cxn ang="0">
                  <a:pos x="52" y="0"/>
                </a:cxn>
                <a:cxn ang="0">
                  <a:pos x="75" y="15"/>
                </a:cxn>
                <a:cxn ang="0">
                  <a:pos x="115" y="2"/>
                </a:cxn>
                <a:cxn ang="0">
                  <a:pos x="283" y="2"/>
                </a:cxn>
                <a:cxn ang="0">
                  <a:pos x="283" y="278"/>
                </a:cxn>
                <a:cxn ang="0">
                  <a:pos x="179" y="421"/>
                </a:cxn>
                <a:cxn ang="0">
                  <a:pos x="0" y="463"/>
                </a:cxn>
                <a:cxn ang="0">
                  <a:pos x="13" y="394"/>
                </a:cxn>
                <a:cxn ang="0">
                  <a:pos x="52" y="344"/>
                </a:cxn>
                <a:cxn ang="0">
                  <a:pos x="52" y="0"/>
                </a:cxn>
              </a:cxnLst>
              <a:rect l="0" t="0" r="r" b="b"/>
              <a:pathLst>
                <a:path w="284" h="464">
                  <a:moveTo>
                    <a:pt x="52" y="0"/>
                  </a:moveTo>
                  <a:lnTo>
                    <a:pt x="75" y="15"/>
                  </a:lnTo>
                  <a:lnTo>
                    <a:pt x="115" y="2"/>
                  </a:lnTo>
                  <a:lnTo>
                    <a:pt x="283" y="2"/>
                  </a:lnTo>
                  <a:lnTo>
                    <a:pt x="283" y="278"/>
                  </a:lnTo>
                  <a:lnTo>
                    <a:pt x="179" y="421"/>
                  </a:lnTo>
                  <a:lnTo>
                    <a:pt x="0" y="463"/>
                  </a:lnTo>
                  <a:lnTo>
                    <a:pt x="13" y="394"/>
                  </a:lnTo>
                  <a:lnTo>
                    <a:pt x="52" y="344"/>
                  </a:lnTo>
                  <a:lnTo>
                    <a:pt x="52"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37" name="Freeform 93"/>
            <p:cNvSpPr>
              <a:spLocks/>
            </p:cNvSpPr>
            <p:nvPr/>
          </p:nvSpPr>
          <p:spPr bwMode="auto">
            <a:xfrm>
              <a:off x="3778" y="1879"/>
              <a:ext cx="393" cy="398"/>
            </a:xfrm>
            <a:custGeom>
              <a:avLst/>
              <a:gdLst/>
              <a:ahLst/>
              <a:cxnLst>
                <a:cxn ang="0">
                  <a:pos x="0" y="27"/>
                </a:cxn>
                <a:cxn ang="0">
                  <a:pos x="146" y="27"/>
                </a:cxn>
                <a:cxn ang="0">
                  <a:pos x="201" y="53"/>
                </a:cxn>
                <a:cxn ang="0">
                  <a:pos x="284" y="53"/>
                </a:cxn>
                <a:cxn ang="0">
                  <a:pos x="392" y="0"/>
                </a:cxn>
                <a:cxn ang="0">
                  <a:pos x="392" y="173"/>
                </a:cxn>
                <a:cxn ang="0">
                  <a:pos x="376" y="181"/>
                </a:cxn>
                <a:cxn ang="0">
                  <a:pos x="323" y="285"/>
                </a:cxn>
                <a:cxn ang="0">
                  <a:pos x="294" y="285"/>
                </a:cxn>
                <a:cxn ang="0">
                  <a:pos x="199" y="397"/>
                </a:cxn>
                <a:cxn ang="0">
                  <a:pos x="167" y="368"/>
                </a:cxn>
                <a:cxn ang="0">
                  <a:pos x="119" y="381"/>
                </a:cxn>
                <a:cxn ang="0">
                  <a:pos x="0" y="282"/>
                </a:cxn>
                <a:cxn ang="0">
                  <a:pos x="0" y="27"/>
                </a:cxn>
              </a:cxnLst>
              <a:rect l="0" t="0" r="r" b="b"/>
              <a:pathLst>
                <a:path w="393" h="398">
                  <a:moveTo>
                    <a:pt x="0" y="27"/>
                  </a:moveTo>
                  <a:lnTo>
                    <a:pt x="146" y="27"/>
                  </a:lnTo>
                  <a:lnTo>
                    <a:pt x="201" y="53"/>
                  </a:lnTo>
                  <a:lnTo>
                    <a:pt x="284" y="53"/>
                  </a:lnTo>
                  <a:lnTo>
                    <a:pt x="392" y="0"/>
                  </a:lnTo>
                  <a:lnTo>
                    <a:pt x="392" y="173"/>
                  </a:lnTo>
                  <a:lnTo>
                    <a:pt x="376" y="181"/>
                  </a:lnTo>
                  <a:lnTo>
                    <a:pt x="323" y="285"/>
                  </a:lnTo>
                  <a:lnTo>
                    <a:pt x="294" y="285"/>
                  </a:lnTo>
                  <a:lnTo>
                    <a:pt x="199" y="397"/>
                  </a:lnTo>
                  <a:lnTo>
                    <a:pt x="167" y="368"/>
                  </a:lnTo>
                  <a:lnTo>
                    <a:pt x="119" y="381"/>
                  </a:lnTo>
                  <a:lnTo>
                    <a:pt x="0" y="282"/>
                  </a:lnTo>
                  <a:lnTo>
                    <a:pt x="0" y="27"/>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38" name="Freeform 94"/>
            <p:cNvSpPr>
              <a:spLocks/>
            </p:cNvSpPr>
            <p:nvPr/>
          </p:nvSpPr>
          <p:spPr bwMode="auto">
            <a:xfrm>
              <a:off x="1056" y="1056"/>
              <a:ext cx="1049" cy="541"/>
            </a:xfrm>
            <a:custGeom>
              <a:avLst/>
              <a:gdLst/>
              <a:ahLst/>
              <a:cxnLst>
                <a:cxn ang="0">
                  <a:pos x="2" y="0"/>
                </a:cxn>
                <a:cxn ang="0">
                  <a:pos x="1048" y="0"/>
                </a:cxn>
                <a:cxn ang="0">
                  <a:pos x="1048" y="467"/>
                </a:cxn>
                <a:cxn ang="0">
                  <a:pos x="430" y="467"/>
                </a:cxn>
                <a:cxn ang="0">
                  <a:pos x="430" y="496"/>
                </a:cxn>
                <a:cxn ang="0">
                  <a:pos x="282" y="540"/>
                </a:cxn>
                <a:cxn ang="0">
                  <a:pos x="194" y="389"/>
                </a:cxn>
                <a:cxn ang="0">
                  <a:pos x="141" y="410"/>
                </a:cxn>
                <a:cxn ang="0">
                  <a:pos x="128" y="381"/>
                </a:cxn>
                <a:cxn ang="0">
                  <a:pos x="160" y="301"/>
                </a:cxn>
                <a:cxn ang="0">
                  <a:pos x="0" y="136"/>
                </a:cxn>
                <a:cxn ang="0">
                  <a:pos x="2" y="0"/>
                </a:cxn>
              </a:cxnLst>
              <a:rect l="0" t="0" r="r" b="b"/>
              <a:pathLst>
                <a:path w="1049" h="541">
                  <a:moveTo>
                    <a:pt x="2" y="0"/>
                  </a:moveTo>
                  <a:lnTo>
                    <a:pt x="1048" y="0"/>
                  </a:lnTo>
                  <a:lnTo>
                    <a:pt x="1048" y="467"/>
                  </a:lnTo>
                  <a:lnTo>
                    <a:pt x="430" y="467"/>
                  </a:lnTo>
                  <a:lnTo>
                    <a:pt x="430" y="496"/>
                  </a:lnTo>
                  <a:lnTo>
                    <a:pt x="282" y="540"/>
                  </a:lnTo>
                  <a:lnTo>
                    <a:pt x="194" y="389"/>
                  </a:lnTo>
                  <a:lnTo>
                    <a:pt x="141" y="410"/>
                  </a:lnTo>
                  <a:lnTo>
                    <a:pt x="128" y="381"/>
                  </a:lnTo>
                  <a:lnTo>
                    <a:pt x="160" y="301"/>
                  </a:lnTo>
                  <a:lnTo>
                    <a:pt x="0" y="136"/>
                  </a:lnTo>
                  <a:lnTo>
                    <a:pt x="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39" name="Freeform 95"/>
            <p:cNvSpPr>
              <a:spLocks/>
            </p:cNvSpPr>
            <p:nvPr/>
          </p:nvSpPr>
          <p:spPr bwMode="auto">
            <a:xfrm>
              <a:off x="1487" y="1527"/>
              <a:ext cx="618" cy="458"/>
            </a:xfrm>
            <a:custGeom>
              <a:avLst/>
              <a:gdLst/>
              <a:ahLst/>
              <a:cxnLst>
                <a:cxn ang="0">
                  <a:pos x="0" y="0"/>
                </a:cxn>
                <a:cxn ang="0">
                  <a:pos x="617" y="0"/>
                </a:cxn>
                <a:cxn ang="0">
                  <a:pos x="617" y="457"/>
                </a:cxn>
                <a:cxn ang="0">
                  <a:pos x="0" y="457"/>
                </a:cxn>
                <a:cxn ang="0">
                  <a:pos x="0" y="0"/>
                </a:cxn>
              </a:cxnLst>
              <a:rect l="0" t="0" r="r" b="b"/>
              <a:pathLst>
                <a:path w="618" h="458">
                  <a:moveTo>
                    <a:pt x="0" y="0"/>
                  </a:moveTo>
                  <a:lnTo>
                    <a:pt x="617" y="0"/>
                  </a:lnTo>
                  <a:lnTo>
                    <a:pt x="617" y="457"/>
                  </a:lnTo>
                  <a:lnTo>
                    <a:pt x="0" y="457"/>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40" name="Freeform 96"/>
            <p:cNvSpPr>
              <a:spLocks/>
            </p:cNvSpPr>
            <p:nvPr/>
          </p:nvSpPr>
          <p:spPr bwMode="auto">
            <a:xfrm>
              <a:off x="2103" y="1757"/>
              <a:ext cx="764" cy="346"/>
            </a:xfrm>
            <a:custGeom>
              <a:avLst/>
              <a:gdLst/>
              <a:ahLst/>
              <a:cxnLst>
                <a:cxn ang="0">
                  <a:pos x="0" y="0"/>
                </a:cxn>
                <a:cxn ang="0">
                  <a:pos x="475" y="0"/>
                </a:cxn>
                <a:cxn ang="0">
                  <a:pos x="525" y="26"/>
                </a:cxn>
                <a:cxn ang="0">
                  <a:pos x="634" y="61"/>
                </a:cxn>
                <a:cxn ang="0">
                  <a:pos x="705" y="276"/>
                </a:cxn>
                <a:cxn ang="0">
                  <a:pos x="763" y="345"/>
                </a:cxn>
                <a:cxn ang="0">
                  <a:pos x="164" y="345"/>
                </a:cxn>
                <a:cxn ang="0">
                  <a:pos x="164" y="225"/>
                </a:cxn>
                <a:cxn ang="0">
                  <a:pos x="0" y="225"/>
                </a:cxn>
                <a:cxn ang="0">
                  <a:pos x="0" y="0"/>
                </a:cxn>
              </a:cxnLst>
              <a:rect l="0" t="0" r="r" b="b"/>
              <a:pathLst>
                <a:path w="764" h="346">
                  <a:moveTo>
                    <a:pt x="0" y="0"/>
                  </a:moveTo>
                  <a:lnTo>
                    <a:pt x="475" y="0"/>
                  </a:lnTo>
                  <a:lnTo>
                    <a:pt x="525" y="26"/>
                  </a:lnTo>
                  <a:lnTo>
                    <a:pt x="634" y="61"/>
                  </a:lnTo>
                  <a:lnTo>
                    <a:pt x="705" y="276"/>
                  </a:lnTo>
                  <a:lnTo>
                    <a:pt x="763" y="345"/>
                  </a:lnTo>
                  <a:lnTo>
                    <a:pt x="164" y="345"/>
                  </a:lnTo>
                  <a:lnTo>
                    <a:pt x="164" y="225"/>
                  </a:lnTo>
                  <a:lnTo>
                    <a:pt x="0" y="225"/>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41" name="Freeform 97"/>
            <p:cNvSpPr>
              <a:spLocks/>
            </p:cNvSpPr>
            <p:nvPr/>
          </p:nvSpPr>
          <p:spPr bwMode="auto">
            <a:xfrm>
              <a:off x="1667" y="1984"/>
              <a:ext cx="596" cy="446"/>
            </a:xfrm>
            <a:custGeom>
              <a:avLst/>
              <a:gdLst/>
              <a:ahLst/>
              <a:cxnLst>
                <a:cxn ang="0">
                  <a:pos x="0" y="0"/>
                </a:cxn>
                <a:cxn ang="0">
                  <a:pos x="595" y="0"/>
                </a:cxn>
                <a:cxn ang="0">
                  <a:pos x="595" y="445"/>
                </a:cxn>
                <a:cxn ang="0">
                  <a:pos x="0" y="445"/>
                </a:cxn>
                <a:cxn ang="0">
                  <a:pos x="0" y="0"/>
                </a:cxn>
              </a:cxnLst>
              <a:rect l="0" t="0" r="r" b="b"/>
              <a:pathLst>
                <a:path w="596" h="446">
                  <a:moveTo>
                    <a:pt x="0" y="0"/>
                  </a:moveTo>
                  <a:lnTo>
                    <a:pt x="595" y="0"/>
                  </a:lnTo>
                  <a:lnTo>
                    <a:pt x="595" y="445"/>
                  </a:lnTo>
                  <a:lnTo>
                    <a:pt x="0" y="445"/>
                  </a:lnTo>
                  <a:lnTo>
                    <a:pt x="0" y="0"/>
                  </a:lnTo>
                </a:path>
              </a:pathLst>
            </a:custGeom>
            <a:solidFill>
              <a:schemeClr val="accent6">
                <a:lumMod val="40000"/>
                <a:lumOff val="60000"/>
              </a:schemeClr>
            </a:solidFill>
            <a:ln w="12700" cap="rnd" cmpd="sng">
              <a:solidFill>
                <a:srgbClr val="000000"/>
              </a:solidFill>
              <a:prstDash val="solid"/>
              <a:round/>
              <a:headEnd/>
              <a:tailEnd/>
            </a:ln>
            <a:effectLst/>
          </p:spPr>
          <p:txBody>
            <a:bodyPr/>
            <a:lstStyle/>
            <a:p>
              <a:endParaRPr lang="en-US"/>
            </a:p>
          </p:txBody>
        </p:sp>
        <p:sp>
          <p:nvSpPr>
            <p:cNvPr id="42" name="Freeform 98"/>
            <p:cNvSpPr>
              <a:spLocks/>
            </p:cNvSpPr>
            <p:nvPr/>
          </p:nvSpPr>
          <p:spPr bwMode="auto">
            <a:xfrm>
              <a:off x="3978" y="2057"/>
              <a:ext cx="468" cy="355"/>
            </a:xfrm>
            <a:custGeom>
              <a:avLst/>
              <a:gdLst/>
              <a:ahLst/>
              <a:cxnLst>
                <a:cxn ang="0">
                  <a:pos x="192" y="0"/>
                </a:cxn>
                <a:cxn ang="0">
                  <a:pos x="179" y="0"/>
                </a:cxn>
                <a:cxn ang="0">
                  <a:pos x="124" y="106"/>
                </a:cxn>
                <a:cxn ang="0">
                  <a:pos x="93" y="106"/>
                </a:cxn>
                <a:cxn ang="0">
                  <a:pos x="0" y="215"/>
                </a:cxn>
                <a:cxn ang="0">
                  <a:pos x="40" y="330"/>
                </a:cxn>
                <a:cxn ang="0">
                  <a:pos x="184" y="354"/>
                </a:cxn>
                <a:cxn ang="0">
                  <a:pos x="223" y="325"/>
                </a:cxn>
                <a:cxn ang="0">
                  <a:pos x="264" y="242"/>
                </a:cxn>
                <a:cxn ang="0">
                  <a:pos x="275" y="234"/>
                </a:cxn>
                <a:cxn ang="0">
                  <a:pos x="467" y="165"/>
                </a:cxn>
                <a:cxn ang="0">
                  <a:pos x="453" y="134"/>
                </a:cxn>
                <a:cxn ang="0">
                  <a:pos x="380" y="109"/>
                </a:cxn>
                <a:cxn ang="0">
                  <a:pos x="272" y="165"/>
                </a:cxn>
                <a:cxn ang="0">
                  <a:pos x="272" y="67"/>
                </a:cxn>
                <a:cxn ang="0">
                  <a:pos x="192" y="67"/>
                </a:cxn>
                <a:cxn ang="0">
                  <a:pos x="192" y="0"/>
                </a:cxn>
              </a:cxnLst>
              <a:rect l="0" t="0" r="r" b="b"/>
              <a:pathLst>
                <a:path w="468" h="355">
                  <a:moveTo>
                    <a:pt x="192" y="0"/>
                  </a:moveTo>
                  <a:lnTo>
                    <a:pt x="179" y="0"/>
                  </a:lnTo>
                  <a:lnTo>
                    <a:pt x="124" y="106"/>
                  </a:lnTo>
                  <a:lnTo>
                    <a:pt x="93" y="106"/>
                  </a:lnTo>
                  <a:lnTo>
                    <a:pt x="0" y="215"/>
                  </a:lnTo>
                  <a:lnTo>
                    <a:pt x="40" y="330"/>
                  </a:lnTo>
                  <a:lnTo>
                    <a:pt x="184" y="354"/>
                  </a:lnTo>
                  <a:lnTo>
                    <a:pt x="223" y="325"/>
                  </a:lnTo>
                  <a:lnTo>
                    <a:pt x="264" y="242"/>
                  </a:lnTo>
                  <a:lnTo>
                    <a:pt x="275" y="234"/>
                  </a:lnTo>
                  <a:lnTo>
                    <a:pt x="467" y="165"/>
                  </a:lnTo>
                  <a:lnTo>
                    <a:pt x="453" y="134"/>
                  </a:lnTo>
                  <a:lnTo>
                    <a:pt x="380" y="109"/>
                  </a:lnTo>
                  <a:lnTo>
                    <a:pt x="272" y="165"/>
                  </a:lnTo>
                  <a:lnTo>
                    <a:pt x="272" y="67"/>
                  </a:lnTo>
                  <a:lnTo>
                    <a:pt x="192" y="67"/>
                  </a:lnTo>
                  <a:lnTo>
                    <a:pt x="192"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43" name="Freeform 99"/>
            <p:cNvSpPr>
              <a:spLocks/>
            </p:cNvSpPr>
            <p:nvPr/>
          </p:nvSpPr>
          <p:spPr bwMode="auto">
            <a:xfrm>
              <a:off x="3827" y="2222"/>
              <a:ext cx="748" cy="269"/>
            </a:xfrm>
            <a:custGeom>
              <a:avLst/>
              <a:gdLst/>
              <a:ahLst/>
              <a:cxnLst>
                <a:cxn ang="0">
                  <a:pos x="0" y="266"/>
                </a:cxn>
                <a:cxn ang="0">
                  <a:pos x="23" y="241"/>
                </a:cxn>
                <a:cxn ang="0">
                  <a:pos x="191" y="164"/>
                </a:cxn>
                <a:cxn ang="0">
                  <a:pos x="336" y="187"/>
                </a:cxn>
                <a:cxn ang="0">
                  <a:pos x="376" y="158"/>
                </a:cxn>
                <a:cxn ang="0">
                  <a:pos x="421" y="69"/>
                </a:cxn>
                <a:cxn ang="0">
                  <a:pos x="618" y="0"/>
                </a:cxn>
                <a:cxn ang="0">
                  <a:pos x="652" y="119"/>
                </a:cxn>
                <a:cxn ang="0">
                  <a:pos x="747" y="143"/>
                </a:cxn>
                <a:cxn ang="0">
                  <a:pos x="699" y="199"/>
                </a:cxn>
                <a:cxn ang="0">
                  <a:pos x="731" y="268"/>
                </a:cxn>
                <a:cxn ang="0">
                  <a:pos x="0" y="266"/>
                </a:cxn>
              </a:cxnLst>
              <a:rect l="0" t="0" r="r" b="b"/>
              <a:pathLst>
                <a:path w="748" h="269">
                  <a:moveTo>
                    <a:pt x="0" y="266"/>
                  </a:moveTo>
                  <a:lnTo>
                    <a:pt x="23" y="241"/>
                  </a:lnTo>
                  <a:lnTo>
                    <a:pt x="191" y="164"/>
                  </a:lnTo>
                  <a:lnTo>
                    <a:pt x="336" y="187"/>
                  </a:lnTo>
                  <a:lnTo>
                    <a:pt x="376" y="158"/>
                  </a:lnTo>
                  <a:lnTo>
                    <a:pt x="421" y="69"/>
                  </a:lnTo>
                  <a:lnTo>
                    <a:pt x="618" y="0"/>
                  </a:lnTo>
                  <a:lnTo>
                    <a:pt x="652" y="119"/>
                  </a:lnTo>
                  <a:lnTo>
                    <a:pt x="747" y="143"/>
                  </a:lnTo>
                  <a:lnTo>
                    <a:pt x="699" y="199"/>
                  </a:lnTo>
                  <a:lnTo>
                    <a:pt x="731" y="268"/>
                  </a:lnTo>
                  <a:lnTo>
                    <a:pt x="0" y="266"/>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44" name="Freeform 100"/>
            <p:cNvSpPr>
              <a:spLocks/>
            </p:cNvSpPr>
            <p:nvPr/>
          </p:nvSpPr>
          <p:spPr bwMode="auto">
            <a:xfrm>
              <a:off x="3371" y="2165"/>
              <a:ext cx="646" cy="351"/>
            </a:xfrm>
            <a:custGeom>
              <a:avLst/>
              <a:gdLst/>
              <a:ahLst/>
              <a:cxnLst>
                <a:cxn ang="0">
                  <a:pos x="0" y="350"/>
                </a:cxn>
                <a:cxn ang="0">
                  <a:pos x="36" y="257"/>
                </a:cxn>
                <a:cxn ang="0">
                  <a:pos x="122" y="201"/>
                </a:cxn>
                <a:cxn ang="0">
                  <a:pos x="299" y="164"/>
                </a:cxn>
                <a:cxn ang="0">
                  <a:pos x="405" y="23"/>
                </a:cxn>
                <a:cxn ang="0">
                  <a:pos x="405" y="0"/>
                </a:cxn>
                <a:cxn ang="0">
                  <a:pos x="525" y="96"/>
                </a:cxn>
                <a:cxn ang="0">
                  <a:pos x="574" y="80"/>
                </a:cxn>
                <a:cxn ang="0">
                  <a:pos x="602" y="109"/>
                </a:cxn>
                <a:cxn ang="0">
                  <a:pos x="645" y="222"/>
                </a:cxn>
                <a:cxn ang="0">
                  <a:pos x="479" y="300"/>
                </a:cxn>
                <a:cxn ang="0">
                  <a:pos x="455" y="326"/>
                </a:cxn>
                <a:cxn ang="0">
                  <a:pos x="135" y="326"/>
                </a:cxn>
                <a:cxn ang="0">
                  <a:pos x="135" y="350"/>
                </a:cxn>
                <a:cxn ang="0">
                  <a:pos x="0" y="350"/>
                </a:cxn>
              </a:cxnLst>
              <a:rect l="0" t="0" r="r" b="b"/>
              <a:pathLst>
                <a:path w="646" h="351">
                  <a:moveTo>
                    <a:pt x="0" y="350"/>
                  </a:moveTo>
                  <a:lnTo>
                    <a:pt x="36" y="257"/>
                  </a:lnTo>
                  <a:lnTo>
                    <a:pt x="122" y="201"/>
                  </a:lnTo>
                  <a:lnTo>
                    <a:pt x="299" y="164"/>
                  </a:lnTo>
                  <a:lnTo>
                    <a:pt x="405" y="23"/>
                  </a:lnTo>
                  <a:lnTo>
                    <a:pt x="405" y="0"/>
                  </a:lnTo>
                  <a:lnTo>
                    <a:pt x="525" y="96"/>
                  </a:lnTo>
                  <a:lnTo>
                    <a:pt x="574" y="80"/>
                  </a:lnTo>
                  <a:lnTo>
                    <a:pt x="602" y="109"/>
                  </a:lnTo>
                  <a:lnTo>
                    <a:pt x="645" y="222"/>
                  </a:lnTo>
                  <a:lnTo>
                    <a:pt x="479" y="300"/>
                  </a:lnTo>
                  <a:lnTo>
                    <a:pt x="455" y="326"/>
                  </a:lnTo>
                  <a:lnTo>
                    <a:pt x="135" y="326"/>
                  </a:lnTo>
                  <a:lnTo>
                    <a:pt x="135" y="350"/>
                  </a:lnTo>
                  <a:lnTo>
                    <a:pt x="0" y="35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45" name="Freeform 101"/>
            <p:cNvSpPr>
              <a:spLocks/>
            </p:cNvSpPr>
            <p:nvPr/>
          </p:nvSpPr>
          <p:spPr bwMode="auto">
            <a:xfrm>
              <a:off x="2919" y="2493"/>
              <a:ext cx="444" cy="398"/>
            </a:xfrm>
            <a:custGeom>
              <a:avLst/>
              <a:gdLst/>
              <a:ahLst/>
              <a:cxnLst>
                <a:cxn ang="0">
                  <a:pos x="0" y="0"/>
                </a:cxn>
                <a:cxn ang="0">
                  <a:pos x="399" y="0"/>
                </a:cxn>
                <a:cxn ang="0">
                  <a:pos x="384" y="51"/>
                </a:cxn>
                <a:cxn ang="0">
                  <a:pos x="443" y="53"/>
                </a:cxn>
                <a:cxn ang="0">
                  <a:pos x="386" y="191"/>
                </a:cxn>
                <a:cxn ang="0">
                  <a:pos x="328" y="265"/>
                </a:cxn>
                <a:cxn ang="0">
                  <a:pos x="289" y="397"/>
                </a:cxn>
                <a:cxn ang="0">
                  <a:pos x="58" y="397"/>
                </a:cxn>
                <a:cxn ang="0">
                  <a:pos x="58" y="336"/>
                </a:cxn>
                <a:cxn ang="0">
                  <a:pos x="15" y="326"/>
                </a:cxn>
                <a:cxn ang="0">
                  <a:pos x="15" y="80"/>
                </a:cxn>
                <a:cxn ang="0">
                  <a:pos x="0" y="0"/>
                </a:cxn>
              </a:cxnLst>
              <a:rect l="0" t="0" r="r" b="b"/>
              <a:pathLst>
                <a:path w="444" h="398">
                  <a:moveTo>
                    <a:pt x="0" y="0"/>
                  </a:moveTo>
                  <a:lnTo>
                    <a:pt x="399" y="0"/>
                  </a:lnTo>
                  <a:lnTo>
                    <a:pt x="384" y="51"/>
                  </a:lnTo>
                  <a:lnTo>
                    <a:pt x="443" y="53"/>
                  </a:lnTo>
                  <a:lnTo>
                    <a:pt x="386" y="191"/>
                  </a:lnTo>
                  <a:lnTo>
                    <a:pt x="328" y="265"/>
                  </a:lnTo>
                  <a:lnTo>
                    <a:pt x="289" y="397"/>
                  </a:lnTo>
                  <a:lnTo>
                    <a:pt x="58" y="397"/>
                  </a:lnTo>
                  <a:lnTo>
                    <a:pt x="58" y="336"/>
                  </a:lnTo>
                  <a:lnTo>
                    <a:pt x="15" y="326"/>
                  </a:lnTo>
                  <a:lnTo>
                    <a:pt x="15" y="80"/>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46" name="Freeform 102"/>
            <p:cNvSpPr>
              <a:spLocks/>
            </p:cNvSpPr>
            <p:nvPr/>
          </p:nvSpPr>
          <p:spPr bwMode="auto">
            <a:xfrm>
              <a:off x="3308" y="2490"/>
              <a:ext cx="755" cy="193"/>
            </a:xfrm>
            <a:custGeom>
              <a:avLst/>
              <a:gdLst/>
              <a:ahLst/>
              <a:cxnLst>
                <a:cxn ang="0">
                  <a:pos x="66" y="21"/>
                </a:cxn>
                <a:cxn ang="0">
                  <a:pos x="198" y="21"/>
                </a:cxn>
                <a:cxn ang="0">
                  <a:pos x="198" y="0"/>
                </a:cxn>
                <a:cxn ang="0">
                  <a:pos x="754" y="0"/>
                </a:cxn>
                <a:cxn ang="0">
                  <a:pos x="743" y="40"/>
                </a:cxn>
                <a:cxn ang="0">
                  <a:pos x="520" y="136"/>
                </a:cxn>
                <a:cxn ang="0">
                  <a:pos x="499" y="192"/>
                </a:cxn>
                <a:cxn ang="0">
                  <a:pos x="0" y="192"/>
                </a:cxn>
                <a:cxn ang="0">
                  <a:pos x="66" y="21"/>
                </a:cxn>
              </a:cxnLst>
              <a:rect l="0" t="0" r="r" b="b"/>
              <a:pathLst>
                <a:path w="755" h="193">
                  <a:moveTo>
                    <a:pt x="66" y="21"/>
                  </a:moveTo>
                  <a:lnTo>
                    <a:pt x="198" y="21"/>
                  </a:lnTo>
                  <a:lnTo>
                    <a:pt x="198" y="0"/>
                  </a:lnTo>
                  <a:lnTo>
                    <a:pt x="754" y="0"/>
                  </a:lnTo>
                  <a:lnTo>
                    <a:pt x="743" y="40"/>
                  </a:lnTo>
                  <a:lnTo>
                    <a:pt x="520" y="136"/>
                  </a:lnTo>
                  <a:lnTo>
                    <a:pt x="499" y="192"/>
                  </a:lnTo>
                  <a:lnTo>
                    <a:pt x="0" y="192"/>
                  </a:lnTo>
                  <a:lnTo>
                    <a:pt x="66" y="21"/>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47" name="Freeform 103"/>
            <p:cNvSpPr>
              <a:spLocks/>
            </p:cNvSpPr>
            <p:nvPr/>
          </p:nvSpPr>
          <p:spPr bwMode="auto">
            <a:xfrm>
              <a:off x="3807" y="2491"/>
              <a:ext cx="789" cy="307"/>
            </a:xfrm>
            <a:custGeom>
              <a:avLst/>
              <a:gdLst/>
              <a:ahLst/>
              <a:cxnLst>
                <a:cxn ang="0">
                  <a:pos x="254" y="0"/>
                </a:cxn>
                <a:cxn ang="0">
                  <a:pos x="753" y="0"/>
                </a:cxn>
                <a:cxn ang="0">
                  <a:pos x="788" y="93"/>
                </a:cxn>
                <a:cxn ang="0">
                  <a:pos x="701" y="186"/>
                </a:cxn>
                <a:cxn ang="0">
                  <a:pos x="577" y="225"/>
                </a:cxn>
                <a:cxn ang="0">
                  <a:pos x="527" y="306"/>
                </a:cxn>
                <a:cxn ang="0">
                  <a:pos x="405" y="173"/>
                </a:cxn>
                <a:cxn ang="0">
                  <a:pos x="308" y="173"/>
                </a:cxn>
                <a:cxn ang="0">
                  <a:pos x="291" y="147"/>
                </a:cxn>
                <a:cxn ang="0">
                  <a:pos x="160" y="147"/>
                </a:cxn>
                <a:cxn ang="0">
                  <a:pos x="111" y="191"/>
                </a:cxn>
                <a:cxn ang="0">
                  <a:pos x="0" y="191"/>
                </a:cxn>
                <a:cxn ang="0">
                  <a:pos x="21" y="135"/>
                </a:cxn>
                <a:cxn ang="0">
                  <a:pos x="244" y="43"/>
                </a:cxn>
                <a:cxn ang="0">
                  <a:pos x="254" y="0"/>
                </a:cxn>
              </a:cxnLst>
              <a:rect l="0" t="0" r="r" b="b"/>
              <a:pathLst>
                <a:path w="789" h="307">
                  <a:moveTo>
                    <a:pt x="254" y="0"/>
                  </a:moveTo>
                  <a:lnTo>
                    <a:pt x="753" y="0"/>
                  </a:lnTo>
                  <a:lnTo>
                    <a:pt x="788" y="93"/>
                  </a:lnTo>
                  <a:lnTo>
                    <a:pt x="701" y="186"/>
                  </a:lnTo>
                  <a:lnTo>
                    <a:pt x="577" y="225"/>
                  </a:lnTo>
                  <a:lnTo>
                    <a:pt x="527" y="306"/>
                  </a:lnTo>
                  <a:lnTo>
                    <a:pt x="405" y="173"/>
                  </a:lnTo>
                  <a:lnTo>
                    <a:pt x="308" y="173"/>
                  </a:lnTo>
                  <a:lnTo>
                    <a:pt x="291" y="147"/>
                  </a:lnTo>
                  <a:lnTo>
                    <a:pt x="160" y="147"/>
                  </a:lnTo>
                  <a:lnTo>
                    <a:pt x="111" y="191"/>
                  </a:lnTo>
                  <a:lnTo>
                    <a:pt x="0" y="191"/>
                  </a:lnTo>
                  <a:lnTo>
                    <a:pt x="21" y="135"/>
                  </a:lnTo>
                  <a:lnTo>
                    <a:pt x="244" y="43"/>
                  </a:lnTo>
                  <a:lnTo>
                    <a:pt x="254"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48" name="Freeform 104"/>
            <p:cNvSpPr>
              <a:spLocks/>
            </p:cNvSpPr>
            <p:nvPr/>
          </p:nvSpPr>
          <p:spPr bwMode="auto">
            <a:xfrm>
              <a:off x="3905" y="2639"/>
              <a:ext cx="430" cy="371"/>
            </a:xfrm>
            <a:custGeom>
              <a:avLst/>
              <a:gdLst/>
              <a:ahLst/>
              <a:cxnLst>
                <a:cxn ang="0">
                  <a:pos x="17" y="44"/>
                </a:cxn>
                <a:cxn ang="0">
                  <a:pos x="61" y="0"/>
                </a:cxn>
                <a:cxn ang="0">
                  <a:pos x="192" y="0"/>
                </a:cxn>
                <a:cxn ang="0">
                  <a:pos x="207" y="26"/>
                </a:cxn>
                <a:cxn ang="0">
                  <a:pos x="306" y="26"/>
                </a:cxn>
                <a:cxn ang="0">
                  <a:pos x="429" y="158"/>
                </a:cxn>
                <a:cxn ang="0">
                  <a:pos x="317" y="275"/>
                </a:cxn>
                <a:cxn ang="0">
                  <a:pos x="233" y="304"/>
                </a:cxn>
                <a:cxn ang="0">
                  <a:pos x="223" y="370"/>
                </a:cxn>
                <a:cxn ang="0">
                  <a:pos x="179" y="293"/>
                </a:cxn>
                <a:cxn ang="0">
                  <a:pos x="0" y="81"/>
                </a:cxn>
                <a:cxn ang="0">
                  <a:pos x="17" y="44"/>
                </a:cxn>
              </a:cxnLst>
              <a:rect l="0" t="0" r="r" b="b"/>
              <a:pathLst>
                <a:path w="430" h="371">
                  <a:moveTo>
                    <a:pt x="17" y="44"/>
                  </a:moveTo>
                  <a:lnTo>
                    <a:pt x="61" y="0"/>
                  </a:lnTo>
                  <a:lnTo>
                    <a:pt x="192" y="0"/>
                  </a:lnTo>
                  <a:lnTo>
                    <a:pt x="207" y="26"/>
                  </a:lnTo>
                  <a:lnTo>
                    <a:pt x="306" y="26"/>
                  </a:lnTo>
                  <a:lnTo>
                    <a:pt x="429" y="158"/>
                  </a:lnTo>
                  <a:lnTo>
                    <a:pt x="317" y="275"/>
                  </a:lnTo>
                  <a:lnTo>
                    <a:pt x="233" y="304"/>
                  </a:lnTo>
                  <a:lnTo>
                    <a:pt x="223" y="370"/>
                  </a:lnTo>
                  <a:lnTo>
                    <a:pt x="179" y="293"/>
                  </a:lnTo>
                  <a:lnTo>
                    <a:pt x="0" y="81"/>
                  </a:lnTo>
                  <a:lnTo>
                    <a:pt x="17" y="44"/>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49" name="Freeform 105"/>
            <p:cNvSpPr>
              <a:spLocks/>
            </p:cNvSpPr>
            <p:nvPr/>
          </p:nvSpPr>
          <p:spPr bwMode="auto">
            <a:xfrm>
              <a:off x="3716" y="2683"/>
              <a:ext cx="413" cy="465"/>
            </a:xfrm>
            <a:custGeom>
              <a:avLst/>
              <a:gdLst/>
              <a:ahLst/>
              <a:cxnLst>
                <a:cxn ang="0">
                  <a:pos x="0" y="0"/>
                </a:cxn>
                <a:cxn ang="0">
                  <a:pos x="206" y="0"/>
                </a:cxn>
                <a:cxn ang="0">
                  <a:pos x="189" y="36"/>
                </a:cxn>
                <a:cxn ang="0">
                  <a:pos x="368" y="249"/>
                </a:cxn>
                <a:cxn ang="0">
                  <a:pos x="412" y="325"/>
                </a:cxn>
                <a:cxn ang="0">
                  <a:pos x="358" y="464"/>
                </a:cxn>
                <a:cxn ang="0">
                  <a:pos x="73" y="464"/>
                </a:cxn>
                <a:cxn ang="0">
                  <a:pos x="44" y="406"/>
                </a:cxn>
                <a:cxn ang="0">
                  <a:pos x="30" y="332"/>
                </a:cxn>
                <a:cxn ang="0">
                  <a:pos x="57" y="292"/>
                </a:cxn>
                <a:cxn ang="0">
                  <a:pos x="0" y="0"/>
                </a:cxn>
              </a:cxnLst>
              <a:rect l="0" t="0" r="r" b="b"/>
              <a:pathLst>
                <a:path w="413" h="465">
                  <a:moveTo>
                    <a:pt x="0" y="0"/>
                  </a:moveTo>
                  <a:lnTo>
                    <a:pt x="206" y="0"/>
                  </a:lnTo>
                  <a:lnTo>
                    <a:pt x="189" y="36"/>
                  </a:lnTo>
                  <a:lnTo>
                    <a:pt x="368" y="249"/>
                  </a:lnTo>
                  <a:lnTo>
                    <a:pt x="412" y="325"/>
                  </a:lnTo>
                  <a:lnTo>
                    <a:pt x="358" y="464"/>
                  </a:lnTo>
                  <a:lnTo>
                    <a:pt x="73" y="464"/>
                  </a:lnTo>
                  <a:lnTo>
                    <a:pt x="44" y="406"/>
                  </a:lnTo>
                  <a:lnTo>
                    <a:pt x="30" y="332"/>
                  </a:lnTo>
                  <a:lnTo>
                    <a:pt x="57" y="292"/>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50" name="Freeform 106"/>
            <p:cNvSpPr>
              <a:spLocks/>
            </p:cNvSpPr>
            <p:nvPr/>
          </p:nvSpPr>
          <p:spPr bwMode="auto">
            <a:xfrm>
              <a:off x="3440" y="2682"/>
              <a:ext cx="335" cy="487"/>
            </a:xfrm>
            <a:custGeom>
              <a:avLst/>
              <a:gdLst/>
              <a:ahLst/>
              <a:cxnLst>
                <a:cxn ang="0">
                  <a:pos x="68" y="0"/>
                </a:cxn>
                <a:cxn ang="0">
                  <a:pos x="278" y="0"/>
                </a:cxn>
                <a:cxn ang="0">
                  <a:pos x="334" y="296"/>
                </a:cxn>
                <a:cxn ang="0">
                  <a:pos x="306" y="336"/>
                </a:cxn>
                <a:cxn ang="0">
                  <a:pos x="319" y="405"/>
                </a:cxn>
                <a:cxn ang="0">
                  <a:pos x="86" y="405"/>
                </a:cxn>
                <a:cxn ang="0">
                  <a:pos x="82" y="474"/>
                </a:cxn>
                <a:cxn ang="0">
                  <a:pos x="0" y="486"/>
                </a:cxn>
                <a:cxn ang="0">
                  <a:pos x="2" y="349"/>
                </a:cxn>
                <a:cxn ang="0">
                  <a:pos x="68" y="0"/>
                </a:cxn>
              </a:cxnLst>
              <a:rect l="0" t="0" r="r" b="b"/>
              <a:pathLst>
                <a:path w="335" h="487">
                  <a:moveTo>
                    <a:pt x="68" y="0"/>
                  </a:moveTo>
                  <a:lnTo>
                    <a:pt x="278" y="0"/>
                  </a:lnTo>
                  <a:lnTo>
                    <a:pt x="334" y="296"/>
                  </a:lnTo>
                  <a:lnTo>
                    <a:pt x="306" y="336"/>
                  </a:lnTo>
                  <a:lnTo>
                    <a:pt x="319" y="405"/>
                  </a:lnTo>
                  <a:lnTo>
                    <a:pt x="86" y="405"/>
                  </a:lnTo>
                  <a:lnTo>
                    <a:pt x="82" y="474"/>
                  </a:lnTo>
                  <a:lnTo>
                    <a:pt x="0" y="486"/>
                  </a:lnTo>
                  <a:lnTo>
                    <a:pt x="2" y="349"/>
                  </a:lnTo>
                  <a:lnTo>
                    <a:pt x="68"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51" name="Freeform 107"/>
            <p:cNvSpPr>
              <a:spLocks/>
            </p:cNvSpPr>
            <p:nvPr/>
          </p:nvSpPr>
          <p:spPr bwMode="auto">
            <a:xfrm>
              <a:off x="3209" y="2682"/>
              <a:ext cx="299" cy="526"/>
            </a:xfrm>
            <a:custGeom>
              <a:avLst/>
              <a:gdLst/>
              <a:ahLst/>
              <a:cxnLst>
                <a:cxn ang="0">
                  <a:pos x="99" y="0"/>
                </a:cxn>
                <a:cxn ang="0">
                  <a:pos x="298" y="0"/>
                </a:cxn>
                <a:cxn ang="0">
                  <a:pos x="233" y="349"/>
                </a:cxn>
                <a:cxn ang="0">
                  <a:pos x="231" y="485"/>
                </a:cxn>
                <a:cxn ang="0">
                  <a:pos x="169" y="525"/>
                </a:cxn>
                <a:cxn ang="0">
                  <a:pos x="137" y="434"/>
                </a:cxn>
                <a:cxn ang="0">
                  <a:pos x="0" y="434"/>
                </a:cxn>
                <a:cxn ang="0">
                  <a:pos x="43" y="283"/>
                </a:cxn>
                <a:cxn ang="0">
                  <a:pos x="1" y="206"/>
                </a:cxn>
                <a:cxn ang="0">
                  <a:pos x="40" y="78"/>
                </a:cxn>
                <a:cxn ang="0">
                  <a:pos x="99" y="0"/>
                </a:cxn>
              </a:cxnLst>
              <a:rect l="0" t="0" r="r" b="b"/>
              <a:pathLst>
                <a:path w="299" h="526">
                  <a:moveTo>
                    <a:pt x="99" y="0"/>
                  </a:moveTo>
                  <a:lnTo>
                    <a:pt x="298" y="0"/>
                  </a:lnTo>
                  <a:lnTo>
                    <a:pt x="233" y="349"/>
                  </a:lnTo>
                  <a:lnTo>
                    <a:pt x="231" y="485"/>
                  </a:lnTo>
                  <a:lnTo>
                    <a:pt x="169" y="525"/>
                  </a:lnTo>
                  <a:lnTo>
                    <a:pt x="137" y="434"/>
                  </a:lnTo>
                  <a:lnTo>
                    <a:pt x="0" y="434"/>
                  </a:lnTo>
                  <a:lnTo>
                    <a:pt x="43" y="283"/>
                  </a:lnTo>
                  <a:lnTo>
                    <a:pt x="1" y="206"/>
                  </a:lnTo>
                  <a:lnTo>
                    <a:pt x="40" y="78"/>
                  </a:lnTo>
                  <a:lnTo>
                    <a:pt x="99"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52" name="Freeform 108"/>
            <p:cNvSpPr>
              <a:spLocks/>
            </p:cNvSpPr>
            <p:nvPr/>
          </p:nvSpPr>
          <p:spPr bwMode="auto">
            <a:xfrm>
              <a:off x="3523" y="3088"/>
              <a:ext cx="717" cy="627"/>
            </a:xfrm>
            <a:custGeom>
              <a:avLst/>
              <a:gdLst/>
              <a:ahLst/>
              <a:cxnLst>
                <a:cxn ang="0">
                  <a:pos x="2" y="0"/>
                </a:cxn>
                <a:cxn ang="0">
                  <a:pos x="237" y="0"/>
                </a:cxn>
                <a:cxn ang="0">
                  <a:pos x="268" y="62"/>
                </a:cxn>
                <a:cxn ang="0">
                  <a:pos x="554" y="62"/>
                </a:cxn>
                <a:cxn ang="0">
                  <a:pos x="562" y="118"/>
                </a:cxn>
                <a:cxn ang="0">
                  <a:pos x="663" y="299"/>
                </a:cxn>
                <a:cxn ang="0">
                  <a:pos x="702" y="431"/>
                </a:cxn>
                <a:cxn ang="0">
                  <a:pos x="716" y="523"/>
                </a:cxn>
                <a:cxn ang="0">
                  <a:pos x="616" y="618"/>
                </a:cxn>
                <a:cxn ang="0">
                  <a:pos x="533" y="626"/>
                </a:cxn>
                <a:cxn ang="0">
                  <a:pos x="510" y="434"/>
                </a:cxn>
                <a:cxn ang="0">
                  <a:pos x="483" y="437"/>
                </a:cxn>
                <a:cxn ang="0">
                  <a:pos x="402" y="321"/>
                </a:cxn>
                <a:cxn ang="0">
                  <a:pos x="420" y="227"/>
                </a:cxn>
                <a:cxn ang="0">
                  <a:pos x="329" y="123"/>
                </a:cxn>
                <a:cxn ang="0">
                  <a:pos x="209" y="153"/>
                </a:cxn>
                <a:cxn ang="0">
                  <a:pos x="116" y="70"/>
                </a:cxn>
                <a:cxn ang="0">
                  <a:pos x="0" y="68"/>
                </a:cxn>
                <a:cxn ang="0">
                  <a:pos x="2" y="0"/>
                </a:cxn>
              </a:cxnLst>
              <a:rect l="0" t="0" r="r" b="b"/>
              <a:pathLst>
                <a:path w="717" h="627">
                  <a:moveTo>
                    <a:pt x="2" y="0"/>
                  </a:moveTo>
                  <a:lnTo>
                    <a:pt x="237" y="0"/>
                  </a:lnTo>
                  <a:lnTo>
                    <a:pt x="268" y="62"/>
                  </a:lnTo>
                  <a:lnTo>
                    <a:pt x="554" y="62"/>
                  </a:lnTo>
                  <a:lnTo>
                    <a:pt x="562" y="118"/>
                  </a:lnTo>
                  <a:lnTo>
                    <a:pt x="663" y="299"/>
                  </a:lnTo>
                  <a:lnTo>
                    <a:pt x="702" y="431"/>
                  </a:lnTo>
                  <a:lnTo>
                    <a:pt x="716" y="523"/>
                  </a:lnTo>
                  <a:lnTo>
                    <a:pt x="616" y="618"/>
                  </a:lnTo>
                  <a:lnTo>
                    <a:pt x="533" y="626"/>
                  </a:lnTo>
                  <a:lnTo>
                    <a:pt x="510" y="434"/>
                  </a:lnTo>
                  <a:lnTo>
                    <a:pt x="483" y="437"/>
                  </a:lnTo>
                  <a:lnTo>
                    <a:pt x="402" y="321"/>
                  </a:lnTo>
                  <a:lnTo>
                    <a:pt x="420" y="227"/>
                  </a:lnTo>
                  <a:lnTo>
                    <a:pt x="329" y="123"/>
                  </a:lnTo>
                  <a:lnTo>
                    <a:pt x="209" y="153"/>
                  </a:lnTo>
                  <a:lnTo>
                    <a:pt x="116" y="70"/>
                  </a:lnTo>
                  <a:lnTo>
                    <a:pt x="0" y="68"/>
                  </a:lnTo>
                  <a:lnTo>
                    <a:pt x="2"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53" name="Freeform 109"/>
            <p:cNvSpPr>
              <a:spLocks/>
            </p:cNvSpPr>
            <p:nvPr/>
          </p:nvSpPr>
          <p:spPr bwMode="auto">
            <a:xfrm>
              <a:off x="2974" y="2878"/>
              <a:ext cx="438" cy="423"/>
            </a:xfrm>
            <a:custGeom>
              <a:avLst/>
              <a:gdLst/>
              <a:ahLst/>
              <a:cxnLst>
                <a:cxn ang="0">
                  <a:pos x="3" y="0"/>
                </a:cxn>
                <a:cxn ang="0">
                  <a:pos x="237" y="0"/>
                </a:cxn>
                <a:cxn ang="0">
                  <a:pos x="278" y="80"/>
                </a:cxn>
                <a:cxn ang="0">
                  <a:pos x="234" y="232"/>
                </a:cxn>
                <a:cxn ang="0">
                  <a:pos x="372" y="232"/>
                </a:cxn>
                <a:cxn ang="0">
                  <a:pos x="404" y="326"/>
                </a:cxn>
                <a:cxn ang="0">
                  <a:pos x="437" y="422"/>
                </a:cxn>
                <a:cxn ang="0">
                  <a:pos x="251" y="411"/>
                </a:cxn>
                <a:cxn ang="0">
                  <a:pos x="30" y="327"/>
                </a:cxn>
                <a:cxn ang="0">
                  <a:pos x="56" y="261"/>
                </a:cxn>
                <a:cxn ang="0">
                  <a:pos x="0" y="128"/>
                </a:cxn>
                <a:cxn ang="0">
                  <a:pos x="3" y="0"/>
                </a:cxn>
              </a:cxnLst>
              <a:rect l="0" t="0" r="r" b="b"/>
              <a:pathLst>
                <a:path w="438" h="423">
                  <a:moveTo>
                    <a:pt x="3" y="0"/>
                  </a:moveTo>
                  <a:lnTo>
                    <a:pt x="237" y="0"/>
                  </a:lnTo>
                  <a:lnTo>
                    <a:pt x="278" y="80"/>
                  </a:lnTo>
                  <a:lnTo>
                    <a:pt x="234" y="232"/>
                  </a:lnTo>
                  <a:lnTo>
                    <a:pt x="372" y="232"/>
                  </a:lnTo>
                  <a:lnTo>
                    <a:pt x="404" y="326"/>
                  </a:lnTo>
                  <a:lnTo>
                    <a:pt x="437" y="422"/>
                  </a:lnTo>
                  <a:lnTo>
                    <a:pt x="251" y="411"/>
                  </a:lnTo>
                  <a:lnTo>
                    <a:pt x="30" y="327"/>
                  </a:lnTo>
                  <a:lnTo>
                    <a:pt x="56" y="261"/>
                  </a:lnTo>
                  <a:lnTo>
                    <a:pt x="0" y="128"/>
                  </a:lnTo>
                  <a:lnTo>
                    <a:pt x="3"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54" name="Freeform 110"/>
            <p:cNvSpPr>
              <a:spLocks/>
            </p:cNvSpPr>
            <p:nvPr/>
          </p:nvSpPr>
          <p:spPr bwMode="auto">
            <a:xfrm>
              <a:off x="2178" y="2432"/>
              <a:ext cx="755" cy="390"/>
            </a:xfrm>
            <a:custGeom>
              <a:avLst/>
              <a:gdLst/>
              <a:ahLst/>
              <a:cxnLst>
                <a:cxn ang="0">
                  <a:pos x="0" y="0"/>
                </a:cxn>
                <a:cxn ang="0">
                  <a:pos x="723" y="0"/>
                </a:cxn>
                <a:cxn ang="0">
                  <a:pos x="743" y="70"/>
                </a:cxn>
                <a:cxn ang="0">
                  <a:pos x="754" y="149"/>
                </a:cxn>
                <a:cxn ang="0">
                  <a:pos x="754" y="389"/>
                </a:cxn>
                <a:cxn ang="0">
                  <a:pos x="629" y="357"/>
                </a:cxn>
                <a:cxn ang="0">
                  <a:pos x="574" y="367"/>
                </a:cxn>
                <a:cxn ang="0">
                  <a:pos x="258" y="302"/>
                </a:cxn>
                <a:cxn ang="0">
                  <a:pos x="258" y="114"/>
                </a:cxn>
                <a:cxn ang="0">
                  <a:pos x="0" y="111"/>
                </a:cxn>
                <a:cxn ang="0">
                  <a:pos x="0" y="0"/>
                </a:cxn>
              </a:cxnLst>
              <a:rect l="0" t="0" r="r" b="b"/>
              <a:pathLst>
                <a:path w="755" h="390">
                  <a:moveTo>
                    <a:pt x="0" y="0"/>
                  </a:moveTo>
                  <a:lnTo>
                    <a:pt x="723" y="0"/>
                  </a:lnTo>
                  <a:lnTo>
                    <a:pt x="743" y="70"/>
                  </a:lnTo>
                  <a:lnTo>
                    <a:pt x="754" y="149"/>
                  </a:lnTo>
                  <a:lnTo>
                    <a:pt x="754" y="389"/>
                  </a:lnTo>
                  <a:lnTo>
                    <a:pt x="629" y="357"/>
                  </a:lnTo>
                  <a:lnTo>
                    <a:pt x="574" y="367"/>
                  </a:lnTo>
                  <a:lnTo>
                    <a:pt x="258" y="302"/>
                  </a:lnTo>
                  <a:lnTo>
                    <a:pt x="258" y="114"/>
                  </a:lnTo>
                  <a:lnTo>
                    <a:pt x="0" y="111"/>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55" name="Freeform 111"/>
            <p:cNvSpPr>
              <a:spLocks/>
            </p:cNvSpPr>
            <p:nvPr/>
          </p:nvSpPr>
          <p:spPr bwMode="auto">
            <a:xfrm>
              <a:off x="1846" y="2545"/>
              <a:ext cx="1187" cy="1051"/>
            </a:xfrm>
            <a:custGeom>
              <a:avLst/>
              <a:gdLst/>
              <a:ahLst/>
              <a:cxnLst>
                <a:cxn ang="0">
                  <a:pos x="330" y="0"/>
                </a:cxn>
                <a:cxn ang="0">
                  <a:pos x="589" y="0"/>
                </a:cxn>
                <a:cxn ang="0">
                  <a:pos x="589" y="187"/>
                </a:cxn>
                <a:cxn ang="0">
                  <a:pos x="906" y="254"/>
                </a:cxn>
                <a:cxn ang="0">
                  <a:pos x="958" y="246"/>
                </a:cxn>
                <a:cxn ang="0">
                  <a:pos x="1086" y="276"/>
                </a:cxn>
                <a:cxn ang="0">
                  <a:pos x="1130" y="284"/>
                </a:cxn>
                <a:cxn ang="0">
                  <a:pos x="1128" y="471"/>
                </a:cxn>
                <a:cxn ang="0">
                  <a:pos x="1186" y="602"/>
                </a:cxn>
                <a:cxn ang="0">
                  <a:pos x="1151" y="666"/>
                </a:cxn>
                <a:cxn ang="0">
                  <a:pos x="1045" y="693"/>
                </a:cxn>
                <a:cxn ang="0">
                  <a:pos x="879" y="828"/>
                </a:cxn>
                <a:cxn ang="0">
                  <a:pos x="839" y="934"/>
                </a:cxn>
                <a:cxn ang="0">
                  <a:pos x="860" y="1050"/>
                </a:cxn>
                <a:cxn ang="0">
                  <a:pos x="647" y="972"/>
                </a:cxn>
                <a:cxn ang="0">
                  <a:pos x="510" y="742"/>
                </a:cxn>
                <a:cxn ang="0">
                  <a:pos x="401" y="708"/>
                </a:cxn>
                <a:cxn ang="0">
                  <a:pos x="341" y="771"/>
                </a:cxn>
                <a:cxn ang="0">
                  <a:pos x="256" y="721"/>
                </a:cxn>
                <a:cxn ang="0">
                  <a:pos x="177" y="578"/>
                </a:cxn>
                <a:cxn ang="0">
                  <a:pos x="0" y="430"/>
                </a:cxn>
                <a:cxn ang="0">
                  <a:pos x="330" y="430"/>
                </a:cxn>
                <a:cxn ang="0">
                  <a:pos x="330" y="0"/>
                </a:cxn>
              </a:cxnLst>
              <a:rect l="0" t="0" r="r" b="b"/>
              <a:pathLst>
                <a:path w="1187" h="1051">
                  <a:moveTo>
                    <a:pt x="330" y="0"/>
                  </a:moveTo>
                  <a:lnTo>
                    <a:pt x="589" y="0"/>
                  </a:lnTo>
                  <a:lnTo>
                    <a:pt x="589" y="187"/>
                  </a:lnTo>
                  <a:lnTo>
                    <a:pt x="906" y="254"/>
                  </a:lnTo>
                  <a:lnTo>
                    <a:pt x="958" y="246"/>
                  </a:lnTo>
                  <a:lnTo>
                    <a:pt x="1086" y="276"/>
                  </a:lnTo>
                  <a:lnTo>
                    <a:pt x="1130" y="284"/>
                  </a:lnTo>
                  <a:lnTo>
                    <a:pt x="1128" y="471"/>
                  </a:lnTo>
                  <a:lnTo>
                    <a:pt x="1186" y="602"/>
                  </a:lnTo>
                  <a:lnTo>
                    <a:pt x="1151" y="666"/>
                  </a:lnTo>
                  <a:lnTo>
                    <a:pt x="1045" y="693"/>
                  </a:lnTo>
                  <a:lnTo>
                    <a:pt x="879" y="828"/>
                  </a:lnTo>
                  <a:lnTo>
                    <a:pt x="839" y="934"/>
                  </a:lnTo>
                  <a:lnTo>
                    <a:pt x="860" y="1050"/>
                  </a:lnTo>
                  <a:lnTo>
                    <a:pt x="647" y="972"/>
                  </a:lnTo>
                  <a:lnTo>
                    <a:pt x="510" y="742"/>
                  </a:lnTo>
                  <a:lnTo>
                    <a:pt x="401" y="708"/>
                  </a:lnTo>
                  <a:lnTo>
                    <a:pt x="341" y="771"/>
                  </a:lnTo>
                  <a:lnTo>
                    <a:pt x="256" y="721"/>
                  </a:lnTo>
                  <a:lnTo>
                    <a:pt x="177" y="578"/>
                  </a:lnTo>
                  <a:lnTo>
                    <a:pt x="0" y="430"/>
                  </a:lnTo>
                  <a:lnTo>
                    <a:pt x="330" y="430"/>
                  </a:lnTo>
                  <a:lnTo>
                    <a:pt x="330" y="0"/>
                  </a:lnTo>
                </a:path>
              </a:pathLst>
            </a:custGeom>
            <a:solidFill>
              <a:schemeClr val="accent2"/>
            </a:solidFill>
            <a:ln w="12700" cap="rnd" cmpd="sng">
              <a:solidFill>
                <a:srgbClr val="000000"/>
              </a:solidFill>
              <a:prstDash val="solid"/>
              <a:round/>
              <a:headEnd/>
              <a:tailEnd/>
            </a:ln>
            <a:effectLst/>
          </p:spPr>
          <p:txBody>
            <a:bodyPr/>
            <a:lstStyle/>
            <a:p>
              <a:endParaRPr lang="en-US"/>
            </a:p>
          </p:txBody>
        </p:sp>
        <p:sp>
          <p:nvSpPr>
            <p:cNvPr id="56" name="Freeform 112"/>
            <p:cNvSpPr>
              <a:spLocks/>
            </p:cNvSpPr>
            <p:nvPr/>
          </p:nvSpPr>
          <p:spPr bwMode="auto">
            <a:xfrm>
              <a:off x="1231" y="1879"/>
              <a:ext cx="437" cy="559"/>
            </a:xfrm>
            <a:custGeom>
              <a:avLst/>
              <a:gdLst/>
              <a:ahLst/>
              <a:cxnLst>
                <a:cxn ang="0">
                  <a:pos x="256" y="106"/>
                </a:cxn>
                <a:cxn ang="0">
                  <a:pos x="436" y="106"/>
                </a:cxn>
                <a:cxn ang="0">
                  <a:pos x="436" y="558"/>
                </a:cxn>
                <a:cxn ang="0">
                  <a:pos x="0" y="558"/>
                </a:cxn>
                <a:cxn ang="0">
                  <a:pos x="0" y="0"/>
                </a:cxn>
                <a:cxn ang="0">
                  <a:pos x="256" y="0"/>
                </a:cxn>
                <a:cxn ang="0">
                  <a:pos x="256" y="106"/>
                </a:cxn>
              </a:cxnLst>
              <a:rect l="0" t="0" r="r" b="b"/>
              <a:pathLst>
                <a:path w="437" h="559">
                  <a:moveTo>
                    <a:pt x="256" y="106"/>
                  </a:moveTo>
                  <a:lnTo>
                    <a:pt x="436" y="106"/>
                  </a:lnTo>
                  <a:lnTo>
                    <a:pt x="436" y="558"/>
                  </a:lnTo>
                  <a:lnTo>
                    <a:pt x="0" y="558"/>
                  </a:lnTo>
                  <a:lnTo>
                    <a:pt x="0" y="0"/>
                  </a:lnTo>
                  <a:lnTo>
                    <a:pt x="256" y="0"/>
                  </a:lnTo>
                  <a:lnTo>
                    <a:pt x="256" y="106"/>
                  </a:lnTo>
                </a:path>
              </a:pathLst>
            </a:custGeom>
            <a:solidFill>
              <a:schemeClr val="accent6">
                <a:lumMod val="40000"/>
                <a:lumOff val="60000"/>
              </a:schemeClr>
            </a:solidFill>
            <a:ln w="12700" cap="rnd" cmpd="sng">
              <a:solidFill>
                <a:srgbClr val="000000"/>
              </a:solidFill>
              <a:prstDash val="solid"/>
              <a:round/>
              <a:headEnd/>
              <a:tailEnd/>
            </a:ln>
            <a:effectLst/>
          </p:spPr>
          <p:txBody>
            <a:bodyPr/>
            <a:lstStyle/>
            <a:p>
              <a:endParaRPr lang="en-US"/>
            </a:p>
          </p:txBody>
        </p:sp>
        <p:sp>
          <p:nvSpPr>
            <p:cNvPr id="57" name="Freeform 113"/>
            <p:cNvSpPr>
              <a:spLocks/>
            </p:cNvSpPr>
            <p:nvPr/>
          </p:nvSpPr>
          <p:spPr bwMode="auto">
            <a:xfrm>
              <a:off x="340" y="1379"/>
              <a:ext cx="657" cy="499"/>
            </a:xfrm>
            <a:custGeom>
              <a:avLst/>
              <a:gdLst/>
              <a:ahLst/>
              <a:cxnLst>
                <a:cxn ang="0">
                  <a:pos x="41" y="0"/>
                </a:cxn>
                <a:cxn ang="0">
                  <a:pos x="115" y="2"/>
                </a:cxn>
                <a:cxn ang="0">
                  <a:pos x="132" y="66"/>
                </a:cxn>
                <a:cxn ang="0">
                  <a:pos x="410" y="10"/>
                </a:cxn>
                <a:cxn ang="0">
                  <a:pos x="624" y="10"/>
                </a:cxn>
                <a:cxn ang="0">
                  <a:pos x="656" y="61"/>
                </a:cxn>
                <a:cxn ang="0">
                  <a:pos x="611" y="249"/>
                </a:cxn>
                <a:cxn ang="0">
                  <a:pos x="640" y="256"/>
                </a:cxn>
                <a:cxn ang="0">
                  <a:pos x="640" y="498"/>
                </a:cxn>
                <a:cxn ang="0">
                  <a:pos x="18" y="498"/>
                </a:cxn>
                <a:cxn ang="0">
                  <a:pos x="0" y="390"/>
                </a:cxn>
                <a:cxn ang="0">
                  <a:pos x="41" y="0"/>
                </a:cxn>
              </a:cxnLst>
              <a:rect l="0" t="0" r="r" b="b"/>
              <a:pathLst>
                <a:path w="657" h="499">
                  <a:moveTo>
                    <a:pt x="41" y="0"/>
                  </a:moveTo>
                  <a:lnTo>
                    <a:pt x="115" y="2"/>
                  </a:lnTo>
                  <a:lnTo>
                    <a:pt x="132" y="66"/>
                  </a:lnTo>
                  <a:lnTo>
                    <a:pt x="410" y="10"/>
                  </a:lnTo>
                  <a:lnTo>
                    <a:pt x="624" y="10"/>
                  </a:lnTo>
                  <a:lnTo>
                    <a:pt x="656" y="61"/>
                  </a:lnTo>
                  <a:lnTo>
                    <a:pt x="611" y="249"/>
                  </a:lnTo>
                  <a:lnTo>
                    <a:pt x="640" y="256"/>
                  </a:lnTo>
                  <a:lnTo>
                    <a:pt x="640" y="498"/>
                  </a:lnTo>
                  <a:lnTo>
                    <a:pt x="18" y="498"/>
                  </a:lnTo>
                  <a:lnTo>
                    <a:pt x="0" y="390"/>
                  </a:lnTo>
                  <a:lnTo>
                    <a:pt x="41" y="0"/>
                  </a:lnTo>
                </a:path>
              </a:pathLst>
            </a:custGeom>
            <a:solidFill>
              <a:schemeClr val="accent6">
                <a:lumMod val="40000"/>
                <a:lumOff val="60000"/>
              </a:schemeClr>
            </a:solidFill>
            <a:ln w="12700" cap="rnd" cmpd="sng">
              <a:solidFill>
                <a:srgbClr val="000000"/>
              </a:solidFill>
              <a:prstDash val="solid"/>
              <a:round/>
              <a:headEnd/>
              <a:tailEnd/>
            </a:ln>
            <a:effectLst/>
          </p:spPr>
          <p:txBody>
            <a:bodyPr/>
            <a:lstStyle/>
            <a:p>
              <a:endParaRPr lang="en-US"/>
            </a:p>
          </p:txBody>
        </p:sp>
        <p:sp>
          <p:nvSpPr>
            <p:cNvPr id="58" name="Freeform 114"/>
            <p:cNvSpPr>
              <a:spLocks/>
            </p:cNvSpPr>
            <p:nvPr/>
          </p:nvSpPr>
          <p:spPr bwMode="auto">
            <a:xfrm>
              <a:off x="949" y="1056"/>
              <a:ext cx="538" cy="822"/>
            </a:xfrm>
            <a:custGeom>
              <a:avLst/>
              <a:gdLst/>
              <a:ahLst/>
              <a:cxnLst>
                <a:cxn ang="0">
                  <a:pos x="15" y="0"/>
                </a:cxn>
                <a:cxn ang="0">
                  <a:pos x="110" y="0"/>
                </a:cxn>
                <a:cxn ang="0">
                  <a:pos x="110" y="136"/>
                </a:cxn>
                <a:cxn ang="0">
                  <a:pos x="267" y="304"/>
                </a:cxn>
                <a:cxn ang="0">
                  <a:pos x="235" y="379"/>
                </a:cxn>
                <a:cxn ang="0">
                  <a:pos x="248" y="413"/>
                </a:cxn>
                <a:cxn ang="0">
                  <a:pos x="307" y="392"/>
                </a:cxn>
                <a:cxn ang="0">
                  <a:pos x="391" y="540"/>
                </a:cxn>
                <a:cxn ang="0">
                  <a:pos x="537" y="497"/>
                </a:cxn>
                <a:cxn ang="0">
                  <a:pos x="537" y="821"/>
                </a:cxn>
                <a:cxn ang="0">
                  <a:pos x="275" y="821"/>
                </a:cxn>
                <a:cxn ang="0">
                  <a:pos x="31" y="821"/>
                </a:cxn>
                <a:cxn ang="0">
                  <a:pos x="31" y="579"/>
                </a:cxn>
                <a:cxn ang="0">
                  <a:pos x="0" y="574"/>
                </a:cxn>
                <a:cxn ang="0">
                  <a:pos x="47" y="386"/>
                </a:cxn>
                <a:cxn ang="0">
                  <a:pos x="15" y="330"/>
                </a:cxn>
                <a:cxn ang="0">
                  <a:pos x="15" y="0"/>
                </a:cxn>
              </a:cxnLst>
              <a:rect l="0" t="0" r="r" b="b"/>
              <a:pathLst>
                <a:path w="538" h="822">
                  <a:moveTo>
                    <a:pt x="15" y="0"/>
                  </a:moveTo>
                  <a:lnTo>
                    <a:pt x="110" y="0"/>
                  </a:lnTo>
                  <a:lnTo>
                    <a:pt x="110" y="136"/>
                  </a:lnTo>
                  <a:lnTo>
                    <a:pt x="267" y="304"/>
                  </a:lnTo>
                  <a:lnTo>
                    <a:pt x="235" y="379"/>
                  </a:lnTo>
                  <a:lnTo>
                    <a:pt x="248" y="413"/>
                  </a:lnTo>
                  <a:lnTo>
                    <a:pt x="307" y="392"/>
                  </a:lnTo>
                  <a:lnTo>
                    <a:pt x="391" y="540"/>
                  </a:lnTo>
                  <a:lnTo>
                    <a:pt x="537" y="497"/>
                  </a:lnTo>
                  <a:lnTo>
                    <a:pt x="537" y="821"/>
                  </a:lnTo>
                  <a:lnTo>
                    <a:pt x="275" y="821"/>
                  </a:lnTo>
                  <a:lnTo>
                    <a:pt x="31" y="821"/>
                  </a:lnTo>
                  <a:lnTo>
                    <a:pt x="31" y="579"/>
                  </a:lnTo>
                  <a:lnTo>
                    <a:pt x="0" y="574"/>
                  </a:lnTo>
                  <a:lnTo>
                    <a:pt x="47" y="386"/>
                  </a:lnTo>
                  <a:lnTo>
                    <a:pt x="15" y="330"/>
                  </a:lnTo>
                  <a:lnTo>
                    <a:pt x="15"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59" name="Freeform 115"/>
            <p:cNvSpPr>
              <a:spLocks/>
            </p:cNvSpPr>
            <p:nvPr/>
          </p:nvSpPr>
          <p:spPr bwMode="auto">
            <a:xfrm>
              <a:off x="724" y="1879"/>
              <a:ext cx="507" cy="816"/>
            </a:xfrm>
            <a:custGeom>
              <a:avLst/>
              <a:gdLst/>
              <a:ahLst/>
              <a:cxnLst>
                <a:cxn ang="0">
                  <a:pos x="0" y="0"/>
                </a:cxn>
                <a:cxn ang="0">
                  <a:pos x="506" y="0"/>
                </a:cxn>
                <a:cxn ang="0">
                  <a:pos x="506" y="555"/>
                </a:cxn>
                <a:cxn ang="0">
                  <a:pos x="506" y="678"/>
                </a:cxn>
                <a:cxn ang="0">
                  <a:pos x="449" y="665"/>
                </a:cxn>
                <a:cxn ang="0">
                  <a:pos x="475" y="815"/>
                </a:cxn>
                <a:cxn ang="0">
                  <a:pos x="0" y="343"/>
                </a:cxn>
                <a:cxn ang="0">
                  <a:pos x="0" y="0"/>
                </a:cxn>
              </a:cxnLst>
              <a:rect l="0" t="0" r="r" b="b"/>
              <a:pathLst>
                <a:path w="507" h="816">
                  <a:moveTo>
                    <a:pt x="0" y="0"/>
                  </a:moveTo>
                  <a:lnTo>
                    <a:pt x="506" y="0"/>
                  </a:lnTo>
                  <a:lnTo>
                    <a:pt x="506" y="555"/>
                  </a:lnTo>
                  <a:lnTo>
                    <a:pt x="506" y="678"/>
                  </a:lnTo>
                  <a:lnTo>
                    <a:pt x="449" y="665"/>
                  </a:lnTo>
                  <a:lnTo>
                    <a:pt x="475" y="815"/>
                  </a:lnTo>
                  <a:lnTo>
                    <a:pt x="0" y="343"/>
                  </a:lnTo>
                  <a:lnTo>
                    <a:pt x="0"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0" name="Freeform 116"/>
            <p:cNvSpPr>
              <a:spLocks/>
            </p:cNvSpPr>
            <p:nvPr/>
          </p:nvSpPr>
          <p:spPr bwMode="auto">
            <a:xfrm>
              <a:off x="1176" y="2437"/>
              <a:ext cx="496" cy="632"/>
            </a:xfrm>
            <a:custGeom>
              <a:avLst/>
              <a:gdLst/>
              <a:ahLst/>
              <a:cxnLst>
                <a:cxn ang="0">
                  <a:pos x="53" y="0"/>
                </a:cxn>
                <a:cxn ang="0">
                  <a:pos x="495" y="0"/>
                </a:cxn>
                <a:cxn ang="0">
                  <a:pos x="495" y="631"/>
                </a:cxn>
                <a:cxn ang="0">
                  <a:pos x="341" y="631"/>
                </a:cxn>
                <a:cxn ang="0">
                  <a:pos x="48" y="491"/>
                </a:cxn>
                <a:cxn ang="0">
                  <a:pos x="48" y="447"/>
                </a:cxn>
                <a:cxn ang="0">
                  <a:pos x="66" y="312"/>
                </a:cxn>
                <a:cxn ang="0">
                  <a:pos x="21" y="249"/>
                </a:cxn>
                <a:cxn ang="0">
                  <a:pos x="0" y="107"/>
                </a:cxn>
                <a:cxn ang="0">
                  <a:pos x="53" y="120"/>
                </a:cxn>
                <a:cxn ang="0">
                  <a:pos x="53" y="0"/>
                </a:cxn>
              </a:cxnLst>
              <a:rect l="0" t="0" r="r" b="b"/>
              <a:pathLst>
                <a:path w="496" h="632">
                  <a:moveTo>
                    <a:pt x="53" y="0"/>
                  </a:moveTo>
                  <a:lnTo>
                    <a:pt x="495" y="0"/>
                  </a:lnTo>
                  <a:lnTo>
                    <a:pt x="495" y="631"/>
                  </a:lnTo>
                  <a:lnTo>
                    <a:pt x="341" y="631"/>
                  </a:lnTo>
                  <a:lnTo>
                    <a:pt x="48" y="491"/>
                  </a:lnTo>
                  <a:lnTo>
                    <a:pt x="48" y="447"/>
                  </a:lnTo>
                  <a:lnTo>
                    <a:pt x="66" y="312"/>
                  </a:lnTo>
                  <a:lnTo>
                    <a:pt x="21" y="249"/>
                  </a:lnTo>
                  <a:lnTo>
                    <a:pt x="0" y="107"/>
                  </a:lnTo>
                  <a:lnTo>
                    <a:pt x="53" y="120"/>
                  </a:lnTo>
                  <a:lnTo>
                    <a:pt x="53" y="0"/>
                  </a:lnTo>
                </a:path>
              </a:pathLst>
            </a:custGeom>
            <a:solidFill>
              <a:schemeClr val="bg1"/>
            </a:solidFill>
            <a:ln w="12700" cap="rnd" cmpd="sng">
              <a:solidFill>
                <a:srgbClr val="000000"/>
              </a:solidFill>
              <a:prstDash val="solid"/>
              <a:round/>
              <a:headEnd/>
              <a:tailEnd/>
            </a:ln>
            <a:effectLst/>
          </p:spPr>
          <p:txBody>
            <a:bodyPr/>
            <a:lstStyle/>
            <a:p>
              <a:endParaRPr lang="en-US"/>
            </a:p>
          </p:txBody>
        </p:sp>
        <p:sp>
          <p:nvSpPr>
            <p:cNvPr id="61" name="Freeform 117"/>
            <p:cNvSpPr>
              <a:spLocks/>
            </p:cNvSpPr>
            <p:nvPr/>
          </p:nvSpPr>
          <p:spPr bwMode="auto">
            <a:xfrm>
              <a:off x="336" y="1876"/>
              <a:ext cx="908" cy="1012"/>
            </a:xfrm>
            <a:custGeom>
              <a:avLst/>
              <a:gdLst/>
              <a:ahLst/>
              <a:cxnLst>
                <a:cxn ang="0">
                  <a:pos x="21" y="0"/>
                </a:cxn>
                <a:cxn ang="0">
                  <a:pos x="389" y="0"/>
                </a:cxn>
                <a:cxn ang="0">
                  <a:pos x="389" y="344"/>
                </a:cxn>
                <a:cxn ang="0">
                  <a:pos x="864" y="817"/>
                </a:cxn>
                <a:cxn ang="0">
                  <a:pos x="907" y="873"/>
                </a:cxn>
                <a:cxn ang="0">
                  <a:pos x="885" y="1011"/>
                </a:cxn>
                <a:cxn ang="0">
                  <a:pos x="648" y="1011"/>
                </a:cxn>
                <a:cxn ang="0">
                  <a:pos x="437" y="840"/>
                </a:cxn>
                <a:cxn ang="0">
                  <a:pos x="362" y="840"/>
                </a:cxn>
                <a:cxn ang="0">
                  <a:pos x="183" y="523"/>
                </a:cxn>
                <a:cxn ang="0">
                  <a:pos x="57" y="328"/>
                </a:cxn>
                <a:cxn ang="0">
                  <a:pos x="73" y="253"/>
                </a:cxn>
                <a:cxn ang="0">
                  <a:pos x="0" y="154"/>
                </a:cxn>
                <a:cxn ang="0">
                  <a:pos x="21" y="0"/>
                </a:cxn>
              </a:cxnLst>
              <a:rect l="0" t="0" r="r" b="b"/>
              <a:pathLst>
                <a:path w="908" h="1012">
                  <a:moveTo>
                    <a:pt x="21" y="0"/>
                  </a:moveTo>
                  <a:lnTo>
                    <a:pt x="389" y="0"/>
                  </a:lnTo>
                  <a:lnTo>
                    <a:pt x="389" y="344"/>
                  </a:lnTo>
                  <a:lnTo>
                    <a:pt x="864" y="817"/>
                  </a:lnTo>
                  <a:lnTo>
                    <a:pt x="907" y="873"/>
                  </a:lnTo>
                  <a:lnTo>
                    <a:pt x="885" y="1011"/>
                  </a:lnTo>
                  <a:lnTo>
                    <a:pt x="648" y="1011"/>
                  </a:lnTo>
                  <a:lnTo>
                    <a:pt x="437" y="840"/>
                  </a:lnTo>
                  <a:lnTo>
                    <a:pt x="362" y="840"/>
                  </a:lnTo>
                  <a:lnTo>
                    <a:pt x="183" y="523"/>
                  </a:lnTo>
                  <a:lnTo>
                    <a:pt x="57" y="328"/>
                  </a:lnTo>
                  <a:lnTo>
                    <a:pt x="73" y="253"/>
                  </a:lnTo>
                  <a:lnTo>
                    <a:pt x="0" y="154"/>
                  </a:lnTo>
                  <a:lnTo>
                    <a:pt x="21" y="0"/>
                  </a:lnTo>
                </a:path>
              </a:pathLst>
            </a:custGeom>
            <a:solidFill>
              <a:schemeClr val="accent6">
                <a:lumMod val="40000"/>
                <a:lumOff val="60000"/>
              </a:schemeClr>
            </a:solidFill>
            <a:ln w="12700" cap="rnd" cmpd="sng">
              <a:solidFill>
                <a:srgbClr val="000000"/>
              </a:solidFill>
              <a:prstDash val="solid"/>
              <a:round/>
              <a:headEnd/>
              <a:tailEnd/>
            </a:ln>
            <a:effectLst/>
          </p:spPr>
          <p:txBody>
            <a:bodyPr/>
            <a:lstStyle/>
            <a:p>
              <a:endParaRPr lang="en-US"/>
            </a:p>
          </p:txBody>
        </p:sp>
      </p:grpSp>
      <p:sp>
        <p:nvSpPr>
          <p:cNvPr id="125" name="Rectangle 124"/>
          <p:cNvSpPr/>
          <p:nvPr/>
        </p:nvSpPr>
        <p:spPr>
          <a:xfrm>
            <a:off x="838200" y="2632365"/>
            <a:ext cx="5334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838200" y="2971800"/>
            <a:ext cx="533400" cy="228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our Digital Intelligence</a:t>
            </a:r>
            <a:endParaRPr lang="en-US" dirty="0"/>
          </a:p>
        </p:txBody>
      </p:sp>
      <p:sp>
        <p:nvSpPr>
          <p:cNvPr id="3" name="Content Placeholder 2"/>
          <p:cNvSpPr>
            <a:spLocks noGrp="1"/>
          </p:cNvSpPr>
          <p:nvPr>
            <p:ph idx="1"/>
          </p:nvPr>
        </p:nvSpPr>
        <p:spPr/>
        <p:txBody>
          <a:bodyPr/>
          <a:lstStyle/>
          <a:p>
            <a:r>
              <a:rPr lang="en-US" dirty="0" smtClean="0"/>
              <a:t>With all of the changes in our data center configurations, it’s time for a revamp of the way we think about using our DR plan and presenting it to the market</a:t>
            </a:r>
          </a:p>
          <a:p>
            <a:r>
              <a:rPr lang="en-US" dirty="0" smtClean="0"/>
              <a:t>One of the ways we can think global and act local, is by making sure our DR plan outlines are online and can serve from remote locations, should they ever be needed</a:t>
            </a:r>
          </a:p>
          <a:p>
            <a:r>
              <a:rPr lang="en-US" dirty="0" smtClean="0"/>
              <a:t>In 2011 our DR teams will complete a migration of our Disaster Recovery and Business Continuity plan database to a new web-based, hosted service</a:t>
            </a:r>
          </a:p>
          <a:p>
            <a:pPr lvl="1"/>
            <a:r>
              <a:rPr lang="en-US" dirty="0" smtClean="0"/>
              <a:t>Like an intranet that is separate from our system, so it remains globally available even in the event of a local disaster</a:t>
            </a:r>
          </a:p>
          <a:p>
            <a:r>
              <a:rPr lang="en-US" dirty="0" smtClean="0"/>
              <a:t>Look for more throughout 2011 on how this new service can keep </a:t>
            </a:r>
            <a:r>
              <a:rPr lang="en-US" i="1" dirty="0" smtClean="0"/>
              <a:t>you</a:t>
            </a:r>
            <a:r>
              <a:rPr lang="en-US" dirty="0" smtClean="0"/>
              <a:t> informed about your CU*Answers DR/BC plan</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89</a:t>
            </a:fld>
            <a:endParaRPr lang="en-US"/>
          </a:p>
        </p:txBody>
      </p:sp>
      <p:sp>
        <p:nvSpPr>
          <p:cNvPr id="5" name="Text Placeholder 4"/>
          <p:cNvSpPr>
            <a:spLocks noGrp="1"/>
          </p:cNvSpPr>
          <p:nvPr>
            <p:ph type="body" sz="quarter" idx="13"/>
          </p:nvPr>
        </p:nvSpPr>
        <p:spPr>
          <a:xfrm>
            <a:off x="3581400" y="5867400"/>
            <a:ext cx="5105400" cy="762000"/>
          </a:xfrm>
        </p:spPr>
        <p:txBody>
          <a:bodyPr/>
          <a:lstStyle/>
          <a:p>
            <a:r>
              <a:rPr lang="en-US" dirty="0" smtClean="0"/>
              <a:t>Have you been thinking about a remote management system for your DR plan? In a disaster, how will your team members connect with your plan?</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ocument 6"/>
          <p:cNvSpPr/>
          <p:nvPr/>
        </p:nvSpPr>
        <p:spPr>
          <a:xfrm>
            <a:off x="228600" y="1676400"/>
            <a:ext cx="3962400" cy="4204097"/>
          </a:xfrm>
          <a:prstGeom prst="flowChartDocumen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smtClean="0"/>
              <a:t>Losses Surge at NCUSIF</a:t>
            </a:r>
            <a:endParaRPr lang="en-US" dirty="0" smtClean="0"/>
          </a:p>
          <a:p>
            <a:r>
              <a:rPr lang="en-US" sz="1400" dirty="0" smtClean="0">
                <a:solidFill>
                  <a:schemeClr val="bg1">
                    <a:lumMod val="50000"/>
                  </a:schemeClr>
                </a:solidFill>
              </a:rPr>
              <a:t>Credit Union Journal Daily Briefing  |  Thursday, May 20, 2010</a:t>
            </a:r>
          </a:p>
          <a:p>
            <a:endParaRPr lang="en-US" sz="1200" dirty="0" smtClean="0">
              <a:solidFill>
                <a:schemeClr val="bg1">
                  <a:lumMod val="50000"/>
                </a:schemeClr>
              </a:solidFill>
            </a:endParaRPr>
          </a:p>
          <a:p>
            <a:r>
              <a:rPr lang="en-US" sz="1200" dirty="0" smtClean="0"/>
              <a:t>ALEXANDRIA, Va. — </a:t>
            </a:r>
            <a:r>
              <a:rPr lang="en-US" sz="1200" u="sng" dirty="0" smtClean="0">
                <a:hlinkClick r:id="rId2"/>
              </a:rPr>
              <a:t>NCUA</a:t>
            </a:r>
            <a:r>
              <a:rPr lang="en-US" sz="1200" dirty="0" smtClean="0"/>
              <a:t> had more bad news for credit unions this morning, announcing it has added eight more credit unions to its troubled list and set aside an additional $170 million to cover losses at natural person credit unions.</a:t>
            </a:r>
          </a:p>
          <a:p>
            <a:r>
              <a:rPr lang="en-US" sz="1200" dirty="0" smtClean="0"/>
              <a:t>The additional reserves cut the reserve ratio for the </a:t>
            </a:r>
            <a:r>
              <a:rPr lang="en-US" sz="1200" u="sng" dirty="0" smtClean="0">
                <a:hlinkClick r:id="rId3"/>
              </a:rPr>
              <a:t>National CU Share Insurance Fund</a:t>
            </a:r>
            <a:r>
              <a:rPr lang="en-US" sz="1200" dirty="0" smtClean="0"/>
              <a:t> and, with two other negative indicators, point to a higher premium assessment later this year, agency officials said during the NCUA Board's monthly meeting. The other negative indicators are significantly lower interest earnings on the NCUSIF's $9.4 billion in Treasury securities and high share growth of 11% for the first quarter of the year, which would cause to greater dilution of reserves later in the year.</a:t>
            </a:r>
            <a:endParaRPr lang="en-US" sz="1200" dirty="0"/>
          </a:p>
        </p:txBody>
      </p:sp>
      <p:sp>
        <p:nvSpPr>
          <p:cNvPr id="9" name="Title 8"/>
          <p:cNvSpPr>
            <a:spLocks noGrp="1"/>
          </p:cNvSpPr>
          <p:nvPr>
            <p:ph type="title"/>
          </p:nvPr>
        </p:nvSpPr>
        <p:spPr/>
        <p:txBody>
          <a:bodyPr/>
          <a:lstStyle/>
          <a:p>
            <a:r>
              <a:rPr lang="en-US" dirty="0" smtClean="0"/>
              <a:t>Some not-so-good news...</a:t>
            </a:r>
            <a:br>
              <a:rPr lang="en-US" dirty="0" smtClean="0"/>
            </a:br>
            <a:r>
              <a:rPr lang="en-US" sz="2400" dirty="0" smtClean="0"/>
              <a:t>From the Credit Union Industry</a:t>
            </a:r>
            <a:endParaRPr lang="en-US" sz="3600"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9</a:t>
            </a:fld>
            <a:endParaRPr lang="en-US"/>
          </a:p>
        </p:txBody>
      </p:sp>
      <p:sp>
        <p:nvSpPr>
          <p:cNvPr id="13" name="Text Placeholder 12"/>
          <p:cNvSpPr>
            <a:spLocks noGrp="1"/>
          </p:cNvSpPr>
          <p:nvPr>
            <p:ph type="body" sz="quarter" idx="13"/>
          </p:nvPr>
        </p:nvSpPr>
        <p:spPr>
          <a:xfrm>
            <a:off x="1752600" y="5715000"/>
            <a:ext cx="2514600" cy="762000"/>
          </a:xfrm>
        </p:spPr>
        <p:txBody>
          <a:bodyPr/>
          <a:lstStyle/>
          <a:p>
            <a:r>
              <a:rPr lang="en-US" dirty="0" smtClean="0"/>
              <a:t>The media constantly gives us signals to worry about</a:t>
            </a:r>
            <a:endParaRPr lang="en-US" dirty="0"/>
          </a:p>
        </p:txBody>
      </p:sp>
      <p:sp>
        <p:nvSpPr>
          <p:cNvPr id="8" name="Flowchart: Document 7"/>
          <p:cNvSpPr/>
          <p:nvPr/>
        </p:nvSpPr>
        <p:spPr>
          <a:xfrm>
            <a:off x="3962400" y="1514713"/>
            <a:ext cx="4572000" cy="2981087"/>
          </a:xfrm>
          <a:prstGeom prst="flowChartDocumen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b="1" dirty="0" smtClean="0"/>
              <a:t>Members United MCS Now 97% Impaired  </a:t>
            </a:r>
          </a:p>
          <a:p>
            <a:r>
              <a:rPr lang="en-US" sz="1200" dirty="0" smtClean="0">
                <a:solidFill>
                  <a:schemeClr val="bg1">
                    <a:lumMod val="50000"/>
                  </a:schemeClr>
                </a:solidFill>
              </a:rPr>
              <a:t>5/18/2010  </a:t>
            </a:r>
          </a:p>
          <a:p>
            <a:endParaRPr lang="en-US" sz="1200" dirty="0" smtClean="0"/>
          </a:p>
          <a:p>
            <a:r>
              <a:rPr lang="en-US" sz="1200" b="1" i="1" dirty="0" smtClean="0"/>
              <a:t>Credit Union Times  </a:t>
            </a:r>
            <a:r>
              <a:rPr lang="en-US" sz="1200" dirty="0" smtClean="0"/>
              <a:t>The $9.5 billion Members United Corporate Federal Credit Union released its April 2010 and year-end 2009 audit today, reporting additional OTTIs that will impair member capital shares by 97%.</a:t>
            </a:r>
          </a:p>
          <a:p>
            <a:r>
              <a:rPr lang="en-US" sz="1200" dirty="0" smtClean="0"/>
              <a:t>December 2009 OTTIs numbered $116.9 million, and Members United recorded an additional $21.1 million OTTI in April, resulting in a retained deficit of $130 million. The Warrenton, Ill.-based corporate will eliminate the deficit using capital effective May 28, including some $11 million worth of MCS on-notice for withdrawal.</a:t>
            </a:r>
            <a:endParaRPr lang="en-US" sz="1200" dirty="0"/>
          </a:p>
        </p:txBody>
      </p:sp>
      <p:sp>
        <p:nvSpPr>
          <p:cNvPr id="6" name="Flowchart: Document 5"/>
          <p:cNvSpPr/>
          <p:nvPr/>
        </p:nvSpPr>
        <p:spPr>
          <a:xfrm>
            <a:off x="4267200" y="3915132"/>
            <a:ext cx="4572000" cy="2942868"/>
          </a:xfrm>
          <a:prstGeom prst="flowChartDocumen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b="1" dirty="0" smtClean="0"/>
              <a:t>NCUA Extends Emergency Forbearance for </a:t>
            </a:r>
            <a:r>
              <a:rPr lang="en-US" b="1" dirty="0" err="1" smtClean="0"/>
              <a:t>Corporates</a:t>
            </a:r>
            <a:endParaRPr lang="en-US" b="1" dirty="0" smtClean="0"/>
          </a:p>
          <a:p>
            <a:r>
              <a:rPr lang="en-US" sz="1400" dirty="0" smtClean="0">
                <a:solidFill>
                  <a:schemeClr val="bg1">
                    <a:lumMod val="50000"/>
                  </a:schemeClr>
                </a:solidFill>
              </a:rPr>
              <a:t>Credit Union Journal Daily Briefing  |  Thursday, April 29, 2010</a:t>
            </a:r>
          </a:p>
          <a:p>
            <a:r>
              <a:rPr lang="en-US" sz="1200" dirty="0" smtClean="0"/>
              <a:t>ALEXANDRIA, Va. — The NCUA Board voted this morning to extend an emergency order essentially allowing corporate credit unions to ignore the agency's minimum capital standards until the end of 2011.</a:t>
            </a:r>
          </a:p>
          <a:p>
            <a:r>
              <a:rPr lang="en-US" sz="1200" dirty="0" smtClean="0"/>
              <a:t>The order will allow </a:t>
            </a:r>
            <a:r>
              <a:rPr lang="en-US" sz="1200" dirty="0" err="1" smtClean="0"/>
              <a:t>corporates</a:t>
            </a:r>
            <a:r>
              <a:rPr lang="en-US" sz="1200" dirty="0" smtClean="0"/>
              <a:t> to operate at the capital ratios they had at November 2008, before the failure of U.S. Central FCU wiped out as much as half of all corporate capital, putting all but three of the nation's 28 </a:t>
            </a:r>
            <a:r>
              <a:rPr lang="en-US" sz="1200" dirty="0" err="1" smtClean="0"/>
              <a:t>corporates</a:t>
            </a:r>
            <a:r>
              <a:rPr lang="en-US" sz="1200" dirty="0" smtClean="0"/>
              <a:t> in violation of regulatory capital minimums.</a:t>
            </a:r>
            <a:endParaRPr lang="en-US" sz="12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our Digital Intelligence</a:t>
            </a:r>
            <a:endParaRPr lang="en-US" dirty="0"/>
          </a:p>
        </p:txBody>
      </p:sp>
      <p:sp>
        <p:nvSpPr>
          <p:cNvPr id="3" name="Content Placeholder 2"/>
          <p:cNvSpPr>
            <a:spLocks noGrp="1"/>
          </p:cNvSpPr>
          <p:nvPr>
            <p:ph idx="1"/>
          </p:nvPr>
        </p:nvSpPr>
        <p:spPr/>
        <p:txBody>
          <a:bodyPr/>
          <a:lstStyle/>
          <a:p>
            <a:r>
              <a:rPr lang="en-US" dirty="0" smtClean="0"/>
              <a:t>A growing trend across the country for DR/BC plans is to include a crisis management notification system as one of the tools in your toolbox</a:t>
            </a:r>
          </a:p>
          <a:p>
            <a:pPr lvl="1"/>
            <a:r>
              <a:rPr lang="en-US" dirty="0" smtClean="0"/>
              <a:t>These packages use email, true SMS, and outbound voice systems to send notification to your staff and important stakeholders in the event of a disaster</a:t>
            </a:r>
          </a:p>
          <a:p>
            <a:pPr lvl="1"/>
            <a:r>
              <a:rPr lang="en-US" dirty="0" smtClean="0"/>
              <a:t>Some even record the response of your key team members and track their locations during a disaster – “who’s missing?” is an important bit of information when responding to a real disaster</a:t>
            </a:r>
          </a:p>
          <a:p>
            <a:r>
              <a:rPr lang="en-US" dirty="0" smtClean="0"/>
              <a:t>In 2011 CU*Answers plans to implement and activate this type of system for our DR teams </a:t>
            </a:r>
          </a:p>
          <a:p>
            <a:pPr lvl="1"/>
            <a:r>
              <a:rPr lang="en-US" dirty="0" smtClean="0"/>
              <a:t>What about you?  Is this a resource our network should build for its participants?  Could our centers throughout the country easily cover each other and the credit unions from alternate time zones?</a:t>
            </a:r>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90</a:t>
            </a:fld>
            <a:endParaRPr lang="en-US"/>
          </a:p>
        </p:txBody>
      </p:sp>
      <p:sp>
        <p:nvSpPr>
          <p:cNvPr id="5" name="Text Placeholder 4"/>
          <p:cNvSpPr>
            <a:spLocks noGrp="1"/>
          </p:cNvSpPr>
          <p:nvPr>
            <p:ph type="body" sz="quarter" idx="13"/>
          </p:nvPr>
        </p:nvSpPr>
        <p:spPr>
          <a:xfrm>
            <a:off x="3429000" y="5867400"/>
            <a:ext cx="5257800" cy="762000"/>
          </a:xfrm>
        </p:spPr>
        <p:txBody>
          <a:bodyPr/>
          <a:lstStyle/>
          <a:p>
            <a:r>
              <a:rPr lang="en-US" dirty="0" smtClean="0"/>
              <a:t>On May 28, we proved that once in a while, these investments are worth our trust</a:t>
            </a:r>
          </a:p>
          <a:p>
            <a:pPr>
              <a:spcBef>
                <a:spcPts val="1200"/>
              </a:spcBef>
            </a:pPr>
            <a:r>
              <a:rPr lang="en-US" dirty="0" smtClean="0"/>
              <a:t>It’s time to consider what our national footprint could do for every network participant</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Wrapping Up the Morning</a:t>
            </a:r>
            <a:endParaRPr lang="en-US" dirty="0"/>
          </a:p>
        </p:txBody>
      </p:sp>
    </p:spTree>
  </p:cSld>
  <p:clrMapOvr>
    <a:masterClrMapping/>
  </p:clrMapOvr>
  <p:transition>
    <p:pull dir="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Summarizing This Morning</a:t>
            </a:r>
            <a:endParaRPr lang="en-US" dirty="0"/>
          </a:p>
        </p:txBody>
      </p:sp>
      <p:sp>
        <p:nvSpPr>
          <p:cNvPr id="3" name="Content Placeholder 2"/>
          <p:cNvSpPr>
            <a:spLocks noGrp="1"/>
          </p:cNvSpPr>
          <p:nvPr>
            <p:ph idx="1"/>
          </p:nvPr>
        </p:nvSpPr>
        <p:spPr>
          <a:xfrm>
            <a:off x="457200" y="1600200"/>
            <a:ext cx="8305800" cy="4525963"/>
          </a:xfrm>
        </p:spPr>
        <p:txBody>
          <a:bodyPr/>
          <a:lstStyle/>
          <a:p>
            <a:r>
              <a:rPr lang="en-US" dirty="0" smtClean="0"/>
              <a:t>I think we can all agree, it’s been a tough 12 months since last we met</a:t>
            </a:r>
          </a:p>
          <a:p>
            <a:pPr lvl="1">
              <a:spcBef>
                <a:spcPts val="0"/>
              </a:spcBef>
            </a:pPr>
            <a:r>
              <a:rPr lang="en-US" dirty="0" smtClean="0"/>
              <a:t>It takes a real </a:t>
            </a:r>
            <a:r>
              <a:rPr lang="en-US" sz="2600" b="1" dirty="0" smtClean="0">
                <a:solidFill>
                  <a:schemeClr val="accent1">
                    <a:lumMod val="75000"/>
                  </a:schemeClr>
                </a:solidFill>
              </a:rPr>
              <a:t>artist</a:t>
            </a:r>
            <a:r>
              <a:rPr lang="en-US" sz="2600" b="1" dirty="0" smtClean="0">
                <a:solidFill>
                  <a:schemeClr val="accent5"/>
                </a:solidFill>
              </a:rPr>
              <a:t> </a:t>
            </a:r>
            <a:r>
              <a:rPr lang="en-US" dirty="0" smtClean="0"/>
              <a:t>to </a:t>
            </a:r>
            <a:r>
              <a:rPr lang="en-US" sz="2800" b="1" dirty="0" smtClean="0">
                <a:solidFill>
                  <a:schemeClr val="accent1">
                    <a:lumMod val="75000"/>
                  </a:schemeClr>
                </a:solidFill>
              </a:rPr>
              <a:t>persevere</a:t>
            </a:r>
            <a:r>
              <a:rPr lang="en-US" sz="2800" dirty="0" smtClean="0"/>
              <a:t> </a:t>
            </a:r>
            <a:r>
              <a:rPr lang="en-US" dirty="0" smtClean="0"/>
              <a:t>and perform in an environment </a:t>
            </a:r>
            <a:br>
              <a:rPr lang="en-US" dirty="0" smtClean="0"/>
            </a:br>
            <a:r>
              <a:rPr lang="en-US" dirty="0" smtClean="0"/>
              <a:t>like we’re experiencing</a:t>
            </a:r>
          </a:p>
          <a:p>
            <a:endParaRPr lang="en-US" dirty="0" smtClean="0"/>
          </a:p>
          <a:p>
            <a:r>
              <a:rPr lang="en-US" dirty="0" smtClean="0"/>
              <a:t>I know everyone hopes the next 12 months are not dominated by responding to the regulator’s agenda more than our members’ agendas</a:t>
            </a:r>
          </a:p>
          <a:p>
            <a:pPr lvl="1">
              <a:spcBef>
                <a:spcPts val="0"/>
              </a:spcBef>
            </a:pPr>
            <a:r>
              <a:rPr lang="en-US" dirty="0" smtClean="0"/>
              <a:t>It takes a real </a:t>
            </a:r>
            <a:r>
              <a:rPr lang="en-US" sz="2800" b="1" dirty="0" smtClean="0">
                <a:solidFill>
                  <a:schemeClr val="accent3"/>
                </a:solidFill>
              </a:rPr>
              <a:t>artist’s creativity</a:t>
            </a:r>
            <a:r>
              <a:rPr lang="en-US" dirty="0">
                <a:solidFill>
                  <a:schemeClr val="accent3"/>
                </a:solidFill>
              </a:rPr>
              <a:t> </a:t>
            </a:r>
            <a:r>
              <a:rPr lang="en-US" dirty="0" smtClean="0"/>
              <a:t>to adjust a business plan </a:t>
            </a:r>
            <a:br>
              <a:rPr lang="en-US" dirty="0" smtClean="0"/>
            </a:br>
            <a:r>
              <a:rPr lang="en-US" dirty="0" smtClean="0"/>
              <a:t>when the outside world is setting the agenda</a:t>
            </a:r>
          </a:p>
          <a:p>
            <a:endParaRPr lang="en-US" dirty="0"/>
          </a:p>
          <a:p>
            <a:r>
              <a:rPr lang="en-US" dirty="0" smtClean="0"/>
              <a:t>While we are all happy about the network’s ability to respond, release after release, I’m sure we’d all like to return to a more normal pace in 2011</a:t>
            </a:r>
          </a:p>
          <a:p>
            <a:pPr lvl="1">
              <a:spcBef>
                <a:spcPts val="0"/>
              </a:spcBef>
            </a:pPr>
            <a:r>
              <a:rPr lang="en-US" dirty="0" smtClean="0"/>
              <a:t>It takes a real </a:t>
            </a:r>
            <a:r>
              <a:rPr lang="en-US" sz="2800" b="1" dirty="0" smtClean="0">
                <a:solidFill>
                  <a:schemeClr val="accent4"/>
                </a:solidFill>
              </a:rPr>
              <a:t>artist’s patience</a:t>
            </a:r>
            <a:r>
              <a:rPr lang="en-US" dirty="0">
                <a:solidFill>
                  <a:schemeClr val="accent4"/>
                </a:solidFill>
              </a:rPr>
              <a:t> </a:t>
            </a:r>
            <a:r>
              <a:rPr lang="en-US" dirty="0" smtClean="0"/>
              <a:t>to keep moving forward </a:t>
            </a: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92</a:t>
            </a:fld>
            <a:endParaRPr lang="en-US"/>
          </a:p>
        </p:txBody>
      </p:sp>
      <p:pic>
        <p:nvPicPr>
          <p:cNvPr id="37890" name="Picture 2" descr="X:\Administration\Public\LeadershipConference\2010\Temp place for all graphics\award_green_Performance.gif"/>
          <p:cNvPicPr>
            <a:picLocks noChangeAspect="1" noChangeArrowheads="1"/>
          </p:cNvPicPr>
          <p:nvPr/>
        </p:nvPicPr>
        <p:blipFill>
          <a:blip r:embed="rId2" cstate="print"/>
          <a:srcRect/>
          <a:stretch>
            <a:fillRect/>
          </a:stretch>
        </p:blipFill>
        <p:spPr bwMode="auto">
          <a:xfrm>
            <a:off x="8229600" y="5562600"/>
            <a:ext cx="552449" cy="1071752"/>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Summarizing This Morning</a:t>
            </a:r>
            <a:endParaRPr lang="en-US" dirty="0"/>
          </a:p>
        </p:txBody>
      </p:sp>
      <p:sp>
        <p:nvSpPr>
          <p:cNvPr id="3" name="Content Placeholder 2"/>
          <p:cNvSpPr>
            <a:spLocks noGrp="1"/>
          </p:cNvSpPr>
          <p:nvPr>
            <p:ph idx="1"/>
          </p:nvPr>
        </p:nvSpPr>
        <p:spPr>
          <a:xfrm>
            <a:off x="457200" y="1600200"/>
            <a:ext cx="8229600" cy="4525963"/>
          </a:xfrm>
        </p:spPr>
        <p:txBody>
          <a:bodyPr/>
          <a:lstStyle/>
          <a:p>
            <a:r>
              <a:rPr lang="en-US" dirty="0" smtClean="0"/>
              <a:t>How about one more award before lunch?  </a:t>
            </a:r>
          </a:p>
          <a:p>
            <a:r>
              <a:rPr lang="en-US" dirty="0" smtClean="0"/>
              <a:t>Our network comprises many things, from the infrastructure and facilities we talked about this morning, to the tools and ideas that forge our capabilities, to the people who vest their dreams through their participation</a:t>
            </a:r>
          </a:p>
          <a:p>
            <a:endParaRPr lang="en-US" dirty="0" smtClean="0"/>
          </a:p>
          <a:p>
            <a:r>
              <a:rPr lang="en-US" dirty="0" smtClean="0"/>
              <a:t>The key ingredient in a network’s execution is </a:t>
            </a:r>
            <a:r>
              <a:rPr lang="en-US" sz="3200" b="1" dirty="0" smtClean="0"/>
              <a:t>leadership</a:t>
            </a:r>
            <a:r>
              <a:rPr lang="en-US" dirty="0"/>
              <a:t>, </a:t>
            </a:r>
            <a:r>
              <a:rPr lang="en-US" dirty="0" smtClean="0"/>
              <a:t>but unlike the leadership that is exhibited </a:t>
            </a:r>
            <a:r>
              <a:rPr lang="en-US" i="1" dirty="0" smtClean="0"/>
              <a:t>inside </a:t>
            </a:r>
            <a:r>
              <a:rPr lang="en-US" dirty="0" smtClean="0"/>
              <a:t>a firm, in a network your leadership must win through alliances, cooperation, and vision to be bigger than you are when you stand alone</a:t>
            </a:r>
          </a:p>
          <a:p>
            <a:r>
              <a:rPr lang="en-US" dirty="0" smtClean="0"/>
              <a:t>Based on that, this year’s Robert H. Mackay Award goes to...</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93</a:t>
            </a:fld>
            <a:endParaRPr lang="en-US"/>
          </a:p>
        </p:txBody>
      </p:sp>
      <p:pic>
        <p:nvPicPr>
          <p:cNvPr id="6" name="Picture 2" descr="X:\Administration\Public\LeadershipConference\2009\Temporary place for all graphics\mackay award sample.jpg"/>
          <p:cNvPicPr>
            <a:picLocks noChangeAspect="1" noChangeArrowheads="1"/>
          </p:cNvPicPr>
          <p:nvPr/>
        </p:nvPicPr>
        <p:blipFill>
          <a:blip r:embed="rId2" cstate="print"/>
          <a:srcRect/>
          <a:stretch>
            <a:fillRect/>
          </a:stretch>
        </p:blipFill>
        <p:spPr bwMode="auto">
          <a:xfrm>
            <a:off x="7772400" y="5105400"/>
            <a:ext cx="914400" cy="9144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38109" y="2967335"/>
            <a:ext cx="5267789"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Let’s eat!</a:t>
            </a:r>
            <a:endParaRPr lang="en-US" sz="9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mtClean="0"/>
              <a:t>Your Credit Union is Everywhere</a:t>
            </a:r>
            <a:endParaRPr lang="en-US" dirty="0"/>
          </a:p>
        </p:txBody>
      </p:sp>
      <p:sp>
        <p:nvSpPr>
          <p:cNvPr id="5" name="Subtitle 4"/>
          <p:cNvSpPr>
            <a:spLocks noGrp="1"/>
          </p:cNvSpPr>
          <p:nvPr>
            <p:ph type="subTitle" idx="1"/>
          </p:nvPr>
        </p:nvSpPr>
        <p:spPr/>
        <p:txBody>
          <a:bodyPr/>
          <a:lstStyle/>
          <a:p>
            <a:r>
              <a:rPr lang="en-US" dirty="0" smtClean="0"/>
              <a:t>Does your strategy reflect the goal of having your member think of you </a:t>
            </a:r>
            <a:r>
              <a:rPr lang="en-US" i="1" dirty="0" smtClean="0"/>
              <a:t>first </a:t>
            </a:r>
            <a:r>
              <a:rPr lang="en-US" dirty="0" smtClean="0"/>
              <a:t>in every financial transaction, at every stop along their busy day?</a:t>
            </a:r>
            <a:endParaRPr lang="en-US" dirty="0"/>
          </a:p>
        </p:txBody>
      </p:sp>
    </p:spTree>
  </p:cSld>
  <p:clrMapOvr>
    <a:masterClrMapping/>
  </p:clrMapOvr>
  <p:transition>
    <p:pull dir="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Your Credit Union is Everywhere</a:t>
            </a:r>
            <a:endParaRPr lang="en-US" dirty="0"/>
          </a:p>
        </p:txBody>
      </p:sp>
      <p:sp>
        <p:nvSpPr>
          <p:cNvPr id="3" name="Content Placeholder 2"/>
          <p:cNvSpPr>
            <a:spLocks noGrp="1"/>
          </p:cNvSpPr>
          <p:nvPr>
            <p:ph idx="1"/>
          </p:nvPr>
        </p:nvSpPr>
        <p:spPr>
          <a:xfrm>
            <a:off x="457200" y="1600200"/>
            <a:ext cx="5867400" cy="4525963"/>
          </a:xfrm>
        </p:spPr>
        <p:txBody>
          <a:bodyPr/>
          <a:lstStyle/>
          <a:p>
            <a:r>
              <a:rPr lang="en-US" dirty="0" smtClean="0"/>
              <a:t>Everyone knows it: the success of credit unions today is being top-of-mind with the member as they go about their daily lives</a:t>
            </a:r>
          </a:p>
          <a:p>
            <a:r>
              <a:rPr lang="en-US" dirty="0" smtClean="0"/>
              <a:t>We wish to participate in every possible activity and transaction that a member experiences, whether it be in our lobby, at a retailer, on an ATM, through their phone, or on the ‘Net</a:t>
            </a:r>
          </a:p>
          <a:p>
            <a:r>
              <a:rPr lang="en-US" i="1" dirty="0" smtClean="0"/>
              <a:t>We need to be everywhere</a:t>
            </a:r>
          </a:p>
          <a:p>
            <a:r>
              <a:rPr lang="en-US" dirty="0" smtClean="0"/>
              <a:t>To be everywhere, we must have our own realignment as to what is top of mind: no longer is what happens in our lobby the number one stimulus to our next activity</a:t>
            </a:r>
          </a:p>
        </p:txBody>
      </p:sp>
      <p:sp>
        <p:nvSpPr>
          <p:cNvPr id="4" name="Slide Number Placeholder 3"/>
          <p:cNvSpPr>
            <a:spLocks noGrp="1"/>
          </p:cNvSpPr>
          <p:nvPr>
            <p:ph type="sldNum" sz="quarter" idx="12"/>
          </p:nvPr>
        </p:nvSpPr>
        <p:spPr/>
        <p:txBody>
          <a:bodyPr/>
          <a:lstStyle/>
          <a:p>
            <a:fld id="{1A7AA609-E11C-4C33-A49A-BA59D0955339}" type="slidenum">
              <a:rPr lang="en-US" smtClean="0"/>
              <a:pPr/>
              <a:t>97</a:t>
            </a:fld>
            <a:endParaRPr lang="en-US"/>
          </a:p>
        </p:txBody>
      </p:sp>
      <p:sp>
        <p:nvSpPr>
          <p:cNvPr id="5" name="Text Placeholder 4"/>
          <p:cNvSpPr>
            <a:spLocks noGrp="1"/>
          </p:cNvSpPr>
          <p:nvPr>
            <p:ph type="body" sz="quarter" idx="13"/>
          </p:nvPr>
        </p:nvSpPr>
        <p:spPr>
          <a:xfrm>
            <a:off x="3505200" y="5867400"/>
            <a:ext cx="5181600" cy="762000"/>
          </a:xfrm>
        </p:spPr>
        <p:txBody>
          <a:bodyPr/>
          <a:lstStyle/>
          <a:p>
            <a:r>
              <a:rPr lang="en-US" dirty="0" smtClean="0"/>
              <a:t>This morning we went through debit card and ATM concepts based on a regulator’s agenda...what agenda do we have for our “everywhere” products in 2011?</a:t>
            </a:r>
            <a:endParaRPr lang="en-US" dirty="0"/>
          </a:p>
        </p:txBody>
      </p:sp>
      <p:pic>
        <p:nvPicPr>
          <p:cNvPr id="4098" name="Picture 2" descr="X:\Administration\Public\LeadershipConference\2010\Temp place for all graphics\age3.png"/>
          <p:cNvPicPr>
            <a:picLocks noChangeAspect="1" noChangeArrowheads="1"/>
          </p:cNvPicPr>
          <p:nvPr/>
        </p:nvPicPr>
        <p:blipFill>
          <a:blip r:embed="rId2" cstate="print"/>
          <a:srcRect/>
          <a:stretch>
            <a:fillRect/>
          </a:stretch>
        </p:blipFill>
        <p:spPr bwMode="auto">
          <a:xfrm>
            <a:off x="6553200" y="4267200"/>
            <a:ext cx="2220000" cy="1410000"/>
          </a:xfrm>
          <a:prstGeom prst="rect">
            <a:avLst/>
          </a:prstGeom>
          <a:noFill/>
          <a:ln>
            <a:solidFill>
              <a:schemeClr val="accent1"/>
            </a:solidFill>
          </a:ln>
        </p:spPr>
      </p:pic>
      <p:pic>
        <p:nvPicPr>
          <p:cNvPr id="4099" name="Picture 3" descr="X:\Administration\Public\LeadershipConference\2010\Temp place for all graphics\age1.png"/>
          <p:cNvPicPr>
            <a:picLocks noChangeAspect="1" noChangeArrowheads="1"/>
          </p:cNvPicPr>
          <p:nvPr/>
        </p:nvPicPr>
        <p:blipFill>
          <a:blip r:embed="rId3" cstate="print"/>
          <a:srcRect/>
          <a:stretch>
            <a:fillRect/>
          </a:stretch>
        </p:blipFill>
        <p:spPr bwMode="auto">
          <a:xfrm>
            <a:off x="6553200" y="1295400"/>
            <a:ext cx="2220000" cy="1410000"/>
          </a:xfrm>
          <a:prstGeom prst="rect">
            <a:avLst/>
          </a:prstGeom>
          <a:noFill/>
          <a:ln>
            <a:solidFill>
              <a:schemeClr val="accent1"/>
            </a:solidFill>
          </a:ln>
        </p:spPr>
      </p:pic>
      <p:pic>
        <p:nvPicPr>
          <p:cNvPr id="4100" name="Picture 4" descr="X:\Administration\Public\LeadershipConference\2010\Temp place for all graphics\age2.png"/>
          <p:cNvPicPr>
            <a:picLocks noChangeAspect="1" noChangeArrowheads="1"/>
          </p:cNvPicPr>
          <p:nvPr/>
        </p:nvPicPr>
        <p:blipFill>
          <a:blip r:embed="rId4" cstate="print"/>
          <a:srcRect/>
          <a:stretch>
            <a:fillRect/>
          </a:stretch>
        </p:blipFill>
        <p:spPr bwMode="auto">
          <a:xfrm>
            <a:off x="6553200" y="2781000"/>
            <a:ext cx="2220000" cy="1410000"/>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Your Credit Union is Everywhere</a:t>
            </a:r>
            <a:endParaRPr lang="en-US" dirty="0"/>
          </a:p>
        </p:txBody>
      </p:sp>
      <p:sp>
        <p:nvSpPr>
          <p:cNvPr id="3" name="Content Placeholder 2"/>
          <p:cNvSpPr>
            <a:spLocks noGrp="1"/>
          </p:cNvSpPr>
          <p:nvPr>
            <p:ph idx="1"/>
          </p:nvPr>
        </p:nvSpPr>
        <p:spPr>
          <a:xfrm>
            <a:off x="457200" y="1600200"/>
            <a:ext cx="3429000" cy="4525963"/>
          </a:xfrm>
        </p:spPr>
        <p:txBody>
          <a:bodyPr/>
          <a:lstStyle/>
          <a:p>
            <a:r>
              <a:rPr lang="en-US" dirty="0" smtClean="0"/>
              <a:t>These tools help with your micro-awareness of where your members act with you, outside of your offices</a:t>
            </a:r>
          </a:p>
          <a:p>
            <a:r>
              <a:rPr lang="en-US" dirty="0" smtClean="0"/>
              <a:t>Do you use these tools proactively and as a result of your top-of-mind awareness that your members carry you with them everywhere </a:t>
            </a:r>
            <a:br>
              <a:rPr lang="en-US" dirty="0" smtClean="0"/>
            </a:br>
            <a:r>
              <a:rPr lang="en-US" dirty="0" smtClean="0"/>
              <a:t>they go?</a:t>
            </a:r>
            <a:endParaRPr lang="en-US" dirty="0"/>
          </a:p>
        </p:txBody>
      </p:sp>
      <p:sp>
        <p:nvSpPr>
          <p:cNvPr id="4" name="Slide Number Placeholder 3"/>
          <p:cNvSpPr>
            <a:spLocks noGrp="1"/>
          </p:cNvSpPr>
          <p:nvPr>
            <p:ph type="sldNum" sz="quarter" idx="12"/>
          </p:nvPr>
        </p:nvSpPr>
        <p:spPr/>
        <p:txBody>
          <a:bodyPr/>
          <a:lstStyle/>
          <a:p>
            <a:fld id="{1A7AA609-E11C-4C33-A49A-BA59D0955339}" type="slidenum">
              <a:rPr lang="en-US" smtClean="0"/>
              <a:pPr/>
              <a:t>98</a:t>
            </a:fld>
            <a:endParaRPr lang="en-US"/>
          </a:p>
        </p:txBody>
      </p:sp>
      <p:sp>
        <p:nvSpPr>
          <p:cNvPr id="12" name="Text Placeholder 11"/>
          <p:cNvSpPr>
            <a:spLocks noGrp="1"/>
          </p:cNvSpPr>
          <p:nvPr>
            <p:ph type="body" sz="quarter" idx="13"/>
          </p:nvPr>
        </p:nvSpPr>
        <p:spPr>
          <a:xfrm>
            <a:off x="3657600" y="5867400"/>
            <a:ext cx="5029200" cy="762000"/>
          </a:xfrm>
        </p:spPr>
        <p:txBody>
          <a:bodyPr/>
          <a:lstStyle/>
          <a:p>
            <a:r>
              <a:rPr lang="en-US" dirty="0" smtClean="0"/>
              <a:t>Dashboards are not for the isolated “I need to know” person – they are for a team, and they are for </a:t>
            </a:r>
            <a:r>
              <a:rPr lang="en-US" i="1" dirty="0" smtClean="0"/>
              <a:t>action</a:t>
            </a:r>
          </a:p>
          <a:p>
            <a:pPr>
              <a:spcBef>
                <a:spcPts val="1200"/>
              </a:spcBef>
            </a:pPr>
            <a:r>
              <a:rPr lang="en-US" dirty="0" smtClean="0"/>
              <a:t>Have you activated your dashboard culture?</a:t>
            </a:r>
            <a:endParaRPr lang="en-US" dirty="0"/>
          </a:p>
        </p:txBody>
      </p:sp>
      <p:pic>
        <p:nvPicPr>
          <p:cNvPr id="5122" name="Picture 2" descr="X:\Administration\Public\LeadershipConference\2010\Temp place for all graphics\wherebranch.png"/>
          <p:cNvPicPr>
            <a:picLocks noChangeAspect="1" noChangeArrowheads="1"/>
          </p:cNvPicPr>
          <p:nvPr/>
        </p:nvPicPr>
        <p:blipFill>
          <a:blip r:embed="rId2" cstate="print"/>
          <a:srcRect b="61505"/>
          <a:stretch>
            <a:fillRect/>
          </a:stretch>
        </p:blipFill>
        <p:spPr bwMode="auto">
          <a:xfrm>
            <a:off x="4679228" y="1295400"/>
            <a:ext cx="4388572" cy="1219200"/>
          </a:xfrm>
          <a:prstGeom prst="rect">
            <a:avLst/>
          </a:prstGeom>
          <a:ln>
            <a:noFill/>
          </a:ln>
          <a:effectLst>
            <a:outerShdw blurRad="292100" dist="139700" dir="2700000" algn="tl" rotWithShape="0">
              <a:srgbClr val="333333">
                <a:alpha val="65000"/>
              </a:srgbClr>
            </a:outerShdw>
          </a:effectLst>
        </p:spPr>
      </p:pic>
      <p:pic>
        <p:nvPicPr>
          <p:cNvPr id="5123" name="Picture 3" descr="X:\Administration\Public\LeadershipConference\2010\Temp place for all graphics\wherebranch2.png"/>
          <p:cNvPicPr>
            <a:picLocks noChangeAspect="1" noChangeArrowheads="1"/>
          </p:cNvPicPr>
          <p:nvPr/>
        </p:nvPicPr>
        <p:blipFill>
          <a:blip r:embed="rId3" cstate="print"/>
          <a:srcRect b="63911"/>
          <a:stretch>
            <a:fillRect/>
          </a:stretch>
        </p:blipFill>
        <p:spPr bwMode="auto">
          <a:xfrm>
            <a:off x="4419600" y="2209800"/>
            <a:ext cx="4388572" cy="1143000"/>
          </a:xfrm>
          <a:prstGeom prst="rect">
            <a:avLst/>
          </a:prstGeom>
          <a:ln>
            <a:noFill/>
          </a:ln>
          <a:effectLst>
            <a:outerShdw blurRad="292100" dist="139700" dir="2700000" algn="tl" rotWithShape="0">
              <a:srgbClr val="333333">
                <a:alpha val="65000"/>
              </a:srgbClr>
            </a:outerShdw>
          </a:effectLst>
        </p:spPr>
      </p:pic>
      <p:pic>
        <p:nvPicPr>
          <p:cNvPr id="5125" name="Picture 5" descr="X:\Administration\Public\LeadershipConference\2010\Temp place for all graphics\whereborrow.png"/>
          <p:cNvPicPr>
            <a:picLocks noChangeAspect="1" noChangeArrowheads="1"/>
          </p:cNvPicPr>
          <p:nvPr/>
        </p:nvPicPr>
        <p:blipFill>
          <a:blip r:embed="rId4" cstate="print"/>
          <a:srcRect b="56693"/>
          <a:stretch>
            <a:fillRect/>
          </a:stretch>
        </p:blipFill>
        <p:spPr bwMode="auto">
          <a:xfrm>
            <a:off x="4114800" y="3048000"/>
            <a:ext cx="4388572" cy="1371600"/>
          </a:xfrm>
          <a:prstGeom prst="rect">
            <a:avLst/>
          </a:prstGeom>
          <a:ln>
            <a:noFill/>
          </a:ln>
          <a:effectLst>
            <a:outerShdw blurRad="292100" dist="139700" dir="2700000" algn="tl" rotWithShape="0">
              <a:srgbClr val="333333">
                <a:alpha val="65000"/>
              </a:srgbClr>
            </a:outerShdw>
          </a:effectLst>
        </p:spPr>
      </p:pic>
      <p:pic>
        <p:nvPicPr>
          <p:cNvPr id="5124" name="Picture 4" descr="X:\Administration\Public\LeadershipConference\2010\Temp place for all graphics\whereshop.png"/>
          <p:cNvPicPr>
            <a:picLocks noChangeAspect="1" noChangeArrowheads="1"/>
          </p:cNvPicPr>
          <p:nvPr/>
        </p:nvPicPr>
        <p:blipFill>
          <a:blip r:embed="rId5" cstate="print"/>
          <a:srcRect b="53563"/>
          <a:stretch>
            <a:fillRect/>
          </a:stretch>
        </p:blipFill>
        <p:spPr bwMode="auto">
          <a:xfrm>
            <a:off x="3886200" y="4038600"/>
            <a:ext cx="4388572" cy="147071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is worth a million words...</a:t>
            </a:r>
            <a:br>
              <a:rPr lang="en-US" dirty="0" smtClean="0"/>
            </a:br>
            <a:r>
              <a:rPr lang="en-US" sz="1800" dirty="0" smtClean="0"/>
              <a:t>This year’s video theme:  Your Credit Union is Everywhere</a:t>
            </a:r>
            <a:endParaRPr lang="en-US" dirty="0"/>
          </a:p>
        </p:txBody>
      </p:sp>
      <p:sp>
        <p:nvSpPr>
          <p:cNvPr id="3" name="Content Placeholder 2"/>
          <p:cNvSpPr>
            <a:spLocks noGrp="1"/>
          </p:cNvSpPr>
          <p:nvPr>
            <p:ph idx="1"/>
          </p:nvPr>
        </p:nvSpPr>
        <p:spPr>
          <a:xfrm>
            <a:off x="457200" y="1600200"/>
            <a:ext cx="5867400" cy="4525963"/>
          </a:xfrm>
        </p:spPr>
        <p:txBody>
          <a:bodyPr/>
          <a:lstStyle/>
          <a:p>
            <a:r>
              <a:rPr lang="en-US" dirty="0" smtClean="0"/>
              <a:t>We took this “everywhere” idea as the catalyst for our 2010 video contest</a:t>
            </a:r>
          </a:p>
          <a:p>
            <a:r>
              <a:rPr lang="en-US" dirty="0" smtClean="0"/>
              <a:t>We wanted to combine the need to tell members that your credit union is everywhere, with the reminder that you must constantly be aware of this fact in planning for your 2011 activities</a:t>
            </a:r>
          </a:p>
          <a:p>
            <a:r>
              <a:rPr lang="en-US" dirty="0" smtClean="0"/>
              <a:t>How will you use our network to touch more members outside of your organization and your direct employees in 2011, beyond anything you might have done in the past?</a:t>
            </a:r>
          </a:p>
        </p:txBody>
      </p:sp>
      <p:sp>
        <p:nvSpPr>
          <p:cNvPr id="4" name="Slide Number Placeholder 3"/>
          <p:cNvSpPr>
            <a:spLocks noGrp="1"/>
          </p:cNvSpPr>
          <p:nvPr>
            <p:ph type="sldNum" sz="quarter" idx="12"/>
          </p:nvPr>
        </p:nvSpPr>
        <p:spPr/>
        <p:txBody>
          <a:bodyPr/>
          <a:lstStyle/>
          <a:p>
            <a:fld id="{1A7AA609-E11C-4C33-A49A-BA59D0955339}" type="slidenum">
              <a:rPr lang="en-US" smtClean="0"/>
              <a:pPr/>
              <a:t>99</a:t>
            </a:fld>
            <a:endParaRPr lang="en-US"/>
          </a:p>
        </p:txBody>
      </p:sp>
      <p:grpSp>
        <p:nvGrpSpPr>
          <p:cNvPr id="7" name="Group 27"/>
          <p:cNvGrpSpPr>
            <a:grpSpLocks/>
          </p:cNvGrpSpPr>
          <p:nvPr/>
        </p:nvGrpSpPr>
        <p:grpSpPr bwMode="auto">
          <a:xfrm>
            <a:off x="6934200" y="2895600"/>
            <a:ext cx="1447800" cy="1210391"/>
            <a:chOff x="3916" y="1945"/>
            <a:chExt cx="1488" cy="1244"/>
          </a:xfrm>
        </p:grpSpPr>
        <p:pic>
          <p:nvPicPr>
            <p:cNvPr id="8" name="Picture 19" descr="dreams"/>
            <p:cNvPicPr>
              <a:picLocks noChangeAspect="1" noChangeArrowheads="1"/>
            </p:cNvPicPr>
            <p:nvPr/>
          </p:nvPicPr>
          <p:blipFill>
            <a:blip r:embed="rId2" cstate="print"/>
            <a:srcRect/>
            <a:stretch>
              <a:fillRect/>
            </a:stretch>
          </p:blipFill>
          <p:spPr bwMode="auto">
            <a:xfrm>
              <a:off x="4080" y="1985"/>
              <a:ext cx="1132" cy="741"/>
            </a:xfrm>
            <a:prstGeom prst="rect">
              <a:avLst/>
            </a:prstGeom>
            <a:noFill/>
          </p:spPr>
        </p:pic>
        <p:sp>
          <p:nvSpPr>
            <p:cNvPr id="9" name="Rectangle 20"/>
            <p:cNvSpPr>
              <a:spLocks noChangeArrowheads="1"/>
            </p:cNvSpPr>
            <p:nvPr/>
          </p:nvSpPr>
          <p:spPr bwMode="auto">
            <a:xfrm>
              <a:off x="4012" y="1945"/>
              <a:ext cx="1248" cy="816"/>
            </a:xfrm>
            <a:prstGeom prst="rect">
              <a:avLst/>
            </a:prstGeom>
            <a:noFill/>
            <a:ln w="9525" algn="ctr">
              <a:solidFill>
                <a:schemeClr val="bg2"/>
              </a:solidFill>
              <a:miter lim="800000"/>
              <a:headEnd/>
              <a:tailEnd/>
            </a:ln>
            <a:effectLst/>
          </p:spPr>
          <p:txBody>
            <a:bodyPr wrap="none" anchor="ctr"/>
            <a:lstStyle/>
            <a:p>
              <a:endParaRPr lang="en-US" sz="1200"/>
            </a:p>
          </p:txBody>
        </p:sp>
        <p:sp>
          <p:nvSpPr>
            <p:cNvPr id="10" name="Text Box 21"/>
            <p:cNvSpPr txBox="1">
              <a:spLocks noChangeArrowheads="1"/>
            </p:cNvSpPr>
            <p:nvPr/>
          </p:nvSpPr>
          <p:spPr bwMode="auto">
            <a:xfrm>
              <a:off x="3916" y="2746"/>
              <a:ext cx="1488" cy="443"/>
            </a:xfrm>
            <a:prstGeom prst="rect">
              <a:avLst/>
            </a:prstGeom>
            <a:noFill/>
            <a:ln w="9525" algn="ctr">
              <a:noFill/>
              <a:miter lim="800000"/>
              <a:headEnd/>
              <a:tailEnd/>
            </a:ln>
            <a:effectLst/>
          </p:spPr>
          <p:txBody>
            <a:bodyPr>
              <a:spAutoFit/>
            </a:bodyPr>
            <a:lstStyle/>
            <a:p>
              <a:pPr algn="ctr">
                <a:spcBef>
                  <a:spcPct val="50000"/>
                </a:spcBef>
              </a:pPr>
              <a:r>
                <a:rPr lang="en-US" sz="1050" dirty="0"/>
                <a:t>2009 Contest Winner: </a:t>
              </a:r>
              <a:br>
                <a:rPr lang="en-US" sz="1050" dirty="0"/>
              </a:br>
              <a:r>
                <a:rPr lang="en-US" sz="1050" dirty="0"/>
                <a:t>“Realizing Dreams”</a:t>
              </a:r>
            </a:p>
          </p:txBody>
        </p:sp>
      </p:grpSp>
      <p:grpSp>
        <p:nvGrpSpPr>
          <p:cNvPr id="11" name="Group 22"/>
          <p:cNvGrpSpPr>
            <a:grpSpLocks/>
          </p:cNvGrpSpPr>
          <p:nvPr/>
        </p:nvGrpSpPr>
        <p:grpSpPr bwMode="auto">
          <a:xfrm>
            <a:off x="6934200" y="1524000"/>
            <a:ext cx="1447800" cy="1200664"/>
            <a:chOff x="720" y="2274"/>
            <a:chExt cx="1488" cy="1234"/>
          </a:xfrm>
        </p:grpSpPr>
        <p:grpSp>
          <p:nvGrpSpPr>
            <p:cNvPr id="12" name="Group 23"/>
            <p:cNvGrpSpPr>
              <a:grpSpLocks/>
            </p:cNvGrpSpPr>
            <p:nvPr/>
          </p:nvGrpSpPr>
          <p:grpSpPr bwMode="auto">
            <a:xfrm>
              <a:off x="816" y="2274"/>
              <a:ext cx="1248" cy="816"/>
              <a:chOff x="960" y="2961"/>
              <a:chExt cx="1440" cy="942"/>
            </a:xfrm>
          </p:grpSpPr>
          <p:pic>
            <p:nvPicPr>
              <p:cNvPr id="14" name="Picture 24" descr="owners_thumb"/>
              <p:cNvPicPr>
                <a:picLocks noChangeAspect="1" noChangeArrowheads="1"/>
              </p:cNvPicPr>
              <p:nvPr/>
            </p:nvPicPr>
            <p:blipFill>
              <a:blip r:embed="rId3" cstate="print"/>
              <a:srcRect/>
              <a:stretch>
                <a:fillRect/>
              </a:stretch>
            </p:blipFill>
            <p:spPr bwMode="auto">
              <a:xfrm>
                <a:off x="1015" y="3016"/>
                <a:ext cx="1330" cy="832"/>
              </a:xfrm>
              <a:prstGeom prst="rect">
                <a:avLst/>
              </a:prstGeom>
              <a:noFill/>
            </p:spPr>
          </p:pic>
          <p:sp>
            <p:nvSpPr>
              <p:cNvPr id="15" name="Rectangle 25"/>
              <p:cNvSpPr>
                <a:spLocks noChangeArrowheads="1"/>
              </p:cNvSpPr>
              <p:nvPr/>
            </p:nvSpPr>
            <p:spPr bwMode="auto">
              <a:xfrm>
                <a:off x="960" y="2961"/>
                <a:ext cx="1440" cy="942"/>
              </a:xfrm>
              <a:prstGeom prst="rect">
                <a:avLst/>
              </a:prstGeom>
              <a:noFill/>
              <a:ln w="9525" algn="ctr">
                <a:solidFill>
                  <a:schemeClr val="bg2"/>
                </a:solidFill>
                <a:miter lim="800000"/>
                <a:headEnd/>
                <a:tailEnd/>
              </a:ln>
              <a:effectLst/>
            </p:spPr>
            <p:txBody>
              <a:bodyPr wrap="none" anchor="ctr"/>
              <a:lstStyle/>
              <a:p>
                <a:endParaRPr lang="en-US" sz="1200"/>
              </a:p>
            </p:txBody>
          </p:sp>
        </p:grpSp>
        <p:sp>
          <p:nvSpPr>
            <p:cNvPr id="13" name="Text Box 26"/>
            <p:cNvSpPr txBox="1">
              <a:spLocks noChangeArrowheads="1"/>
            </p:cNvSpPr>
            <p:nvPr/>
          </p:nvSpPr>
          <p:spPr bwMode="auto">
            <a:xfrm>
              <a:off x="720" y="3081"/>
              <a:ext cx="1488" cy="427"/>
            </a:xfrm>
            <a:prstGeom prst="rect">
              <a:avLst/>
            </a:prstGeom>
            <a:noFill/>
            <a:ln w="9525" algn="ctr">
              <a:noFill/>
              <a:miter lim="800000"/>
              <a:headEnd/>
              <a:tailEnd/>
            </a:ln>
            <a:effectLst/>
          </p:spPr>
          <p:txBody>
            <a:bodyPr>
              <a:spAutoFit/>
            </a:bodyPr>
            <a:lstStyle/>
            <a:p>
              <a:pPr algn="ctr">
                <a:spcBef>
                  <a:spcPct val="50000"/>
                </a:spcBef>
              </a:pPr>
              <a:r>
                <a:rPr lang="en-US" sz="1050" dirty="0"/>
                <a:t>2008 Contest Winner: </a:t>
              </a:r>
              <a:br>
                <a:rPr lang="en-US" sz="1050" dirty="0"/>
              </a:br>
              <a:r>
                <a:rPr lang="en-US" sz="1050" dirty="0"/>
                <a:t>“The Owners are Here”</a:t>
              </a:r>
            </a:p>
          </p:txBody>
        </p:sp>
      </p:grpSp>
      <p:pic>
        <p:nvPicPr>
          <p:cNvPr id="6146" name="Picture 2" descr="X:\Web Services\Public\logos\xtend\Xtension\xtendXtension.png"/>
          <p:cNvPicPr>
            <a:picLocks noChangeAspect="1" noChangeArrowheads="1"/>
          </p:cNvPicPr>
          <p:nvPr/>
        </p:nvPicPr>
        <p:blipFill>
          <a:blip r:embed="rId4" cstate="print"/>
          <a:srcRect/>
          <a:stretch>
            <a:fillRect/>
          </a:stretch>
        </p:blipFill>
        <p:spPr bwMode="auto">
          <a:xfrm>
            <a:off x="457200" y="4953000"/>
            <a:ext cx="914400" cy="400313"/>
          </a:xfrm>
          <a:prstGeom prst="rect">
            <a:avLst/>
          </a:prstGeom>
          <a:noFill/>
        </p:spPr>
      </p:pic>
      <p:pic>
        <p:nvPicPr>
          <p:cNvPr id="6147" name="Picture 3" descr="X:\Web Services\Public\logos\xtend\MemberReach\xtendMemberReach.png"/>
          <p:cNvPicPr>
            <a:picLocks noChangeAspect="1" noChangeArrowheads="1"/>
          </p:cNvPicPr>
          <p:nvPr/>
        </p:nvPicPr>
        <p:blipFill>
          <a:blip r:embed="rId5" cstate="print"/>
          <a:srcRect/>
          <a:stretch>
            <a:fillRect/>
          </a:stretch>
        </p:blipFill>
        <p:spPr bwMode="auto">
          <a:xfrm>
            <a:off x="1905000" y="4953000"/>
            <a:ext cx="760984" cy="533400"/>
          </a:xfrm>
          <a:prstGeom prst="rect">
            <a:avLst/>
          </a:prstGeom>
          <a:noFill/>
        </p:spPr>
      </p:pic>
      <p:pic>
        <p:nvPicPr>
          <p:cNvPr id="6148" name="Picture 4" descr="X:\Web Services\Public\logos\lendervp\247Lender.png"/>
          <p:cNvPicPr>
            <a:picLocks noChangeAspect="1" noChangeArrowheads="1"/>
          </p:cNvPicPr>
          <p:nvPr/>
        </p:nvPicPr>
        <p:blipFill>
          <a:blip r:embed="rId6" cstate="print"/>
          <a:srcRect/>
          <a:stretch>
            <a:fillRect/>
          </a:stretch>
        </p:blipFill>
        <p:spPr bwMode="auto">
          <a:xfrm>
            <a:off x="1066800" y="5410200"/>
            <a:ext cx="762000" cy="401594"/>
          </a:xfrm>
          <a:prstGeom prst="rect">
            <a:avLst/>
          </a:prstGeom>
          <a:noFill/>
        </p:spPr>
      </p:pic>
      <p:sp>
        <p:nvSpPr>
          <p:cNvPr id="20" name="Rectangle 19"/>
          <p:cNvSpPr/>
          <p:nvPr/>
        </p:nvSpPr>
        <p:spPr>
          <a:xfrm>
            <a:off x="6553200" y="4267200"/>
            <a:ext cx="2286000" cy="18288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X:\Administration\Public\LeadershipConference\2010\Temp place for all graphics\Joe Still from Contest.png"/>
          <p:cNvPicPr>
            <a:picLocks noChangeAspect="1" noChangeArrowheads="1"/>
          </p:cNvPicPr>
          <p:nvPr/>
        </p:nvPicPr>
        <p:blipFill>
          <a:blip r:embed="rId7" cstate="print"/>
          <a:srcRect l="9844" r="15652"/>
          <a:stretch>
            <a:fillRect/>
          </a:stretch>
        </p:blipFill>
        <p:spPr bwMode="auto">
          <a:xfrm>
            <a:off x="6629400" y="4376177"/>
            <a:ext cx="2133600" cy="1610846"/>
          </a:xfrm>
          <a:prstGeom prst="rect">
            <a:avLst/>
          </a:prstGeom>
          <a:noFill/>
        </p:spPr>
      </p:pic>
      <p:sp>
        <p:nvSpPr>
          <p:cNvPr id="21" name="TextBox 20"/>
          <p:cNvSpPr txBox="1"/>
          <p:nvPr/>
        </p:nvSpPr>
        <p:spPr>
          <a:xfrm>
            <a:off x="6553200" y="6096000"/>
            <a:ext cx="2362200" cy="584775"/>
          </a:xfrm>
          <a:prstGeom prst="rect">
            <a:avLst/>
          </a:prstGeom>
          <a:noFill/>
        </p:spPr>
        <p:txBody>
          <a:bodyPr wrap="square" rtlCol="0">
            <a:spAutoFit/>
          </a:bodyPr>
          <a:lstStyle/>
          <a:p>
            <a:pPr algn="ctr"/>
            <a:r>
              <a:rPr lang="en-US" sz="1600" dirty="0" smtClean="0"/>
              <a:t>2010 Contest Winner:</a:t>
            </a:r>
          </a:p>
          <a:p>
            <a:pPr algn="ctr"/>
            <a:r>
              <a:rPr lang="en-US" sz="1600" dirty="0" smtClean="0"/>
              <a:t>“Your CU is Everywhere”</a:t>
            </a:r>
            <a:endParaRPr lang="en-US" sz="1600" dirty="0"/>
          </a:p>
        </p:txBody>
      </p:sp>
      <p:pic>
        <p:nvPicPr>
          <p:cNvPr id="6" name="Picture 17" descr="MCj03121060000[1]"/>
          <p:cNvPicPr>
            <a:picLocks noChangeAspect="1" noChangeArrowheads="1"/>
          </p:cNvPicPr>
          <p:nvPr/>
        </p:nvPicPr>
        <p:blipFill>
          <a:blip r:embed="rId8" cstate="print"/>
          <a:srcRect/>
          <a:stretch>
            <a:fillRect/>
          </a:stretch>
        </p:blipFill>
        <p:spPr bwMode="auto">
          <a:xfrm>
            <a:off x="8305800" y="3810000"/>
            <a:ext cx="658674" cy="785074"/>
          </a:xfrm>
          <a:prstGeom prst="rect">
            <a:avLst/>
          </a:prstGeom>
          <a:noFill/>
        </p:spPr>
      </p:pic>
      <p:pic>
        <p:nvPicPr>
          <p:cNvPr id="2050" name="Picture 2" descr="X:\Administration\Public\LeadershipConference\2010\Temp place for all graphics\member reach.png"/>
          <p:cNvPicPr>
            <a:picLocks noChangeAspect="1" noChangeArrowheads="1"/>
          </p:cNvPicPr>
          <p:nvPr/>
        </p:nvPicPr>
        <p:blipFill>
          <a:blip r:embed="rId9" cstate="print"/>
          <a:srcRect/>
          <a:stretch>
            <a:fillRect/>
          </a:stretch>
        </p:blipFill>
        <p:spPr bwMode="auto">
          <a:xfrm rot="755551">
            <a:off x="2893285" y="5061299"/>
            <a:ext cx="1159524" cy="1504762"/>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3" name="Picture 8" descr="X:\Administration\Public\LeadershipConference\2010\Temp place for all graphics\graphics for PPT design\RedSplotch-StraightOn-Wet.gif"/>
          <p:cNvPicPr>
            <a:picLocks noChangeAspect="1" noChangeArrowheads="1"/>
          </p:cNvPicPr>
          <p:nvPr/>
        </p:nvPicPr>
        <p:blipFill>
          <a:blip r:embed="rId10" cstate="print"/>
          <a:srcRect t="8715" r="32660" b="12854"/>
          <a:stretch>
            <a:fillRect/>
          </a:stretch>
        </p:blipFill>
        <p:spPr bwMode="auto">
          <a:xfrm>
            <a:off x="2362200" y="5791200"/>
            <a:ext cx="762000" cy="6858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575F6D"/>
      </a:dk2>
      <a:lt2>
        <a:srgbClr val="FFDE17"/>
      </a:lt2>
      <a:accent1>
        <a:srgbClr val="ED1C24"/>
      </a:accent1>
      <a:accent2>
        <a:srgbClr val="2950BD"/>
      </a:accent2>
      <a:accent3>
        <a:srgbClr val="09A14B"/>
      </a:accent3>
      <a:accent4>
        <a:srgbClr val="6633CC"/>
      </a:accent4>
      <a:accent5>
        <a:srgbClr val="00B0F0"/>
      </a:accent5>
      <a:accent6>
        <a:srgbClr val="777C84"/>
      </a:accent6>
      <a:hlink>
        <a:srgbClr val="CC00CC"/>
      </a:hlink>
      <a:folHlink>
        <a:srgbClr val="CC00CC"/>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Design">
  <a:themeElements>
    <a:clrScheme name="Custom 8">
      <a:dk1>
        <a:sysClr val="windowText" lastClr="000000"/>
      </a:dk1>
      <a:lt1>
        <a:sysClr val="window" lastClr="FFFFFF"/>
      </a:lt1>
      <a:dk2>
        <a:srgbClr val="575F6D"/>
      </a:dk2>
      <a:lt2>
        <a:srgbClr val="FFDE17"/>
      </a:lt2>
      <a:accent1>
        <a:srgbClr val="ED1C24"/>
      </a:accent1>
      <a:accent2>
        <a:srgbClr val="2950BD"/>
      </a:accent2>
      <a:accent3>
        <a:srgbClr val="09A14B"/>
      </a:accent3>
      <a:accent4>
        <a:srgbClr val="6633CC"/>
      </a:accent4>
      <a:accent5>
        <a:srgbClr val="00B0F0"/>
      </a:accent5>
      <a:accent6>
        <a:srgbClr val="777C84"/>
      </a:accent6>
      <a:hlink>
        <a:srgbClr val="CC00CC"/>
      </a:hlink>
      <a:folHlink>
        <a:srgbClr val="CC00CC"/>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Custom 1">
      <a:dk1>
        <a:srgbClr val="003300"/>
      </a:dk1>
      <a:lt1>
        <a:srgbClr val="EEECE1"/>
      </a:lt1>
      <a:dk2>
        <a:srgbClr val="006600"/>
      </a:dk2>
      <a:lt2>
        <a:srgbClr val="F2F2F2"/>
      </a:lt2>
      <a:accent1>
        <a:srgbClr val="009900"/>
      </a:accent1>
      <a:accent2>
        <a:srgbClr val="C0504D"/>
      </a:accent2>
      <a:accent3>
        <a:srgbClr val="9BBB59"/>
      </a:accent3>
      <a:accent4>
        <a:srgbClr val="009900"/>
      </a:accent4>
      <a:accent5>
        <a:srgbClr val="4BACC6"/>
      </a:accent5>
      <a:accent6>
        <a:srgbClr val="F79646"/>
      </a:accent6>
      <a:hlink>
        <a:srgbClr val="0000FF"/>
      </a:hlink>
      <a:folHlink>
        <a:srgbClr val="800080"/>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0">
      <a:dk1>
        <a:sysClr val="windowText" lastClr="000000"/>
      </a:dk1>
      <a:lt1>
        <a:sysClr val="window" lastClr="FFFFFF"/>
      </a:lt1>
      <a:dk2>
        <a:srgbClr val="B13F9A"/>
      </a:dk2>
      <a:lt2>
        <a:srgbClr val="F4E7ED"/>
      </a:lt2>
      <a:accent1>
        <a:srgbClr val="B83D68"/>
      </a:accent1>
      <a:accent2>
        <a:srgbClr val="AC66BB"/>
      </a:accent2>
      <a:accent3>
        <a:srgbClr val="DE6C36"/>
      </a:accent3>
      <a:accent4>
        <a:srgbClr val="00B0F0"/>
      </a:accent4>
      <a:accent5>
        <a:srgbClr val="00CC00"/>
      </a:accent5>
      <a:accent6>
        <a:srgbClr val="0000CC"/>
      </a:accent6>
      <a:hlink>
        <a:srgbClr val="FFDE66"/>
      </a:hlink>
      <a:folHlink>
        <a:srgbClr val="D490C5"/>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11">
      <a:dk1>
        <a:sysClr val="windowText" lastClr="000000"/>
      </a:dk1>
      <a:lt1>
        <a:sysClr val="window" lastClr="FFFFFF"/>
      </a:lt1>
      <a:dk2>
        <a:srgbClr val="4F271C"/>
      </a:dk2>
      <a:lt2>
        <a:srgbClr val="E7DEC9"/>
      </a:lt2>
      <a:accent1>
        <a:srgbClr val="AFE5F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Custom 9">
      <a:dk1>
        <a:srgbClr val="333300"/>
      </a:dk1>
      <a:lt1>
        <a:srgbClr val="FFFFFF"/>
      </a:lt1>
      <a:dk2>
        <a:srgbClr val="666633"/>
      </a:dk2>
      <a:lt2>
        <a:srgbClr val="808000"/>
      </a:lt2>
      <a:accent1>
        <a:srgbClr val="339933"/>
      </a:accent1>
      <a:accent2>
        <a:srgbClr val="800000"/>
      </a:accent2>
      <a:accent3>
        <a:srgbClr val="FFFFE2"/>
      </a:accent3>
      <a:accent4>
        <a:srgbClr val="2A2A00"/>
      </a:accent4>
      <a:accent5>
        <a:srgbClr val="ADCAAD"/>
      </a:accent5>
      <a:accent6>
        <a:srgbClr val="730000"/>
      </a:accent6>
      <a:hlink>
        <a:srgbClr val="0066FF"/>
      </a:hlink>
      <a:folHlink>
        <a:srgbClr val="FFCC66"/>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Custom 7">
      <a:dk1>
        <a:srgbClr val="000000"/>
      </a:dk1>
      <a:lt1>
        <a:srgbClr val="FFFFFF"/>
      </a:lt1>
      <a:dk2>
        <a:srgbClr val="000000"/>
      </a:dk2>
      <a:lt2>
        <a:srgbClr val="808080"/>
      </a:lt2>
      <a:accent1>
        <a:srgbClr val="CC6600"/>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Custom 1">
      <a:dk1>
        <a:srgbClr val="003300"/>
      </a:dk1>
      <a:lt1>
        <a:srgbClr val="EEECE1"/>
      </a:lt1>
      <a:dk2>
        <a:srgbClr val="006600"/>
      </a:dk2>
      <a:lt2>
        <a:srgbClr val="F2F2F2"/>
      </a:lt2>
      <a:accent1>
        <a:srgbClr val="009900"/>
      </a:accent1>
      <a:accent2>
        <a:srgbClr val="C0504D"/>
      </a:accent2>
      <a:accent3>
        <a:srgbClr val="9BBB59"/>
      </a:accent3>
      <a:accent4>
        <a:srgbClr val="009900"/>
      </a:accent4>
      <a:accent5>
        <a:srgbClr val="4BACC6"/>
      </a:accent5>
      <a:accent6>
        <a:srgbClr val="F79646"/>
      </a:accent6>
      <a:hlink>
        <a:srgbClr val="0000FF"/>
      </a:hlink>
      <a:folHlink>
        <a:srgbClr val="800080"/>
      </a:folHlink>
    </a:clrScheme>
    <a:fontScheme name="Custom 1">
      <a:majorFont>
        <a:latin typeface="ArtificeSS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4890</TotalTime>
  <Words>14495</Words>
  <Application>Microsoft Office PowerPoint</Application>
  <PresentationFormat>On-screen Show (4:3)</PresentationFormat>
  <Paragraphs>1578</Paragraphs>
  <Slides>186</Slides>
  <Notes>15</Notes>
  <HiddenSlides>0</HiddenSlides>
  <MMClips>0</MMClips>
  <ScaleCrop>false</ScaleCrop>
  <HeadingPairs>
    <vt:vector size="4" baseType="variant">
      <vt:variant>
        <vt:lpstr>Theme</vt:lpstr>
      </vt:variant>
      <vt:variant>
        <vt:i4>11</vt:i4>
      </vt:variant>
      <vt:variant>
        <vt:lpstr>Slide Titles</vt:lpstr>
      </vt:variant>
      <vt:variant>
        <vt:i4>186</vt:i4>
      </vt:variant>
    </vt:vector>
  </HeadingPairs>
  <TitlesOfParts>
    <vt:vector size="197"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Custom Design</vt:lpstr>
      <vt:lpstr>9_Office Theme</vt:lpstr>
      <vt:lpstr>Slide 1</vt:lpstr>
      <vt:lpstr>Slide 2</vt:lpstr>
      <vt:lpstr>Agenda</vt:lpstr>
      <vt:lpstr>Slide 4</vt:lpstr>
      <vt:lpstr>The Spirit of an Artist</vt:lpstr>
      <vt:lpstr>Chip Filson: A Champion of the Brighter Side</vt:lpstr>
      <vt:lpstr>Industry Highlights Recent Good News</vt:lpstr>
      <vt:lpstr>1st Qtr Economic Trends Recent Good News</vt:lpstr>
      <vt:lpstr>Some not-so-good news... From the Credit Union Industry</vt:lpstr>
      <vt:lpstr>Some not-so-good news... From the Economy</vt:lpstr>
      <vt:lpstr>The Spirit of an Artist</vt:lpstr>
      <vt:lpstr>What do you think of when you think of the word “artist?”</vt:lpstr>
      <vt:lpstr>Speaking of Artistry...</vt:lpstr>
      <vt:lpstr>Another Example of Artistry</vt:lpstr>
      <vt:lpstr>2009-2010: A Year Dominated by  a Regulator’s Agenda</vt:lpstr>
      <vt:lpstr>Artistry in Compliance Design</vt:lpstr>
      <vt:lpstr>The Never-Ending Cycle</vt:lpstr>
      <vt:lpstr>Recipes in the Kitchen</vt:lpstr>
      <vt:lpstr>Reg. Z and MFOEL Plans</vt:lpstr>
      <vt:lpstr>Reg. Z and  MFOEL Plans</vt:lpstr>
      <vt:lpstr>The Year of Statement Changes</vt:lpstr>
      <vt:lpstr>Recipes in the Kitchen</vt:lpstr>
      <vt:lpstr>Reg. DD Fee Disclosures  (and the now-infamous gridlines)</vt:lpstr>
      <vt:lpstr>Reg. DD (with a hint of Reg. E)</vt:lpstr>
      <vt:lpstr>Reg. DD (with a hint of Reg. E)</vt:lpstr>
      <vt:lpstr>The Importance of Transaction Data</vt:lpstr>
      <vt:lpstr>Recipes in the Kitchen</vt:lpstr>
      <vt:lpstr>Reg. E Requires a Lot of Artistry</vt:lpstr>
      <vt:lpstr>Reg. E Requires a Lot of Artistry Understanding Your Volumes and What’s at Stake</vt:lpstr>
      <vt:lpstr>Reg. E Requires a Lot of Artistry Increased Sensitivity to Hold Management</vt:lpstr>
      <vt:lpstr>Reg. E Requires a Lot of Artistry</vt:lpstr>
      <vt:lpstr>Reg. E Requires a Lot of Artistry</vt:lpstr>
      <vt:lpstr>Reg. E Requires a Lot of Artistry</vt:lpstr>
      <vt:lpstr>Your Opportunities to Sell</vt:lpstr>
      <vt:lpstr>Your Opportunities to Sell</vt:lpstr>
      <vt:lpstr>Another Wrinkle</vt:lpstr>
      <vt:lpstr>Network Tools to Help You Sell</vt:lpstr>
      <vt:lpstr>Reg. E Increases Need for More Information at the Point of Posting</vt:lpstr>
      <vt:lpstr>CU*BASE Using the Opt In  Out Flags</vt:lpstr>
      <vt:lpstr>All Members are Not Created Equal</vt:lpstr>
      <vt:lpstr>All Members are Not Created Equal</vt:lpstr>
      <vt:lpstr>Reg. E Still to Come</vt:lpstr>
      <vt:lpstr>Responding to the Ripple Effect</vt:lpstr>
      <vt:lpstr>Reg. D Monitoring </vt:lpstr>
      <vt:lpstr>FinCEN Verification Tools</vt:lpstr>
      <vt:lpstr>OFAC Fever</vt:lpstr>
      <vt:lpstr>A Network Feeling Some  Release Fatigue</vt:lpstr>
      <vt:lpstr>A Network Feeling Some  Release Fatigue</vt:lpstr>
      <vt:lpstr>Assimilating Change</vt:lpstr>
      <vt:lpstr>Helping You Deal with the Pace  of Change</vt:lpstr>
      <vt:lpstr>Helping You Deal with the Pace of Change</vt:lpstr>
      <vt:lpstr>Continued Investment in Written Communications</vt:lpstr>
      <vt:lpstr>Some of My Favorites  Since Last June</vt:lpstr>
      <vt:lpstr>An Artist’s Editorial Drivers Behind the Urgency to Improve</vt:lpstr>
      <vt:lpstr>My Favorites From This Past Year  5300 Project Update</vt:lpstr>
      <vt:lpstr>My Favorites From This Past Year  5300 Project Update</vt:lpstr>
      <vt:lpstr>An Artist’s Editorial Data for the Sake of Data is a Missed Opportunity</vt:lpstr>
      <vt:lpstr>My Favorites From This Past Year  Dashboards</vt:lpstr>
      <vt:lpstr>An Artist’s Editorial Micro-Awareness: A CEO Strategy</vt:lpstr>
      <vt:lpstr>My Favorites From This Past Year  Mobile Web Banking </vt:lpstr>
      <vt:lpstr>My Favorites From This Past Year Learn From a Peer</vt:lpstr>
      <vt:lpstr>My Favorites From This Past Year Honorable Mentions</vt:lpstr>
      <vt:lpstr>Increasing Our Investment in Network Execution</vt:lpstr>
      <vt:lpstr>Getting More from Electronic Documents</vt:lpstr>
      <vt:lpstr>Where We Are Today Vaults and Options</vt:lpstr>
      <vt:lpstr>Where We Are Today CUs and e-Document Solutions</vt:lpstr>
      <vt:lpstr>Where We Are Today CUs Participating in a Shared Solution</vt:lpstr>
      <vt:lpstr>Where We Are Today CUs Participating in a Shared Solution</vt:lpstr>
      <vt:lpstr>Plans for e-Receipts</vt:lpstr>
      <vt:lpstr>Plans for e-Photo IDs</vt:lpstr>
      <vt:lpstr>Plans for e-Loan Forms</vt:lpstr>
      <vt:lpstr>Your “Paper” Process Today</vt:lpstr>
      <vt:lpstr>The CU*Spy e-Loan File</vt:lpstr>
      <vt:lpstr>What’s new?</vt:lpstr>
      <vt:lpstr>The Transition to  CU*Spy Powered by eDOC</vt:lpstr>
      <vt:lpstr>The Transition to  CU*Spy Powered by eDOC</vt:lpstr>
      <vt:lpstr>The Transition to  CU*Spy Powered by eDOC</vt:lpstr>
      <vt:lpstr>The Transition to  CU*Spy Powered by eDOC</vt:lpstr>
      <vt:lpstr>Check 21 at the Credit Union Level</vt:lpstr>
      <vt:lpstr>Check 21 Beyond the Branch</vt:lpstr>
      <vt:lpstr>Check 21 at the Front Counter</vt:lpstr>
      <vt:lpstr>Harvesting New Facilities </vt:lpstr>
      <vt:lpstr>Data Center Update Muskegon Goes Live</vt:lpstr>
      <vt:lpstr>Data Center Update Muskegon Passes Its First Test</vt:lpstr>
      <vt:lpstr>Data Center Update Muskegon 2011</vt:lpstr>
      <vt:lpstr>CU Board Alert!</vt:lpstr>
      <vt:lpstr>Data Center Update 44th Street, Grand Rapids</vt:lpstr>
      <vt:lpstr>Data Center Update 44th Street, Grand Rapids</vt:lpstr>
      <vt:lpstr>Updating our Digital Intelligence</vt:lpstr>
      <vt:lpstr>Updating our Digital Intelligence</vt:lpstr>
      <vt:lpstr>Wrapping Up the Morning</vt:lpstr>
      <vt:lpstr>Summarizing This Morning</vt:lpstr>
      <vt:lpstr>Summarizing This Morning</vt:lpstr>
      <vt:lpstr>Slide 94</vt:lpstr>
      <vt:lpstr>Slide 95</vt:lpstr>
      <vt:lpstr>Your Credit Union is Everywhere</vt:lpstr>
      <vt:lpstr>Your Credit Union is Everywhere</vt:lpstr>
      <vt:lpstr>Your Credit Union is Everywhere</vt:lpstr>
      <vt:lpstr>Video is worth a million words... This year’s video theme:  Your Credit Union is Everywhere</vt:lpstr>
      <vt:lpstr>2011 Video Contest</vt:lpstr>
      <vt:lpstr>Your Credit Union is Everywhere</vt:lpstr>
      <vt:lpstr>The year began with a little regulator twist...</vt:lpstr>
      <vt:lpstr>Responding to Auditor Concerns in 2010</vt:lpstr>
      <vt:lpstr>Responding to Auditor Concerns in 2010</vt:lpstr>
      <vt:lpstr>Mobile Banking Update</vt:lpstr>
      <vt:lpstr>Mobile Strategy </vt:lpstr>
      <vt:lpstr>Configuring Service Charges for Mobile App and Text</vt:lpstr>
      <vt:lpstr>But we did a lot more than mobile...</vt:lpstr>
      <vt:lpstr>Coming Soon</vt:lpstr>
      <vt:lpstr>Coming Soon</vt:lpstr>
      <vt:lpstr>Coming Soon</vt:lpstr>
      <vt:lpstr>Multiple Membership Management</vt:lpstr>
      <vt:lpstr>Multiple Membership Management</vt:lpstr>
      <vt:lpstr>Multiple Membership Management</vt:lpstr>
      <vt:lpstr>Multiple Membership Management</vt:lpstr>
      <vt:lpstr>OBC Refresh (2.OBC)</vt:lpstr>
      <vt:lpstr>OBC Refresh (2.OBC)</vt:lpstr>
      <vt:lpstr>OBC Refresh (2.OBC)</vt:lpstr>
      <vt:lpstr>A glass half empty or half full?</vt:lpstr>
      <vt:lpstr>and Your 2011 Business Plan</vt:lpstr>
      <vt:lpstr>Something to Think About</vt:lpstr>
      <vt:lpstr>Looking Forward to the 2011 Development Agenda</vt:lpstr>
      <vt:lpstr>“Unlock the Date” Never Say Never...</vt:lpstr>
      <vt:lpstr>“Unlock the Date” We’re Going All Out</vt:lpstr>
      <vt:lpstr>Effective-Dated Transfers</vt:lpstr>
      <vt:lpstr>Effective-Dated Transfers</vt:lpstr>
      <vt:lpstr>Effective-Dated Transfers</vt:lpstr>
      <vt:lpstr>Custom Posting at the User Level  Importing Files &amp; Posting Transactions to Member Accts</vt:lpstr>
      <vt:lpstr>Custom Posting at the User Level  Importing Files &amp; Posting Transactions to Member Accts</vt:lpstr>
      <vt:lpstr>Custom Posting at the User Level  Importing Files &amp; Posting Transactions to Member Accts</vt:lpstr>
      <vt:lpstr>Two Slick Ideas for Certificates</vt:lpstr>
      <vt:lpstr>AFT Enhancements</vt:lpstr>
      <vt:lpstr>AFT Enhancements Walking Members Through Their Transfer Options</vt:lpstr>
      <vt:lpstr>AFT Enhancements Walking Staff Through Member Transfer Options</vt:lpstr>
      <vt:lpstr>AFT Enhancements Walking Staff Through Member Transfer Options</vt:lpstr>
      <vt:lpstr>AFT Enhancements Walking Staff Through Member Transfer Options</vt:lpstr>
      <vt:lpstr>Dashboard for Your   New &amp; Closed MembershipsAccounts</vt:lpstr>
      <vt:lpstr>New &amp; Closed MembershipsAccounts Dashboard Goals for the Project</vt:lpstr>
      <vt:lpstr>Privacy 2010  2011  2020! Redesigning Member Authentication</vt:lpstr>
      <vt:lpstr>GOLD Team Leads the Way</vt:lpstr>
      <vt:lpstr>An Artist’s Editorial</vt:lpstr>
      <vt:lpstr>Speaking of network champions...</vt:lpstr>
      <vt:lpstr>Listening to Network Champions Ideas and Projects</vt:lpstr>
      <vt:lpstr>Speaking of network champions...</vt:lpstr>
      <vt:lpstr>Speaking of network champions...</vt:lpstr>
      <vt:lpstr>Moving Beyond Ideas</vt:lpstr>
      <vt:lpstr>A Year Later</vt:lpstr>
      <vt:lpstr>Playing Up </vt:lpstr>
      <vt:lpstr>Favorites from the CMS Team</vt:lpstr>
      <vt:lpstr>2009-2010 Favorites Mortgage Projects</vt:lpstr>
      <vt:lpstr>2009-2010 Favorites Mortgage Payoff </vt:lpstr>
      <vt:lpstr>Can’t Wait to See in 2011  Participation Loan Upgrade</vt:lpstr>
      <vt:lpstr>Can’t Wait to See in 2011  A Fresh Look at Credit Reports</vt:lpstr>
      <vt:lpstr>2009-2010 Favorites Instant Issue</vt:lpstr>
      <vt:lpstr>2009-2010 Favorites Standard ATM/Debit Card Platform</vt:lpstr>
      <vt:lpstr>2009-2010 Favorites Standard ATM/Debit Card Platform</vt:lpstr>
      <vt:lpstr>A Shift From the Back  Office to the Front</vt:lpstr>
      <vt:lpstr>2009-2010 Favorites Red Flag (and the Advisor)</vt:lpstr>
      <vt:lpstr>2009-2010 Favorites RMG (Part A and Part B)</vt:lpstr>
      <vt:lpstr>Can’t Wait to See in 2011 The SARs “Dirty Dozen”</vt:lpstr>
      <vt:lpstr>15 Minutes in the Sun</vt:lpstr>
      <vt:lpstr>The CMS MVP</vt:lpstr>
      <vt:lpstr>This Year’s MVP</vt:lpstr>
      <vt:lpstr>Xtend as a Product  Designer and Catalyst</vt:lpstr>
      <vt:lpstr>One of My Favorite  Network Initiatives</vt:lpstr>
      <vt:lpstr>Compare Xtension to  Member Reach</vt:lpstr>
      <vt:lpstr>The Power of the Network</vt:lpstr>
      <vt:lpstr>The Power of the Network An Ongoing Debate...or Debate Over?</vt:lpstr>
      <vt:lpstr>The Power of the Network An Ongoing Debate...or Debate Over?</vt:lpstr>
      <vt:lpstr>Using the Power of the Network Tapping Into Collective Knowledge</vt:lpstr>
      <vt:lpstr>From holysh_t.com to http://ofcourse.cuanswers.com</vt:lpstr>
      <vt:lpstr>Using the Power of the Network To Earn and Employ More People</vt:lpstr>
      <vt:lpstr>Goals for September 22</vt:lpstr>
      <vt:lpstr>The Power to Innovate Enlisting 150+ Accounting Teams to Design...</vt:lpstr>
      <vt:lpstr>The Power of the Network The Ability to Have Christmas in June</vt:lpstr>
      <vt:lpstr>Christmas in June! Savings for Your 2011 Business Plan</vt:lpstr>
      <vt:lpstr>The Power of the Network Driving Growth</vt:lpstr>
      <vt:lpstr>The Power of the Network  CU*BASE As the Common Factor</vt:lpstr>
      <vt:lpstr>The Power of the Network  CU*BASE As the Common Factor</vt:lpstr>
      <vt:lpstr>The Power of the Network  A Network of Owners</vt:lpstr>
      <vt:lpstr>Wrapping Up the Day</vt:lpstr>
      <vt:lpstr>What else is in your packet? </vt:lpstr>
      <vt:lpstr>Pass It On...</vt:lpstr>
      <vt:lpstr>Tonight</vt:lpstr>
      <vt:lpstr>Thank you to our artists...</vt:lpstr>
      <vt:lpstr>Slide 186</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Dawn Moore</dc:creator>
  <cp:lastModifiedBy>Dawn Moore</cp:lastModifiedBy>
  <cp:revision>622</cp:revision>
  <cp:lastPrinted>2010-06-16T17:57:28Z</cp:lastPrinted>
  <dcterms:created xsi:type="dcterms:W3CDTF">2010-04-26T17:03:53Z</dcterms:created>
  <dcterms:modified xsi:type="dcterms:W3CDTF">2010-06-24T17:34:05Z</dcterms:modified>
</cp:coreProperties>
</file>