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Default Extension="gif" ContentType="image/gif"/>
  <Default Extension="xlsx" ContentType="application/vnd.openxmlformats-officedocument.spreadsheetml.sheet"/>
  <Override PartName="/ppt/notesSlides/notesSlide6.xml" ContentType="application/vnd.openxmlformats-officedocument.presentationml.notesSlide+xml"/>
  <Override PartName="/ppt/charts/chart3.xml" ContentType="application/vnd.openxmlformats-officedocument.drawingml.char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notesSlides/notesSlide4.xml" ContentType="application/vnd.openxmlformats-officedocument.presentationml.notesSlide+xml"/>
  <Override PartName="/ppt/charts/chart1.xml" ContentType="application/vnd.openxmlformats-officedocument.drawingml.chart+xml"/>
  <Override PartName="/ppt/notesSlides/notesSlide5.xml" ContentType="application/vnd.openxmlformats-officedocument.presentationml.notesSlide+xml"/>
  <Override PartName="/ppt/charts/chart2.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notesMasterIdLst>
    <p:notesMasterId r:id="rId32"/>
  </p:notesMasterIdLst>
  <p:handoutMasterIdLst>
    <p:handoutMasterId r:id="rId33"/>
  </p:handoutMasterIdLst>
  <p:sldIdLst>
    <p:sldId id="256" r:id="rId2"/>
    <p:sldId id="271" r:id="rId3"/>
    <p:sldId id="272" r:id="rId4"/>
    <p:sldId id="260" r:id="rId5"/>
    <p:sldId id="350" r:id="rId6"/>
    <p:sldId id="351" r:id="rId7"/>
    <p:sldId id="349" r:id="rId8"/>
    <p:sldId id="258" r:id="rId9"/>
    <p:sldId id="261" r:id="rId10"/>
    <p:sldId id="352" r:id="rId11"/>
    <p:sldId id="354" r:id="rId12"/>
    <p:sldId id="326" r:id="rId13"/>
    <p:sldId id="336" r:id="rId14"/>
    <p:sldId id="342" r:id="rId15"/>
    <p:sldId id="343" r:id="rId16"/>
    <p:sldId id="344" r:id="rId17"/>
    <p:sldId id="345" r:id="rId18"/>
    <p:sldId id="346" r:id="rId19"/>
    <p:sldId id="347" r:id="rId20"/>
    <p:sldId id="329" r:id="rId21"/>
    <p:sldId id="327" r:id="rId22"/>
    <p:sldId id="328" r:id="rId23"/>
    <p:sldId id="330" r:id="rId24"/>
    <p:sldId id="332" r:id="rId25"/>
    <p:sldId id="355" r:id="rId26"/>
    <p:sldId id="303" r:id="rId27"/>
    <p:sldId id="356" r:id="rId28"/>
    <p:sldId id="357" r:id="rId29"/>
    <p:sldId id="341" r:id="rId30"/>
    <p:sldId id="299" r:id="rId31"/>
  </p:sldIdLst>
  <p:sldSz cx="9144000" cy="6858000" type="screen4x3"/>
  <p:notesSz cx="7112000" cy="9398000"/>
  <p:defaultTextStyle>
    <a:defPPr>
      <a:defRPr lang="en-US"/>
    </a:defPPr>
    <a:lvl1pPr algn="l" rtl="0" fontAlgn="base">
      <a:spcBef>
        <a:spcPct val="0"/>
      </a:spcBef>
      <a:spcAft>
        <a:spcPct val="0"/>
      </a:spcAft>
      <a:defRPr kern="1200">
        <a:solidFill>
          <a:schemeClr val="tx1"/>
        </a:solidFill>
        <a:latin typeface="Calibri" pitchFamily="34" charset="0"/>
        <a:ea typeface="+mn-ea"/>
        <a:cs typeface="+mn-cs"/>
      </a:defRPr>
    </a:lvl1pPr>
    <a:lvl2pPr marL="457200" algn="l" rtl="0" fontAlgn="base">
      <a:spcBef>
        <a:spcPct val="0"/>
      </a:spcBef>
      <a:spcAft>
        <a:spcPct val="0"/>
      </a:spcAft>
      <a:defRPr kern="1200">
        <a:solidFill>
          <a:schemeClr val="tx1"/>
        </a:solidFill>
        <a:latin typeface="Calibri" pitchFamily="34" charset="0"/>
        <a:ea typeface="+mn-ea"/>
        <a:cs typeface="+mn-cs"/>
      </a:defRPr>
    </a:lvl2pPr>
    <a:lvl3pPr marL="914400" algn="l" rtl="0" fontAlgn="base">
      <a:spcBef>
        <a:spcPct val="0"/>
      </a:spcBef>
      <a:spcAft>
        <a:spcPct val="0"/>
      </a:spcAft>
      <a:defRPr kern="1200">
        <a:solidFill>
          <a:schemeClr val="tx1"/>
        </a:solidFill>
        <a:latin typeface="Calibri" pitchFamily="34" charset="0"/>
        <a:ea typeface="+mn-ea"/>
        <a:cs typeface="+mn-cs"/>
      </a:defRPr>
    </a:lvl3pPr>
    <a:lvl4pPr marL="1371600" algn="l" rtl="0" fontAlgn="base">
      <a:spcBef>
        <a:spcPct val="0"/>
      </a:spcBef>
      <a:spcAft>
        <a:spcPct val="0"/>
      </a:spcAft>
      <a:defRPr kern="1200">
        <a:solidFill>
          <a:schemeClr val="tx1"/>
        </a:solidFill>
        <a:latin typeface="Calibri" pitchFamily="34" charset="0"/>
        <a:ea typeface="+mn-ea"/>
        <a:cs typeface="+mn-cs"/>
      </a:defRPr>
    </a:lvl4pPr>
    <a:lvl5pPr marL="1828800" algn="l" rtl="0" fontAlgn="base">
      <a:spcBef>
        <a:spcPct val="0"/>
      </a:spcBef>
      <a:spcAft>
        <a:spcPct val="0"/>
      </a:spcAft>
      <a:defRPr kern="1200">
        <a:solidFill>
          <a:schemeClr val="tx1"/>
        </a:solidFill>
        <a:latin typeface="Calibri" pitchFamily="34" charset="0"/>
        <a:ea typeface="+mn-ea"/>
        <a:cs typeface="+mn-cs"/>
      </a:defRPr>
    </a:lvl5pPr>
    <a:lvl6pPr marL="2286000" algn="l" defTabSz="914400" rtl="0" eaLnBrk="1" latinLnBrk="0" hangingPunct="1">
      <a:defRPr kern="1200">
        <a:solidFill>
          <a:schemeClr val="tx1"/>
        </a:solidFill>
        <a:latin typeface="Calibri" pitchFamily="34" charset="0"/>
        <a:ea typeface="+mn-ea"/>
        <a:cs typeface="+mn-cs"/>
      </a:defRPr>
    </a:lvl6pPr>
    <a:lvl7pPr marL="2743200" algn="l" defTabSz="914400" rtl="0" eaLnBrk="1" latinLnBrk="0" hangingPunct="1">
      <a:defRPr kern="1200">
        <a:solidFill>
          <a:schemeClr val="tx1"/>
        </a:solidFill>
        <a:latin typeface="Calibri" pitchFamily="34" charset="0"/>
        <a:ea typeface="+mn-ea"/>
        <a:cs typeface="+mn-cs"/>
      </a:defRPr>
    </a:lvl7pPr>
    <a:lvl8pPr marL="3200400" algn="l" defTabSz="914400" rtl="0" eaLnBrk="1" latinLnBrk="0" hangingPunct="1">
      <a:defRPr kern="1200">
        <a:solidFill>
          <a:schemeClr val="tx1"/>
        </a:solidFill>
        <a:latin typeface="Calibri" pitchFamily="34" charset="0"/>
        <a:ea typeface="+mn-ea"/>
        <a:cs typeface="+mn-cs"/>
      </a:defRPr>
    </a:lvl8pPr>
    <a:lvl9pPr marL="3657600" algn="l" defTabSz="914400" rtl="0" eaLnBrk="1" latinLnBrk="0" hangingPunct="1">
      <a:defRPr kern="1200">
        <a:solidFill>
          <a:schemeClr val="tx1"/>
        </a:solidFill>
        <a:latin typeface="Calibri"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66"/>
    <a:srgbClr val="4D4D4D"/>
    <a:srgbClr val="EAEAEA"/>
    <a:srgbClr val="7F84BF"/>
    <a:srgbClr val="343868"/>
    <a:srgbClr val="CC6600"/>
    <a:srgbClr val="00C000"/>
    <a:srgbClr val="C0C0C0"/>
  </p:clrMru>
</p:presentationPr>
</file>

<file path=ppt/tableStyles.xml><?xml version="1.0" encoding="utf-8"?>
<a:tblStyleLst xmlns:a="http://schemas.openxmlformats.org/drawingml/2006/main" def="{5C22544A-7EE6-4342-B048-85BDC9FD1C3A}">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31" autoAdjust="0"/>
    <p:restoredTop sz="88641" autoAdjust="0"/>
  </p:normalViewPr>
  <p:slideViewPr>
    <p:cSldViewPr>
      <p:cViewPr varScale="1">
        <p:scale>
          <a:sx n="70" d="100"/>
          <a:sy n="70" d="100"/>
        </p:scale>
        <p:origin x="-540" y="-102"/>
      </p:cViewPr>
      <p:guideLst>
        <p:guide orient="horz" pos="864"/>
        <p:guide pos="1968"/>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Office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Office_Excel_Worksheet3.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style val="34"/>
  <c:chart>
    <c:autoTitleDeleted val="1"/>
    <c:plotArea>
      <c:layout>
        <c:manualLayout>
          <c:layoutTarget val="inner"/>
          <c:xMode val="edge"/>
          <c:yMode val="edge"/>
          <c:x val="0.14888337468982629"/>
          <c:y val="6.6350710900473994E-2"/>
          <c:w val="0.79321844428537369"/>
          <c:h val="0.7298578199052137"/>
        </c:manualLayout>
      </c:layout>
      <c:barChart>
        <c:barDir val="col"/>
        <c:grouping val="stacked"/>
        <c:ser>
          <c:idx val="0"/>
          <c:order val="0"/>
          <c:tx>
            <c:strRef>
              <c:f>Sheet1!$A$2</c:f>
              <c:strCache>
                <c:ptCount val="1"/>
                <c:pt idx="0">
                  <c:v>Net Income before Patronage Dividends &amp; Taxes</c:v>
                </c:pt>
              </c:strCache>
            </c:strRef>
          </c:tx>
          <c:spPr>
            <a:gradFill flip="none" rotWithShape="1">
              <a:gsLst>
                <a:gs pos="0">
                  <a:srgbClr val="4BACC6">
                    <a:shade val="30000"/>
                    <a:satMod val="115000"/>
                  </a:srgbClr>
                </a:gs>
                <a:gs pos="50000">
                  <a:srgbClr val="4BACC6">
                    <a:shade val="67500"/>
                    <a:satMod val="115000"/>
                  </a:srgbClr>
                </a:gs>
                <a:gs pos="100000">
                  <a:srgbClr val="4BACC6">
                    <a:shade val="100000"/>
                    <a:satMod val="115000"/>
                  </a:srgbClr>
                </a:gs>
              </a:gsLst>
              <a:lin ang="16200000" scaled="1"/>
              <a:tileRect/>
            </a:gradFill>
            <a:ln>
              <a:noFill/>
            </a:ln>
          </c:spPr>
          <c:cat>
            <c:strRef>
              <c:f>Sheet1!$B$1:$P$1</c:f>
              <c:strCache>
                <c:ptCount val="6"/>
                <c:pt idx="0">
                  <c:v>2005</c:v>
                </c:pt>
                <c:pt idx="1">
                  <c:v>2006</c:v>
                </c:pt>
                <c:pt idx="2">
                  <c:v>2007</c:v>
                </c:pt>
                <c:pt idx="3">
                  <c:v>2008</c:v>
                </c:pt>
                <c:pt idx="4">
                  <c:v>2009</c:v>
                </c:pt>
                <c:pt idx="5">
                  <c:v>2010 (Proj.)</c:v>
                </c:pt>
              </c:strCache>
            </c:strRef>
          </c:cat>
          <c:val>
            <c:numRef>
              <c:f>Sheet1!$B$2:$P$2</c:f>
              <c:numCache>
                <c:formatCode>General</c:formatCode>
                <c:ptCount val="6"/>
                <c:pt idx="0" formatCode="#,##0_);[Red]\(#,##0\)">
                  <c:v>474000</c:v>
                </c:pt>
                <c:pt idx="1">
                  <c:v>702564</c:v>
                </c:pt>
                <c:pt idx="2">
                  <c:v>743000</c:v>
                </c:pt>
                <c:pt idx="3">
                  <c:v>1283000</c:v>
                </c:pt>
                <c:pt idx="4">
                  <c:v>1850916</c:v>
                </c:pt>
                <c:pt idx="5">
                  <c:v>1833835</c:v>
                </c:pt>
              </c:numCache>
            </c:numRef>
          </c:val>
        </c:ser>
        <c:ser>
          <c:idx val="1"/>
          <c:order val="1"/>
          <c:tx>
            <c:strRef>
              <c:f>Sheet1!$A$3</c:f>
              <c:strCache>
                <c:ptCount val="1"/>
                <c:pt idx="0">
                  <c:v>Patronage Dividends</c:v>
                </c:pt>
              </c:strCache>
            </c:strRef>
          </c:tx>
          <c:spPr>
            <a:gradFill flip="none" rotWithShape="1">
              <a:gsLst>
                <a:gs pos="0">
                  <a:srgbClr val="9BBB59">
                    <a:shade val="30000"/>
                    <a:satMod val="115000"/>
                  </a:srgbClr>
                </a:gs>
                <a:gs pos="50000">
                  <a:srgbClr val="9BBB59">
                    <a:shade val="67500"/>
                    <a:satMod val="115000"/>
                  </a:srgbClr>
                </a:gs>
                <a:gs pos="100000">
                  <a:srgbClr val="9BBB59">
                    <a:shade val="100000"/>
                    <a:satMod val="115000"/>
                  </a:srgbClr>
                </a:gs>
              </a:gsLst>
              <a:lin ang="5400000" scaled="1"/>
              <a:tileRect/>
            </a:gradFill>
            <a:ln>
              <a:noFill/>
            </a:ln>
          </c:spPr>
          <c:cat>
            <c:strRef>
              <c:f>Sheet1!$B$1:$P$1</c:f>
              <c:strCache>
                <c:ptCount val="6"/>
                <c:pt idx="0">
                  <c:v>2005</c:v>
                </c:pt>
                <c:pt idx="1">
                  <c:v>2006</c:v>
                </c:pt>
                <c:pt idx="2">
                  <c:v>2007</c:v>
                </c:pt>
                <c:pt idx="3">
                  <c:v>2008</c:v>
                </c:pt>
                <c:pt idx="4">
                  <c:v>2009</c:v>
                </c:pt>
                <c:pt idx="5">
                  <c:v>2010 (Proj.)</c:v>
                </c:pt>
              </c:strCache>
            </c:strRef>
          </c:cat>
          <c:val>
            <c:numRef>
              <c:f>Sheet1!$B$3:$P$3</c:f>
              <c:numCache>
                <c:formatCode>#,##0_);[Red]\(#,##0\)</c:formatCode>
                <c:ptCount val="6"/>
                <c:pt idx="0">
                  <c:v>-250000</c:v>
                </c:pt>
                <c:pt idx="1">
                  <c:v>-250000</c:v>
                </c:pt>
                <c:pt idx="2">
                  <c:v>-200000</c:v>
                </c:pt>
                <c:pt idx="3">
                  <c:v>-400000</c:v>
                </c:pt>
                <c:pt idx="4">
                  <c:v>-700000</c:v>
                </c:pt>
                <c:pt idx="5">
                  <c:v>-800000</c:v>
                </c:pt>
              </c:numCache>
            </c:numRef>
          </c:val>
        </c:ser>
        <c:gapWidth val="50"/>
        <c:overlap val="100"/>
        <c:axId val="104354176"/>
        <c:axId val="104355712"/>
      </c:barChart>
      <c:catAx>
        <c:axId val="104354176"/>
        <c:scaling>
          <c:orientation val="minMax"/>
        </c:scaling>
        <c:axPos val="b"/>
        <c:numFmt formatCode="General" sourceLinked="1"/>
        <c:tickLblPos val="low"/>
        <c:txPr>
          <a:bodyPr rot="0" vert="horz"/>
          <a:lstStyle/>
          <a:p>
            <a:pPr>
              <a:defRPr sz="1600"/>
            </a:pPr>
            <a:endParaRPr lang="en-US"/>
          </a:p>
        </c:txPr>
        <c:crossAx val="104355712"/>
        <c:crosses val="autoZero"/>
        <c:auto val="1"/>
        <c:lblAlgn val="ctr"/>
        <c:lblOffset val="100"/>
        <c:tickLblSkip val="1"/>
        <c:tickMarkSkip val="1"/>
      </c:catAx>
      <c:valAx>
        <c:axId val="104355712"/>
        <c:scaling>
          <c:orientation val="minMax"/>
        </c:scaling>
        <c:axPos val="l"/>
        <c:majorGridlines/>
        <c:numFmt formatCode="#,##0_);[Red]\(#,##0\)" sourceLinked="1"/>
        <c:tickLblPos val="nextTo"/>
        <c:txPr>
          <a:bodyPr rot="0" vert="horz"/>
          <a:lstStyle/>
          <a:p>
            <a:pPr>
              <a:defRPr/>
            </a:pPr>
            <a:endParaRPr lang="en-US"/>
          </a:p>
        </c:txPr>
        <c:crossAx val="104354176"/>
        <c:crosses val="autoZero"/>
        <c:crossBetween val="between"/>
      </c:valAx>
      <c:spPr>
        <a:noFill/>
        <a:ln w="25400">
          <a:noFill/>
        </a:ln>
      </c:spPr>
    </c:plotArea>
    <c:legend>
      <c:legendPos val="b"/>
      <c:layout>
        <c:manualLayout>
          <c:xMode val="edge"/>
          <c:yMode val="edge"/>
          <c:x val="4.9627791563275493E-2"/>
          <c:y val="0.93364928909952838"/>
          <c:w val="0.95037217847769029"/>
          <c:h val="6.8720472440944924E-2"/>
        </c:manualLayout>
      </c:layout>
    </c:legend>
    <c:plotVisOnly val="1"/>
    <c:dispBlanksAs val="gap"/>
  </c:chart>
  <c:spPr>
    <a:noFill/>
    <a:ln>
      <a:noFill/>
    </a:ln>
  </c:spPr>
  <c:txPr>
    <a:bodyPr/>
    <a:lstStyle/>
    <a:p>
      <a:pPr>
        <a:defRPr sz="1800"/>
      </a:pPr>
      <a:endParaRPr lang="en-U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7.744565217391304E-2"/>
          <c:y val="8.2781456953642543E-2"/>
          <c:w val="0.91032608695652151"/>
          <c:h val="0.75827814569536423"/>
        </c:manualLayout>
      </c:layout>
      <c:barChart>
        <c:barDir val="col"/>
        <c:grouping val="clustered"/>
        <c:ser>
          <c:idx val="0"/>
          <c:order val="0"/>
          <c:tx>
            <c:strRef>
              <c:f>Sheet1!$A$2</c:f>
              <c:strCache>
                <c:ptCount val="1"/>
                <c:pt idx="0">
                  <c:v>Value per Share</c:v>
                </c:pt>
              </c:strCache>
            </c:strRef>
          </c:tx>
          <c:spPr>
            <a:gradFill flip="none" rotWithShape="1">
              <a:gsLst>
                <a:gs pos="0">
                  <a:srgbClr val="4BACC6">
                    <a:shade val="30000"/>
                    <a:satMod val="115000"/>
                  </a:srgbClr>
                </a:gs>
                <a:gs pos="50000">
                  <a:srgbClr val="4BACC6">
                    <a:shade val="67500"/>
                    <a:satMod val="115000"/>
                  </a:srgbClr>
                </a:gs>
                <a:gs pos="100000">
                  <a:srgbClr val="4BACC6">
                    <a:shade val="100000"/>
                    <a:satMod val="115000"/>
                  </a:srgbClr>
                </a:gs>
              </a:gsLst>
              <a:lin ang="16200000" scaled="1"/>
              <a:tileRect/>
            </a:gradFill>
            <a:ln w="25002">
              <a:noFill/>
            </a:ln>
          </c:spPr>
          <c:dPt>
            <c:idx val="5"/>
            <c:spPr>
              <a:gradFill flip="none" rotWithShape="1">
                <a:gsLst>
                  <a:gs pos="0">
                    <a:srgbClr val="9BBB59">
                      <a:shade val="30000"/>
                      <a:satMod val="115000"/>
                    </a:srgbClr>
                  </a:gs>
                  <a:gs pos="50000">
                    <a:srgbClr val="9BBB59">
                      <a:shade val="67500"/>
                      <a:satMod val="115000"/>
                    </a:srgbClr>
                  </a:gs>
                  <a:gs pos="100000">
                    <a:srgbClr val="9BBB59">
                      <a:shade val="100000"/>
                      <a:satMod val="115000"/>
                    </a:srgbClr>
                  </a:gs>
                </a:gsLst>
                <a:lin ang="16200000" scaled="1"/>
                <a:tileRect/>
              </a:gradFill>
              <a:ln w="25002">
                <a:noFill/>
              </a:ln>
            </c:spPr>
          </c:dPt>
          <c:dLbls>
            <c:dLblPos val="inEnd"/>
            <c:showVal val="1"/>
          </c:dLbls>
          <c:cat>
            <c:strRef>
              <c:f>Sheet1!$B$1:$P$1</c:f>
              <c:strCache>
                <c:ptCount val="6"/>
                <c:pt idx="0">
                  <c:v>2005</c:v>
                </c:pt>
                <c:pt idx="1">
                  <c:v>2006</c:v>
                </c:pt>
                <c:pt idx="2">
                  <c:v>2007</c:v>
                </c:pt>
                <c:pt idx="3">
                  <c:v>2008</c:v>
                </c:pt>
                <c:pt idx="4">
                  <c:v>2009</c:v>
                </c:pt>
                <c:pt idx="5">
                  <c:v>2010 (Proj.)</c:v>
                </c:pt>
              </c:strCache>
            </c:strRef>
          </c:cat>
          <c:val>
            <c:numRef>
              <c:f>Sheet1!$B$2:$P$2</c:f>
              <c:numCache>
                <c:formatCode>_("$"* #,##0.00_);_("$"* \(#,##0.00\);_("$"* "-"??_);_(@_)</c:formatCode>
                <c:ptCount val="6"/>
                <c:pt idx="0">
                  <c:v>186.08</c:v>
                </c:pt>
                <c:pt idx="1">
                  <c:v>168.65</c:v>
                </c:pt>
                <c:pt idx="2">
                  <c:v>158.07</c:v>
                </c:pt>
                <c:pt idx="3">
                  <c:v>183.03</c:v>
                </c:pt>
                <c:pt idx="4">
                  <c:v>217.69</c:v>
                </c:pt>
                <c:pt idx="5">
                  <c:v>250</c:v>
                </c:pt>
              </c:numCache>
            </c:numRef>
          </c:val>
        </c:ser>
        <c:dLbls>
          <c:showVal val="1"/>
        </c:dLbls>
        <c:gapWidth val="30"/>
        <c:axId val="104335616"/>
        <c:axId val="104382464"/>
      </c:barChart>
      <c:catAx>
        <c:axId val="104335616"/>
        <c:scaling>
          <c:orientation val="minMax"/>
        </c:scaling>
        <c:axPos val="b"/>
        <c:numFmt formatCode="General" sourceLinked="1"/>
        <c:tickLblPos val="nextTo"/>
        <c:spPr>
          <a:ln w="3125">
            <a:solidFill>
              <a:schemeClr val="tx2">
                <a:lumMod val="75000"/>
              </a:schemeClr>
            </a:solidFill>
            <a:prstDash val="solid"/>
          </a:ln>
        </c:spPr>
        <c:txPr>
          <a:bodyPr rot="0" vert="horz"/>
          <a:lstStyle/>
          <a:p>
            <a:pPr>
              <a:defRPr/>
            </a:pPr>
            <a:endParaRPr lang="en-US"/>
          </a:p>
        </c:txPr>
        <c:crossAx val="104382464"/>
        <c:crosses val="autoZero"/>
        <c:auto val="1"/>
        <c:lblAlgn val="ctr"/>
        <c:lblOffset val="100"/>
        <c:tickLblSkip val="1"/>
        <c:tickMarkSkip val="1"/>
      </c:catAx>
      <c:valAx>
        <c:axId val="104382464"/>
        <c:scaling>
          <c:orientation val="minMax"/>
        </c:scaling>
        <c:axPos val="l"/>
        <c:majorGridlines>
          <c:spPr>
            <a:ln w="3125">
              <a:solidFill>
                <a:schemeClr val="tx1">
                  <a:lumMod val="65000"/>
                </a:schemeClr>
              </a:solidFill>
              <a:prstDash val="solid"/>
            </a:ln>
          </c:spPr>
        </c:majorGridlines>
        <c:numFmt formatCode="\$#,##0" sourceLinked="0"/>
        <c:tickLblPos val="nextTo"/>
        <c:spPr>
          <a:ln w="3125">
            <a:solidFill>
              <a:schemeClr val="tx2">
                <a:lumMod val="75000"/>
              </a:schemeClr>
            </a:solidFill>
            <a:prstDash val="solid"/>
          </a:ln>
        </c:spPr>
        <c:txPr>
          <a:bodyPr rot="0" vert="horz"/>
          <a:lstStyle/>
          <a:p>
            <a:pPr>
              <a:defRPr/>
            </a:pPr>
            <a:endParaRPr lang="en-US"/>
          </a:p>
        </c:txPr>
        <c:crossAx val="104335616"/>
        <c:crosses val="autoZero"/>
        <c:crossBetween val="between"/>
        <c:majorUnit val="40"/>
      </c:valAx>
      <c:spPr>
        <a:noFill/>
        <a:ln w="25002">
          <a:solidFill>
            <a:schemeClr val="tx2">
              <a:lumMod val="75000"/>
            </a:schemeClr>
          </a:solidFill>
        </a:ln>
      </c:spPr>
    </c:plotArea>
    <c:plotVisOnly val="1"/>
    <c:dispBlanksAs val="gap"/>
  </c:chart>
  <c:spPr>
    <a:noFill/>
    <a:ln>
      <a:noFill/>
    </a:ln>
  </c:spPr>
  <c:txPr>
    <a:bodyPr/>
    <a:lstStyle/>
    <a:p>
      <a:pPr>
        <a:defRPr sz="2000" b="0" i="0" u="none" strike="noStrike" baseline="0">
          <a:solidFill>
            <a:schemeClr val="bg1"/>
          </a:solidFill>
          <a:latin typeface="Calibri"/>
          <a:ea typeface="Calibri"/>
          <a:cs typeface="Calibri"/>
        </a:defRPr>
      </a:pPr>
      <a:endParaRPr lang="en-US"/>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US"/>
  <c:style val="34"/>
  <c:chart>
    <c:autoTitleDeleted val="1"/>
    <c:plotArea>
      <c:layout>
        <c:manualLayout>
          <c:layoutTarget val="inner"/>
          <c:xMode val="edge"/>
          <c:yMode val="edge"/>
          <c:x val="0.13581730769230813"/>
          <c:y val="6.6361556064073221E-2"/>
          <c:w val="0.82812500000000144"/>
          <c:h val="0.70709382151029765"/>
        </c:manualLayout>
      </c:layout>
      <c:barChart>
        <c:barDir val="col"/>
        <c:grouping val="stacked"/>
        <c:ser>
          <c:idx val="0"/>
          <c:order val="0"/>
          <c:tx>
            <c:strRef>
              <c:f>Sheet1!$A$2</c:f>
              <c:strCache>
                <c:ptCount val="1"/>
                <c:pt idx="0">
                  <c:v>Members Per Month</c:v>
                </c:pt>
              </c:strCache>
            </c:strRef>
          </c:tx>
          <c:spPr>
            <a:gradFill flip="none" rotWithShape="1">
              <a:gsLst>
                <a:gs pos="0">
                  <a:srgbClr val="9BBB59">
                    <a:shade val="30000"/>
                    <a:satMod val="115000"/>
                  </a:srgbClr>
                </a:gs>
                <a:gs pos="50000">
                  <a:srgbClr val="9BBB59">
                    <a:shade val="67500"/>
                    <a:satMod val="115000"/>
                  </a:srgbClr>
                </a:gs>
                <a:gs pos="100000">
                  <a:srgbClr val="9BBB59">
                    <a:shade val="100000"/>
                    <a:satMod val="115000"/>
                  </a:srgbClr>
                </a:gs>
              </a:gsLst>
              <a:lin ang="16200000" scaled="1"/>
              <a:tileRect/>
            </a:gradFill>
            <a:ln>
              <a:noFill/>
            </a:ln>
          </c:spPr>
          <c:dPt>
            <c:idx val="5"/>
            <c:spPr>
              <a:gradFill flip="none" rotWithShape="1">
                <a:gsLst>
                  <a:gs pos="0">
                    <a:srgbClr val="4BACC6">
                      <a:shade val="30000"/>
                      <a:satMod val="115000"/>
                    </a:srgbClr>
                  </a:gs>
                  <a:gs pos="50000">
                    <a:srgbClr val="4BACC6">
                      <a:shade val="67500"/>
                      <a:satMod val="115000"/>
                    </a:srgbClr>
                  </a:gs>
                  <a:gs pos="100000">
                    <a:srgbClr val="4BACC6">
                      <a:shade val="100000"/>
                      <a:satMod val="115000"/>
                    </a:srgbClr>
                  </a:gs>
                </a:gsLst>
                <a:lin ang="16200000" scaled="1"/>
                <a:tileRect/>
              </a:gradFill>
              <a:ln>
                <a:noFill/>
              </a:ln>
            </c:spPr>
          </c:dPt>
          <c:dLbls>
            <c:numFmt formatCode="#,##0" sourceLinked="0"/>
            <c:dLblPos val="inEnd"/>
            <c:showVal val="1"/>
          </c:dLbls>
          <c:cat>
            <c:strRef>
              <c:f>Sheet1!$B$1:$Q$1</c:f>
              <c:strCache>
                <c:ptCount val="6"/>
                <c:pt idx="0">
                  <c:v>2005</c:v>
                </c:pt>
                <c:pt idx="1">
                  <c:v>2006</c:v>
                </c:pt>
                <c:pt idx="2">
                  <c:v>2007</c:v>
                </c:pt>
                <c:pt idx="3">
                  <c:v>2008</c:v>
                </c:pt>
                <c:pt idx="4">
                  <c:v>2009</c:v>
                </c:pt>
                <c:pt idx="5">
                  <c:v>2010 (Proj.)</c:v>
                </c:pt>
              </c:strCache>
            </c:strRef>
          </c:cat>
          <c:val>
            <c:numRef>
              <c:f>Sheet1!$B$2:$Q$2</c:f>
              <c:numCache>
                <c:formatCode>General</c:formatCode>
                <c:ptCount val="6"/>
                <c:pt idx="0">
                  <c:v>821000</c:v>
                </c:pt>
                <c:pt idx="1">
                  <c:v>898000</c:v>
                </c:pt>
                <c:pt idx="2">
                  <c:v>903457</c:v>
                </c:pt>
                <c:pt idx="3">
                  <c:v>1003292</c:v>
                </c:pt>
                <c:pt idx="4">
                  <c:v>1142673</c:v>
                </c:pt>
                <c:pt idx="5">
                  <c:v>1206000</c:v>
                </c:pt>
              </c:numCache>
            </c:numRef>
          </c:val>
        </c:ser>
        <c:dLbls>
          <c:showVal val="1"/>
        </c:dLbls>
        <c:gapWidth val="17"/>
        <c:overlap val="100"/>
        <c:axId val="105820928"/>
        <c:axId val="105822464"/>
      </c:barChart>
      <c:catAx>
        <c:axId val="105820928"/>
        <c:scaling>
          <c:orientation val="minMax"/>
        </c:scaling>
        <c:axPos val="b"/>
        <c:numFmt formatCode="General" sourceLinked="1"/>
        <c:tickLblPos val="nextTo"/>
        <c:txPr>
          <a:bodyPr rot="0" vert="horz"/>
          <a:lstStyle/>
          <a:p>
            <a:pPr>
              <a:defRPr/>
            </a:pPr>
            <a:endParaRPr lang="en-US"/>
          </a:p>
        </c:txPr>
        <c:crossAx val="105822464"/>
        <c:crosses val="autoZero"/>
        <c:lblAlgn val="ctr"/>
        <c:lblOffset val="100"/>
        <c:tickLblSkip val="1"/>
        <c:tickMarkSkip val="1"/>
      </c:catAx>
      <c:valAx>
        <c:axId val="105822464"/>
        <c:scaling>
          <c:orientation val="minMax"/>
          <c:min val="0"/>
        </c:scaling>
        <c:axPos val="l"/>
        <c:majorGridlines/>
        <c:numFmt formatCode="#,##0" sourceLinked="0"/>
        <c:tickLblPos val="nextTo"/>
        <c:txPr>
          <a:bodyPr rot="0" vert="horz"/>
          <a:lstStyle/>
          <a:p>
            <a:pPr>
              <a:defRPr/>
            </a:pPr>
            <a:endParaRPr lang="en-US"/>
          </a:p>
        </c:txPr>
        <c:crossAx val="105820928"/>
        <c:crosses val="autoZero"/>
        <c:crossBetween val="between"/>
      </c:valAx>
      <c:spPr>
        <a:noFill/>
      </c:spPr>
    </c:plotArea>
    <c:plotVisOnly val="1"/>
    <c:dispBlanksAs val="gap"/>
  </c:chart>
  <c:spPr>
    <a:noFill/>
    <a:ln>
      <a:noFill/>
    </a:ln>
  </c:spPr>
  <c:txPr>
    <a:bodyPr/>
    <a:lstStyle/>
    <a:p>
      <a:pPr>
        <a:defRPr sz="1800"/>
      </a:pPr>
      <a:endParaRPr lang="en-US"/>
    </a:p>
  </c:txPr>
  <c:externalData r:id="rId1"/>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0418" name="Rectangle 2"/>
          <p:cNvSpPr>
            <a:spLocks noGrp="1" noChangeArrowheads="1"/>
          </p:cNvSpPr>
          <p:nvPr>
            <p:ph type="hdr" sz="quarter"/>
          </p:nvPr>
        </p:nvSpPr>
        <p:spPr bwMode="auto">
          <a:xfrm>
            <a:off x="1" y="0"/>
            <a:ext cx="3082925" cy="469900"/>
          </a:xfrm>
          <a:prstGeom prst="rect">
            <a:avLst/>
          </a:prstGeom>
          <a:noFill/>
          <a:ln w="9525">
            <a:noFill/>
            <a:miter lim="800000"/>
            <a:headEnd/>
            <a:tailEnd/>
          </a:ln>
          <a:effectLst/>
        </p:spPr>
        <p:txBody>
          <a:bodyPr vert="horz" wrap="square" lIns="89228" tIns="44614" rIns="89228" bIns="44614" numCol="1" anchor="t" anchorCtr="0" compatLnSpc="1">
            <a:prstTxWarp prst="textNoShape">
              <a:avLst/>
            </a:prstTxWarp>
          </a:bodyPr>
          <a:lstStyle>
            <a:lvl1pPr defTabSz="892093">
              <a:defRPr sz="1200"/>
            </a:lvl1pPr>
          </a:lstStyle>
          <a:p>
            <a:endParaRPr lang="en-US"/>
          </a:p>
        </p:txBody>
      </p:sp>
      <p:sp>
        <p:nvSpPr>
          <p:cNvPr id="60419" name="Rectangle 3"/>
          <p:cNvSpPr>
            <a:spLocks noGrp="1" noChangeArrowheads="1"/>
          </p:cNvSpPr>
          <p:nvPr>
            <p:ph type="dt" sz="quarter" idx="1"/>
          </p:nvPr>
        </p:nvSpPr>
        <p:spPr bwMode="auto">
          <a:xfrm>
            <a:off x="4029075" y="0"/>
            <a:ext cx="3081338" cy="469900"/>
          </a:xfrm>
          <a:prstGeom prst="rect">
            <a:avLst/>
          </a:prstGeom>
          <a:noFill/>
          <a:ln w="9525">
            <a:noFill/>
            <a:miter lim="800000"/>
            <a:headEnd/>
            <a:tailEnd/>
          </a:ln>
          <a:effectLst/>
        </p:spPr>
        <p:txBody>
          <a:bodyPr vert="horz" wrap="square" lIns="89228" tIns="44614" rIns="89228" bIns="44614" numCol="1" anchor="t" anchorCtr="0" compatLnSpc="1">
            <a:prstTxWarp prst="textNoShape">
              <a:avLst/>
            </a:prstTxWarp>
          </a:bodyPr>
          <a:lstStyle>
            <a:lvl1pPr algn="r" defTabSz="892093">
              <a:defRPr sz="1200"/>
            </a:lvl1pPr>
          </a:lstStyle>
          <a:p>
            <a:endParaRPr lang="en-US"/>
          </a:p>
        </p:txBody>
      </p:sp>
      <p:sp>
        <p:nvSpPr>
          <p:cNvPr id="60420" name="Rectangle 4"/>
          <p:cNvSpPr>
            <a:spLocks noGrp="1" noChangeArrowheads="1"/>
          </p:cNvSpPr>
          <p:nvPr>
            <p:ph type="ftr" sz="quarter" idx="2"/>
          </p:nvPr>
        </p:nvSpPr>
        <p:spPr bwMode="auto">
          <a:xfrm>
            <a:off x="1" y="8926513"/>
            <a:ext cx="3082925" cy="469900"/>
          </a:xfrm>
          <a:prstGeom prst="rect">
            <a:avLst/>
          </a:prstGeom>
          <a:noFill/>
          <a:ln w="9525">
            <a:noFill/>
            <a:miter lim="800000"/>
            <a:headEnd/>
            <a:tailEnd/>
          </a:ln>
          <a:effectLst/>
        </p:spPr>
        <p:txBody>
          <a:bodyPr vert="horz" wrap="square" lIns="89228" tIns="44614" rIns="89228" bIns="44614" numCol="1" anchor="b" anchorCtr="0" compatLnSpc="1">
            <a:prstTxWarp prst="textNoShape">
              <a:avLst/>
            </a:prstTxWarp>
          </a:bodyPr>
          <a:lstStyle>
            <a:lvl1pPr defTabSz="892093">
              <a:defRPr sz="1200"/>
            </a:lvl1pPr>
          </a:lstStyle>
          <a:p>
            <a:endParaRPr lang="en-US"/>
          </a:p>
        </p:txBody>
      </p:sp>
      <p:sp>
        <p:nvSpPr>
          <p:cNvPr id="60421" name="Rectangle 5"/>
          <p:cNvSpPr>
            <a:spLocks noGrp="1" noChangeArrowheads="1"/>
          </p:cNvSpPr>
          <p:nvPr>
            <p:ph type="sldNum" sz="quarter" idx="3"/>
          </p:nvPr>
        </p:nvSpPr>
        <p:spPr bwMode="auto">
          <a:xfrm>
            <a:off x="4029075" y="8926513"/>
            <a:ext cx="3081338" cy="469900"/>
          </a:xfrm>
          <a:prstGeom prst="rect">
            <a:avLst/>
          </a:prstGeom>
          <a:noFill/>
          <a:ln w="9525">
            <a:noFill/>
            <a:miter lim="800000"/>
            <a:headEnd/>
            <a:tailEnd/>
          </a:ln>
          <a:effectLst/>
        </p:spPr>
        <p:txBody>
          <a:bodyPr vert="horz" wrap="square" lIns="89228" tIns="44614" rIns="89228" bIns="44614" numCol="1" anchor="b" anchorCtr="0" compatLnSpc="1">
            <a:prstTxWarp prst="textNoShape">
              <a:avLst/>
            </a:prstTxWarp>
          </a:bodyPr>
          <a:lstStyle>
            <a:lvl1pPr algn="r" defTabSz="892093">
              <a:defRPr sz="1200"/>
            </a:lvl1pPr>
          </a:lstStyle>
          <a:p>
            <a:fld id="{F5BFCD21-4F22-470B-B694-4835E70AFC9D}" type="slidenum">
              <a:rPr lang="en-US"/>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hdr" sz="quarter"/>
          </p:nvPr>
        </p:nvSpPr>
        <p:spPr bwMode="auto">
          <a:xfrm>
            <a:off x="1" y="0"/>
            <a:ext cx="3082925" cy="469900"/>
          </a:xfrm>
          <a:prstGeom prst="rect">
            <a:avLst/>
          </a:prstGeom>
          <a:noFill/>
          <a:ln w="9525">
            <a:noFill/>
            <a:miter lim="800000"/>
            <a:headEnd/>
            <a:tailEnd/>
          </a:ln>
          <a:effectLst/>
        </p:spPr>
        <p:txBody>
          <a:bodyPr vert="horz" wrap="square" lIns="94323" tIns="47161" rIns="94323" bIns="47161" numCol="1" anchor="t" anchorCtr="0" compatLnSpc="1">
            <a:prstTxWarp prst="textNoShape">
              <a:avLst/>
            </a:prstTxWarp>
          </a:bodyPr>
          <a:lstStyle>
            <a:lvl1pPr defTabSz="942887">
              <a:defRPr sz="1300"/>
            </a:lvl1pPr>
          </a:lstStyle>
          <a:p>
            <a:endParaRPr lang="en-US"/>
          </a:p>
        </p:txBody>
      </p:sp>
      <p:sp>
        <p:nvSpPr>
          <p:cNvPr id="11267" name="Rectangle 3"/>
          <p:cNvSpPr>
            <a:spLocks noGrp="1" noChangeArrowheads="1"/>
          </p:cNvSpPr>
          <p:nvPr>
            <p:ph type="dt" idx="1"/>
          </p:nvPr>
        </p:nvSpPr>
        <p:spPr bwMode="auto">
          <a:xfrm>
            <a:off x="4029075" y="0"/>
            <a:ext cx="3081338" cy="469900"/>
          </a:xfrm>
          <a:prstGeom prst="rect">
            <a:avLst/>
          </a:prstGeom>
          <a:noFill/>
          <a:ln w="9525">
            <a:noFill/>
            <a:miter lim="800000"/>
            <a:headEnd/>
            <a:tailEnd/>
          </a:ln>
          <a:effectLst/>
        </p:spPr>
        <p:txBody>
          <a:bodyPr vert="horz" wrap="square" lIns="94323" tIns="47161" rIns="94323" bIns="47161" numCol="1" anchor="t" anchorCtr="0" compatLnSpc="1">
            <a:prstTxWarp prst="textNoShape">
              <a:avLst/>
            </a:prstTxWarp>
          </a:bodyPr>
          <a:lstStyle>
            <a:lvl1pPr algn="r" defTabSz="942887">
              <a:defRPr sz="1300"/>
            </a:lvl1pPr>
          </a:lstStyle>
          <a:p>
            <a:endParaRPr lang="en-US"/>
          </a:p>
        </p:txBody>
      </p:sp>
      <p:sp>
        <p:nvSpPr>
          <p:cNvPr id="11268" name="Rectangle 4"/>
          <p:cNvSpPr>
            <a:spLocks noGrp="1" noRot="1" noChangeAspect="1" noChangeArrowheads="1" noTextEdit="1"/>
          </p:cNvSpPr>
          <p:nvPr>
            <p:ph type="sldImg" idx="2"/>
          </p:nvPr>
        </p:nvSpPr>
        <p:spPr bwMode="auto">
          <a:xfrm>
            <a:off x="1206500" y="704850"/>
            <a:ext cx="4699000" cy="3524250"/>
          </a:xfrm>
          <a:prstGeom prst="rect">
            <a:avLst/>
          </a:prstGeom>
          <a:noFill/>
          <a:ln w="9525">
            <a:solidFill>
              <a:srgbClr val="000000"/>
            </a:solidFill>
            <a:miter lim="800000"/>
            <a:headEnd/>
            <a:tailEnd/>
          </a:ln>
          <a:effectLst/>
        </p:spPr>
      </p:sp>
      <p:sp>
        <p:nvSpPr>
          <p:cNvPr id="11269" name="Rectangle 5"/>
          <p:cNvSpPr>
            <a:spLocks noGrp="1" noChangeArrowheads="1"/>
          </p:cNvSpPr>
          <p:nvPr>
            <p:ph type="body" sz="quarter" idx="3"/>
          </p:nvPr>
        </p:nvSpPr>
        <p:spPr bwMode="auto">
          <a:xfrm>
            <a:off x="711200" y="4464050"/>
            <a:ext cx="5689600" cy="4229100"/>
          </a:xfrm>
          <a:prstGeom prst="rect">
            <a:avLst/>
          </a:prstGeom>
          <a:noFill/>
          <a:ln w="9525">
            <a:noFill/>
            <a:miter lim="800000"/>
            <a:headEnd/>
            <a:tailEnd/>
          </a:ln>
          <a:effectLst/>
        </p:spPr>
        <p:txBody>
          <a:bodyPr vert="horz" wrap="square" lIns="94323" tIns="47161" rIns="94323" bIns="47161"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1270" name="Rectangle 6"/>
          <p:cNvSpPr>
            <a:spLocks noGrp="1" noChangeArrowheads="1"/>
          </p:cNvSpPr>
          <p:nvPr>
            <p:ph type="ftr" sz="quarter" idx="4"/>
          </p:nvPr>
        </p:nvSpPr>
        <p:spPr bwMode="auto">
          <a:xfrm>
            <a:off x="1" y="8926513"/>
            <a:ext cx="3082925" cy="469900"/>
          </a:xfrm>
          <a:prstGeom prst="rect">
            <a:avLst/>
          </a:prstGeom>
          <a:noFill/>
          <a:ln w="9525">
            <a:noFill/>
            <a:miter lim="800000"/>
            <a:headEnd/>
            <a:tailEnd/>
          </a:ln>
          <a:effectLst/>
        </p:spPr>
        <p:txBody>
          <a:bodyPr vert="horz" wrap="square" lIns="94323" tIns="47161" rIns="94323" bIns="47161" numCol="1" anchor="b" anchorCtr="0" compatLnSpc="1">
            <a:prstTxWarp prst="textNoShape">
              <a:avLst/>
            </a:prstTxWarp>
          </a:bodyPr>
          <a:lstStyle>
            <a:lvl1pPr defTabSz="942887">
              <a:defRPr sz="1300"/>
            </a:lvl1pPr>
          </a:lstStyle>
          <a:p>
            <a:endParaRPr lang="en-US"/>
          </a:p>
        </p:txBody>
      </p:sp>
      <p:sp>
        <p:nvSpPr>
          <p:cNvPr id="11271" name="Rectangle 7"/>
          <p:cNvSpPr>
            <a:spLocks noGrp="1" noChangeArrowheads="1"/>
          </p:cNvSpPr>
          <p:nvPr>
            <p:ph type="sldNum" sz="quarter" idx="5"/>
          </p:nvPr>
        </p:nvSpPr>
        <p:spPr bwMode="auto">
          <a:xfrm>
            <a:off x="4029075" y="8926513"/>
            <a:ext cx="3081338" cy="469900"/>
          </a:xfrm>
          <a:prstGeom prst="rect">
            <a:avLst/>
          </a:prstGeom>
          <a:noFill/>
          <a:ln w="9525">
            <a:noFill/>
            <a:miter lim="800000"/>
            <a:headEnd/>
            <a:tailEnd/>
          </a:ln>
          <a:effectLst/>
        </p:spPr>
        <p:txBody>
          <a:bodyPr vert="horz" wrap="square" lIns="94323" tIns="47161" rIns="94323" bIns="47161" numCol="1" anchor="b" anchorCtr="0" compatLnSpc="1">
            <a:prstTxWarp prst="textNoShape">
              <a:avLst/>
            </a:prstTxWarp>
          </a:bodyPr>
          <a:lstStyle>
            <a:lvl1pPr algn="r" defTabSz="942887">
              <a:defRPr sz="1300"/>
            </a:lvl1pPr>
          </a:lstStyle>
          <a:p>
            <a:fld id="{C1F2B154-C9B9-4678-88A7-95E4493D4903}" type="slidenum">
              <a:rPr lang="en-US"/>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Calibri" pitchFamily="34" charset="0"/>
        <a:ea typeface="+mn-ea"/>
        <a:cs typeface="+mn-cs"/>
      </a:defRPr>
    </a:lvl1pPr>
    <a:lvl2pPr marL="457200" algn="l" rtl="0" fontAlgn="base">
      <a:spcBef>
        <a:spcPct val="30000"/>
      </a:spcBef>
      <a:spcAft>
        <a:spcPct val="0"/>
      </a:spcAft>
      <a:defRPr sz="1200" kern="1200">
        <a:solidFill>
          <a:schemeClr val="tx1"/>
        </a:solidFill>
        <a:latin typeface="Calibri" pitchFamily="34" charset="0"/>
        <a:ea typeface="+mn-ea"/>
        <a:cs typeface="+mn-cs"/>
      </a:defRPr>
    </a:lvl2pPr>
    <a:lvl3pPr marL="914400" algn="l" rtl="0" fontAlgn="base">
      <a:spcBef>
        <a:spcPct val="30000"/>
      </a:spcBef>
      <a:spcAft>
        <a:spcPct val="0"/>
      </a:spcAft>
      <a:defRPr sz="1200" kern="1200">
        <a:solidFill>
          <a:schemeClr val="tx1"/>
        </a:solidFill>
        <a:latin typeface="Calibri" pitchFamily="34" charset="0"/>
        <a:ea typeface="+mn-ea"/>
        <a:cs typeface="+mn-cs"/>
      </a:defRPr>
    </a:lvl3pPr>
    <a:lvl4pPr marL="1371600" algn="l" rtl="0" fontAlgn="base">
      <a:spcBef>
        <a:spcPct val="30000"/>
      </a:spcBef>
      <a:spcAft>
        <a:spcPct val="0"/>
      </a:spcAft>
      <a:defRPr sz="1200" kern="1200">
        <a:solidFill>
          <a:schemeClr val="tx1"/>
        </a:solidFill>
        <a:latin typeface="Calibri" pitchFamily="34" charset="0"/>
        <a:ea typeface="+mn-ea"/>
        <a:cs typeface="+mn-cs"/>
      </a:defRPr>
    </a:lvl4pPr>
    <a:lvl5pPr marL="1828800" algn="l" rtl="0" fontAlgn="base">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7E26041-0B83-4FC8-A082-10B9C7E98D9A}" type="slidenum">
              <a:rPr lang="en-US"/>
              <a:pPr/>
              <a:t>4</a:t>
            </a:fld>
            <a:endParaRPr lang="en-US"/>
          </a:p>
        </p:txBody>
      </p:sp>
      <p:sp>
        <p:nvSpPr>
          <p:cNvPr id="12290" name="Rectangle 2"/>
          <p:cNvSpPr>
            <a:spLocks noGrp="1" noRot="1" noChangeAspect="1" noChangeArrowheads="1" noTextEdit="1"/>
          </p:cNvSpPr>
          <p:nvPr>
            <p:ph type="sldImg"/>
          </p:nvPr>
        </p:nvSpPr>
        <p:spPr>
          <a:ln/>
        </p:spPr>
      </p:sp>
      <p:sp>
        <p:nvSpPr>
          <p:cNvPr id="122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72252F3-E483-4DC1-B743-7EFCC1BE4D60}" type="slidenum">
              <a:rPr lang="en-US"/>
              <a:pPr/>
              <a:t>20</a:t>
            </a:fld>
            <a:endParaRPr lang="en-US"/>
          </a:p>
        </p:txBody>
      </p:sp>
      <p:sp>
        <p:nvSpPr>
          <p:cNvPr id="122882" name="Rectangle 2"/>
          <p:cNvSpPr>
            <a:spLocks noGrp="1" noRot="1" noChangeAspect="1" noChangeArrowheads="1" noTextEdit="1"/>
          </p:cNvSpPr>
          <p:nvPr>
            <p:ph type="sldImg"/>
          </p:nvPr>
        </p:nvSpPr>
        <p:spPr>
          <a:xfrm>
            <a:off x="1206500" y="704850"/>
            <a:ext cx="4700588" cy="3525838"/>
          </a:xfrm>
          <a:ln/>
        </p:spPr>
      </p:sp>
      <p:sp>
        <p:nvSpPr>
          <p:cNvPr id="1228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3B99F44-4E0F-4079-8434-0B97676C2D8E}" type="slidenum">
              <a:rPr lang="en-US"/>
              <a:pPr/>
              <a:t>21</a:t>
            </a:fld>
            <a:endParaRPr lang="en-US"/>
          </a:p>
        </p:txBody>
      </p:sp>
      <p:sp>
        <p:nvSpPr>
          <p:cNvPr id="118786" name="Rectangle 2"/>
          <p:cNvSpPr>
            <a:spLocks noGrp="1" noRot="1" noChangeAspect="1" noChangeArrowheads="1" noTextEdit="1"/>
          </p:cNvSpPr>
          <p:nvPr>
            <p:ph type="sldImg"/>
          </p:nvPr>
        </p:nvSpPr>
        <p:spPr>
          <a:xfrm>
            <a:off x="1206500" y="704850"/>
            <a:ext cx="4700588" cy="3525838"/>
          </a:xfrm>
          <a:ln/>
        </p:spPr>
      </p:sp>
      <p:sp>
        <p:nvSpPr>
          <p:cNvPr id="1187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A457EF6-5439-48F0-8381-BA80DCBE7EA2}" type="slidenum">
              <a:rPr lang="en-US"/>
              <a:pPr/>
              <a:t>22</a:t>
            </a:fld>
            <a:endParaRPr lang="en-US"/>
          </a:p>
        </p:txBody>
      </p:sp>
      <p:sp>
        <p:nvSpPr>
          <p:cNvPr id="120834" name="Rectangle 2"/>
          <p:cNvSpPr>
            <a:spLocks noGrp="1" noRot="1" noChangeAspect="1" noChangeArrowheads="1" noTextEdit="1"/>
          </p:cNvSpPr>
          <p:nvPr>
            <p:ph type="sldImg"/>
          </p:nvPr>
        </p:nvSpPr>
        <p:spPr>
          <a:xfrm>
            <a:off x="1206500" y="704850"/>
            <a:ext cx="4700588" cy="3525838"/>
          </a:xfrm>
          <a:ln/>
        </p:spPr>
      </p:sp>
      <p:sp>
        <p:nvSpPr>
          <p:cNvPr id="1208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5CAF34E-0819-4212-B6EA-BF17FFF306D2}" type="slidenum">
              <a:rPr lang="en-US"/>
              <a:pPr/>
              <a:t>23</a:t>
            </a:fld>
            <a:endParaRPr lang="en-US"/>
          </a:p>
        </p:txBody>
      </p:sp>
      <p:sp>
        <p:nvSpPr>
          <p:cNvPr id="124930" name="Rectangle 2"/>
          <p:cNvSpPr>
            <a:spLocks noGrp="1" noRot="1" noChangeAspect="1" noChangeArrowheads="1" noTextEdit="1"/>
          </p:cNvSpPr>
          <p:nvPr>
            <p:ph type="sldImg"/>
          </p:nvPr>
        </p:nvSpPr>
        <p:spPr>
          <a:xfrm>
            <a:off x="1206500" y="704850"/>
            <a:ext cx="4700588" cy="3525838"/>
          </a:xfrm>
          <a:ln/>
        </p:spPr>
      </p:sp>
      <p:sp>
        <p:nvSpPr>
          <p:cNvPr id="1249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A96E34A-9796-4216-922F-2C632E8C1EFA}" type="slidenum">
              <a:rPr lang="en-US"/>
              <a:pPr/>
              <a:t>24</a:t>
            </a:fld>
            <a:endParaRPr lang="en-US"/>
          </a:p>
        </p:txBody>
      </p:sp>
      <p:sp>
        <p:nvSpPr>
          <p:cNvPr id="128002" name="Rectangle 2"/>
          <p:cNvSpPr>
            <a:spLocks noGrp="1" noRot="1" noChangeAspect="1" noChangeArrowheads="1" noTextEdit="1"/>
          </p:cNvSpPr>
          <p:nvPr>
            <p:ph type="sldImg"/>
          </p:nvPr>
        </p:nvSpPr>
        <p:spPr>
          <a:xfrm>
            <a:off x="1206500" y="704850"/>
            <a:ext cx="4700588" cy="3525838"/>
          </a:xfrm>
          <a:ln/>
        </p:spPr>
      </p:sp>
      <p:sp>
        <p:nvSpPr>
          <p:cNvPr id="128003"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30250" y="1905000"/>
            <a:ext cx="7681913" cy="1523495"/>
          </a:xfrm>
        </p:spPr>
        <p:txBody>
          <a:bodyPr>
            <a:noAutofit/>
          </a:bodyPr>
          <a:lstStyle>
            <a:lvl1pPr>
              <a:lnSpc>
                <a:spcPct val="90000"/>
              </a:lnSpc>
              <a:defRPr sz="5400">
                <a:latin typeface="+mj-lt"/>
              </a:defRPr>
            </a:lvl1pPr>
          </a:lstStyle>
          <a:p>
            <a:r>
              <a:rPr lang="en-US" smtClean="0"/>
              <a:t>Click to edit Master title style</a:t>
            </a:r>
            <a:endParaRPr lang="en-US" dirty="0"/>
          </a:p>
        </p:txBody>
      </p:sp>
      <p:sp>
        <p:nvSpPr>
          <p:cNvPr id="3" name="Subtitle 2"/>
          <p:cNvSpPr>
            <a:spLocks noGrp="1"/>
          </p:cNvSpPr>
          <p:nvPr>
            <p:ph type="subTitle" idx="1"/>
          </p:nvPr>
        </p:nvSpPr>
        <p:spPr>
          <a:xfrm>
            <a:off x="730249" y="4344988"/>
            <a:ext cx="4222751"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smtClean="0"/>
              <a:t>Click to edit Master subtitle style</a:t>
            </a:r>
            <a:endParaRPr lang="en-US" dirty="0"/>
          </a:p>
        </p:txBody>
      </p:sp>
      <p:pic>
        <p:nvPicPr>
          <p:cNvPr id="15" name="Picture 14" descr="footer_graphic.png"/>
          <p:cNvPicPr>
            <a:picLocks noChangeAspect="1"/>
          </p:cNvPicPr>
          <p:nvPr userDrawn="1"/>
        </p:nvPicPr>
        <p:blipFill>
          <a:blip r:embed="rId2" cstate="print"/>
          <a:stretch>
            <a:fillRect/>
          </a:stretch>
        </p:blipFill>
        <p:spPr>
          <a:xfrm>
            <a:off x="0" y="5435827"/>
            <a:ext cx="9144000" cy="1420586"/>
          </a:xfrm>
          <a:prstGeom prst="rect">
            <a:avLst/>
          </a:prstGeom>
        </p:spPr>
      </p:pic>
    </p:spTree>
  </p:cSld>
  <p:clrMapOvr>
    <a:masterClrMapping/>
  </p:clrMapOv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381000" y="1371600"/>
            <a:ext cx="8382000" cy="1618905"/>
          </a:xfrm>
        </p:spPr>
        <p:txBody>
          <a:bodyPr/>
          <a:lstStyle>
            <a:lvl1pPr>
              <a:lnSpc>
                <a:spcPct val="90000"/>
              </a:lnSpc>
              <a:defRPr sz="2400"/>
            </a:lvl1pPr>
            <a:lvl2pPr>
              <a:lnSpc>
                <a:spcPct val="90000"/>
              </a:lnSpc>
              <a:defRPr sz="2000"/>
            </a:lvl2pPr>
            <a:lvl3pPr>
              <a:lnSpc>
                <a:spcPct val="90000"/>
              </a:lnSpc>
              <a:defRPr sz="1800"/>
            </a:lvl3pPr>
            <a:lvl4pPr>
              <a:lnSpc>
                <a:spcPct val="90000"/>
              </a:lnSpc>
              <a:defRPr sz="1800"/>
            </a:lvl4pPr>
            <a:lvl5pPr>
              <a:lnSpc>
                <a:spcPct val="90000"/>
              </a:lnSpc>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3"/>
          <p:cNvSpPr>
            <a:spLocks noGrp="1"/>
          </p:cNvSpPr>
          <p:nvPr>
            <p:ph type="sldNum" sz="quarter" idx="10"/>
          </p:nvPr>
        </p:nvSpPr>
        <p:spPr/>
        <p:txBody>
          <a:bodyPr/>
          <a:lstStyle/>
          <a:p>
            <a:pPr algn="l"/>
            <a:fld id="{D83BD78C-BEE0-4214-93C4-36A4B7DBF6BD}" type="slidenum">
              <a:rPr lang="en-US" smtClean="0"/>
              <a:pPr algn="l"/>
              <a:t>‹#›</a:t>
            </a:fld>
            <a:endParaRPr lang="en-US" dirty="0"/>
          </a:p>
        </p:txBody>
      </p:sp>
      <p:sp>
        <p:nvSpPr>
          <p:cNvPr id="6" name="Text Placeholder 5"/>
          <p:cNvSpPr>
            <a:spLocks noGrp="1"/>
          </p:cNvSpPr>
          <p:nvPr>
            <p:ph type="body" sz="quarter" idx="11"/>
          </p:nvPr>
        </p:nvSpPr>
        <p:spPr>
          <a:xfrm>
            <a:off x="4648200" y="6303902"/>
            <a:ext cx="4114800" cy="249299"/>
          </a:xfrm>
        </p:spPr>
        <p:txBody>
          <a:bodyPr anchor="b" anchorCtr="0"/>
          <a:lstStyle>
            <a:lvl1pPr marL="0" indent="0" algn="r">
              <a:buFontTx/>
              <a:buNone/>
              <a:defRPr sz="1800" b="1">
                <a:solidFill>
                  <a:schemeClr val="accent3">
                    <a:lumMod val="75000"/>
                  </a:schemeClr>
                </a:solidFill>
                <a:effectLst/>
              </a:defRPr>
            </a:lvl1pPr>
          </a:lstStyle>
          <a:p>
            <a:pPr lvl="0"/>
            <a:r>
              <a:rPr lang="en-US" dirty="0" smtClean="0"/>
              <a:t>Click to edit Master text styles</a:t>
            </a:r>
          </a:p>
        </p:txBody>
      </p:sp>
    </p:spTree>
  </p:cSld>
  <p:clrMapOvr>
    <a:masterClrMapping/>
  </p:clrMapOv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371600"/>
            <a:ext cx="8382000" cy="1551194"/>
          </a:xfrm>
        </p:spPr>
        <p:txBody>
          <a:bodyPr/>
          <a:lstStyle>
            <a:lvl1pPr marL="339976" indent="-339976">
              <a:lnSpc>
                <a:spcPct val="90000"/>
              </a:lnSpc>
              <a:defRPr sz="2400"/>
            </a:lvl1pPr>
            <a:lvl2pPr marL="673338" indent="-325424">
              <a:lnSpc>
                <a:spcPct val="90000"/>
              </a:lnSpc>
              <a:defRPr sz="2000"/>
            </a:lvl2pPr>
            <a:lvl3pPr marL="953785" indent="-288384">
              <a:lnSpc>
                <a:spcPct val="90000"/>
              </a:lnSpc>
              <a:defRPr sz="1800"/>
            </a:lvl3pPr>
            <a:lvl4pPr marL="1227618" indent="-273833">
              <a:lnSpc>
                <a:spcPct val="90000"/>
              </a:lnSpc>
              <a:defRPr sz="1600"/>
            </a:lvl4pPr>
            <a:lvl5pPr marL="1516002" indent="-280447">
              <a:lnSpc>
                <a:spcPct val="90000"/>
              </a:lnSpc>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381000" y="3352800"/>
            <a:ext cx="8382000" cy="865394"/>
          </a:xfrm>
        </p:spPr>
        <p:txBody>
          <a:bodyPr/>
          <a:lstStyle>
            <a:lvl1pPr marL="347914" indent="-347914">
              <a:lnSpc>
                <a:spcPct val="90000"/>
              </a:lnSpc>
              <a:defRPr sz="2400"/>
            </a:lvl1pPr>
            <a:lvl2pPr marL="673338" indent="-339976">
              <a:lnSpc>
                <a:spcPct val="90000"/>
              </a:lnSpc>
              <a:defRPr sz="2000"/>
            </a:lvl2pPr>
            <a:lvl3pPr marL="961722" indent="-302936">
              <a:lnSpc>
                <a:spcPct val="90000"/>
              </a:lnSpc>
              <a:defRPr sz="1800"/>
            </a:lvl3pPr>
            <a:lvl4pPr marL="1227618" indent="-265896">
              <a:lnSpc>
                <a:spcPct val="90000"/>
              </a:lnSpc>
              <a:defRPr sz="1600"/>
            </a:lvl4pPr>
            <a:lvl5pPr marL="1516002" indent="-273833">
              <a:lnSpc>
                <a:spcPct val="90000"/>
              </a:lnSpc>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Slide Number Placeholder 5"/>
          <p:cNvSpPr>
            <a:spLocks noGrp="1"/>
          </p:cNvSpPr>
          <p:nvPr>
            <p:ph type="sldNum" sz="quarter" idx="4"/>
          </p:nvPr>
        </p:nvSpPr>
        <p:spPr>
          <a:xfrm>
            <a:off x="228600" y="6248400"/>
            <a:ext cx="2133600" cy="365125"/>
          </a:xfrm>
          <a:prstGeom prst="rect">
            <a:avLst/>
          </a:prstGeom>
        </p:spPr>
        <p:txBody>
          <a:bodyPr vert="horz" lIns="91440" tIns="45720" rIns="91440" bIns="45720" rtlCol="0" anchor="ctr"/>
          <a:lstStyle>
            <a:lvl1pPr algn="r">
              <a:defRPr sz="1800">
                <a:solidFill>
                  <a:schemeClr val="bg2"/>
                </a:solidFill>
              </a:defRPr>
            </a:lvl1pPr>
          </a:lstStyle>
          <a:p>
            <a:pPr algn="l"/>
            <a:fld id="{D83BD78C-BEE0-4214-93C4-36A4B7DBF6BD}" type="slidenum">
              <a:rPr lang="en-US" smtClean="0"/>
              <a:pPr algn="l"/>
              <a:t>‹#›</a:t>
            </a:fld>
            <a:endParaRPr lang="en-US" dirty="0"/>
          </a:p>
        </p:txBody>
      </p:sp>
    </p:spTree>
  </p:cSld>
  <p:clrMapOvr>
    <a:masterClrMapping/>
  </p:clrMapOvr>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381000" y="1411553"/>
            <a:ext cx="4114800"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0999" y="2174874"/>
            <a:ext cx="4114800" cy="3921125"/>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981" y="1411553"/>
            <a:ext cx="4117019"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4"/>
            <a:ext cx="4117974" cy="3921125"/>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6"/>
          <p:cNvSpPr>
            <a:spLocks noGrp="1"/>
          </p:cNvSpPr>
          <p:nvPr>
            <p:ph type="sldNum" sz="quarter" idx="10"/>
          </p:nvPr>
        </p:nvSpPr>
        <p:spPr/>
        <p:txBody>
          <a:bodyPr/>
          <a:lstStyle/>
          <a:p>
            <a:pPr algn="l"/>
            <a:fld id="{D83BD78C-BEE0-4214-93C4-36A4B7DBF6BD}" type="slidenum">
              <a:rPr lang="en-US" smtClean="0"/>
              <a:pPr algn="l"/>
              <a:t>‹#›</a:t>
            </a:fld>
            <a:endParaRPr lang="en-US" dirty="0"/>
          </a:p>
        </p:txBody>
      </p:sp>
    </p:spTree>
  </p:cSld>
  <p:clrMapOvr>
    <a:masterClrMapping/>
  </p:clrMapOvr>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p>
            <a:pPr algn="l"/>
            <a:fld id="{D83BD78C-BEE0-4214-93C4-36A4B7DBF6BD}" type="slidenum">
              <a:rPr lang="en-US" smtClean="0"/>
              <a:pPr algn="l"/>
              <a:t>‹#›</a:t>
            </a:fld>
            <a:endParaRPr lang="en-US" dirty="0"/>
          </a:p>
        </p:txBody>
      </p:sp>
    </p:spTree>
  </p:cSld>
  <p:clrMapOvr>
    <a:masterClrMapping/>
  </p:clrMapOvr>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algn="l"/>
            <a:fld id="{D83BD78C-BEE0-4214-93C4-36A4B7DBF6BD}" type="slidenum">
              <a:rPr lang="en-US" smtClean="0"/>
              <a:pPr algn="l"/>
              <a:t>‹#›</a:t>
            </a:fld>
            <a:endParaRPr lang="en-US" dirty="0"/>
          </a:p>
        </p:txBody>
      </p:sp>
    </p:spTree>
  </p:cSld>
  <p:clrMapOvr>
    <a:masterClrMapping/>
  </p:clrMapOvr>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4.png"/><Relationship Id="rId5" Type="http://schemas.openxmlformats.org/officeDocument/2006/relationships/slideLayout" Target="../slideLayouts/slideLayout5.xml"/><Relationship Id="rId10"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8" cstate="print">
            <a:lum/>
          </a:blip>
          <a:srcRect/>
          <a:stretch>
            <a:fillRect/>
          </a:stretch>
        </a:blipFill>
        <a:effectLst/>
      </p:bgPr>
    </p:bg>
    <p:spTree>
      <p:nvGrpSpPr>
        <p:cNvPr id="1" name=""/>
        <p:cNvGrpSpPr/>
        <p:nvPr/>
      </p:nvGrpSpPr>
      <p:grpSpPr>
        <a:xfrm>
          <a:off x="0" y="0"/>
          <a:ext cx="0" cy="0"/>
          <a:chOff x="0" y="0"/>
          <a:chExt cx="0" cy="0"/>
        </a:xfrm>
      </p:grpSpPr>
      <p:pic>
        <p:nvPicPr>
          <p:cNvPr id="5" name="Picture 4" descr="white rectangle.png"/>
          <p:cNvPicPr>
            <a:picLocks noChangeAspect="1"/>
          </p:cNvPicPr>
          <p:nvPr/>
        </p:nvPicPr>
        <p:blipFill>
          <a:blip r:embed="rId9" cstate="print"/>
          <a:srcRect b="10453"/>
          <a:stretch>
            <a:fillRect/>
          </a:stretch>
        </p:blipFill>
        <p:spPr>
          <a:xfrm>
            <a:off x="0" y="914400"/>
            <a:ext cx="9144000" cy="5943600"/>
          </a:xfrm>
          <a:prstGeom prst="rect">
            <a:avLst/>
          </a:prstGeom>
        </p:spPr>
      </p:pic>
      <p:sp>
        <p:nvSpPr>
          <p:cNvPr id="2" name="Title Placeholder 1"/>
          <p:cNvSpPr>
            <a:spLocks noGrp="1"/>
          </p:cNvSpPr>
          <p:nvPr>
            <p:ph type="title"/>
          </p:nvPr>
        </p:nvSpPr>
        <p:spPr>
          <a:xfrm>
            <a:off x="381000" y="230188"/>
            <a:ext cx="8382000" cy="609398"/>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381000" y="1371600"/>
            <a:ext cx="8382000" cy="1877437"/>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228600" y="6248400"/>
            <a:ext cx="2133600" cy="365125"/>
          </a:xfrm>
          <a:prstGeom prst="rect">
            <a:avLst/>
          </a:prstGeom>
        </p:spPr>
        <p:txBody>
          <a:bodyPr vert="horz" lIns="91440" tIns="45720" rIns="91440" bIns="45720" rtlCol="0" anchor="ctr"/>
          <a:lstStyle>
            <a:lvl1pPr algn="r">
              <a:defRPr sz="1800">
                <a:solidFill>
                  <a:schemeClr val="bg2"/>
                </a:solidFill>
              </a:defRPr>
            </a:lvl1pPr>
          </a:lstStyle>
          <a:p>
            <a:pPr algn="l"/>
            <a:fld id="{D83BD78C-BEE0-4214-93C4-36A4B7DBF6BD}" type="slidenum">
              <a:rPr lang="en-US" smtClean="0"/>
              <a:pPr algn="l"/>
              <a:t>‹#›</a:t>
            </a:fld>
            <a:endParaRPr lang="en-US" dirty="0"/>
          </a:p>
        </p:txBody>
      </p:sp>
    </p:spTree>
  </p:cSld>
  <p:clrMap bg1="dk1" tx1="lt1" bg2="dk2" tx2="lt2" accent1="accent1" accent2="accent2" accent3="accent3" accent4="accent4" accent5="accent5" accent6="accent6" hlink="hlink" folHlink="folHlink"/>
  <p:sldLayoutIdLst>
    <p:sldLayoutId id="2147483679" r:id="rId1"/>
    <p:sldLayoutId id="2147483682" r:id="rId2"/>
    <p:sldLayoutId id="2147483683" r:id="rId3"/>
    <p:sldLayoutId id="2147483684" r:id="rId4"/>
    <p:sldLayoutId id="2147483685" r:id="rId5"/>
    <p:sldLayoutId id="2147483686" r:id="rId6"/>
  </p:sldLayoutIdLst>
  <p:transition/>
  <p:timing>
    <p:tnLst>
      <p:par>
        <p:cTn id="1" dur="indefinite" restart="never" nodeType="tmRoot"/>
      </p:par>
    </p:tnLst>
  </p:timing>
  <p:hf hdr="0" ftr="0" dt="0"/>
  <p:txStyles>
    <p:titleStyle>
      <a:lvl1pPr algn="l" defTabSz="914363" rtl="0" eaLnBrk="1" latinLnBrk="0" hangingPunct="1">
        <a:lnSpc>
          <a:spcPct val="90000"/>
        </a:lnSpc>
        <a:spcBef>
          <a:spcPct val="0"/>
        </a:spcBef>
        <a:buNone/>
        <a:defRPr lang="en-US" sz="4400" b="0" kern="1200" cap="none"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p:titleStyle>
    <p:bodyStyle>
      <a:lvl1pPr marL="396875" indent="-396875" algn="l" defTabSz="914363" rtl="0" eaLnBrk="1" latinLnBrk="0" hangingPunct="1">
        <a:lnSpc>
          <a:spcPct val="90000"/>
        </a:lnSpc>
        <a:spcBef>
          <a:spcPct val="20000"/>
        </a:spcBef>
        <a:buFontTx/>
        <a:buBlip>
          <a:blip r:embed="rId10"/>
        </a:buBlip>
        <a:defRPr sz="2800" kern="1200">
          <a:solidFill>
            <a:schemeClr val="bg1"/>
          </a:solidFill>
          <a:latin typeface="+mn-lt"/>
          <a:ea typeface="+mn-ea"/>
          <a:cs typeface="+mn-cs"/>
        </a:defRPr>
      </a:lvl1pPr>
      <a:lvl2pPr marL="914400" indent="-396875" algn="l" defTabSz="914363" rtl="0" eaLnBrk="1" latinLnBrk="0" hangingPunct="1">
        <a:lnSpc>
          <a:spcPct val="90000"/>
        </a:lnSpc>
        <a:spcBef>
          <a:spcPct val="20000"/>
        </a:spcBef>
        <a:buFontTx/>
        <a:buBlip>
          <a:blip r:embed="rId11"/>
        </a:buBlip>
        <a:defRPr sz="2400" kern="1200">
          <a:solidFill>
            <a:schemeClr val="bg1"/>
          </a:solidFill>
          <a:latin typeface="+mn-lt"/>
          <a:ea typeface="+mn-ea"/>
          <a:cs typeface="+mn-cs"/>
        </a:defRPr>
      </a:lvl2pPr>
      <a:lvl3pPr marL="1258888" indent="-344488" algn="l" defTabSz="914363" rtl="0" eaLnBrk="1" latinLnBrk="0" hangingPunct="1">
        <a:lnSpc>
          <a:spcPct val="90000"/>
        </a:lnSpc>
        <a:spcBef>
          <a:spcPct val="20000"/>
        </a:spcBef>
        <a:buFontTx/>
        <a:buBlip>
          <a:blip r:embed="rId11"/>
        </a:buBlip>
        <a:defRPr sz="2000" kern="1200">
          <a:solidFill>
            <a:schemeClr val="bg1"/>
          </a:solidFill>
          <a:latin typeface="+mn-lt"/>
          <a:ea typeface="+mn-ea"/>
          <a:cs typeface="+mn-cs"/>
        </a:defRPr>
      </a:lvl3pPr>
      <a:lvl4pPr marL="1604963" indent="-346075" algn="l" defTabSz="914363" rtl="0" eaLnBrk="1" latinLnBrk="0" hangingPunct="1">
        <a:lnSpc>
          <a:spcPct val="90000"/>
        </a:lnSpc>
        <a:spcBef>
          <a:spcPct val="20000"/>
        </a:spcBef>
        <a:buFontTx/>
        <a:buBlip>
          <a:blip r:embed="rId11"/>
        </a:buBlip>
        <a:defRPr sz="2000" kern="1200">
          <a:solidFill>
            <a:schemeClr val="bg1"/>
          </a:solidFill>
          <a:latin typeface="+mn-lt"/>
          <a:ea typeface="+mn-ea"/>
          <a:cs typeface="+mn-cs"/>
        </a:defRPr>
      </a:lvl4pPr>
      <a:lvl5pPr marL="1941513" indent="-336550" algn="l" defTabSz="914363" rtl="0" eaLnBrk="1" latinLnBrk="0" hangingPunct="1">
        <a:lnSpc>
          <a:spcPct val="90000"/>
        </a:lnSpc>
        <a:spcBef>
          <a:spcPct val="20000"/>
        </a:spcBef>
        <a:buFontTx/>
        <a:buBlip>
          <a:blip r:embed="rId11"/>
        </a:buBlip>
        <a:defRPr sz="2000" kern="1200">
          <a:solidFill>
            <a:schemeClr val="bg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6" Type="http://schemas.openxmlformats.org/officeDocument/2006/relationships/image" Target="../media/image30.gif"/><Relationship Id="rId5" Type="http://schemas.openxmlformats.org/officeDocument/2006/relationships/image" Target="../media/image29.png"/><Relationship Id="rId4" Type="http://schemas.openxmlformats.org/officeDocument/2006/relationships/image" Target="../media/image28.jpeg"/></Relationships>
</file>

<file path=ppt/slides/_rels/slide16.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2.jpeg"/><Relationship Id="rId7" Type="http://schemas.openxmlformats.org/officeDocument/2006/relationships/image" Target="../media/image36.png"/><Relationship Id="rId2" Type="http://schemas.openxmlformats.org/officeDocument/2006/relationships/image" Target="../media/image31.gif"/><Relationship Id="rId1" Type="http://schemas.openxmlformats.org/officeDocument/2006/relationships/slideLayout" Target="../slideLayouts/slideLayout2.xml"/><Relationship Id="rId6" Type="http://schemas.openxmlformats.org/officeDocument/2006/relationships/image" Target="../media/image35.png"/><Relationship Id="rId11" Type="http://schemas.openxmlformats.org/officeDocument/2006/relationships/image" Target="../media/image40.gif"/><Relationship Id="rId5" Type="http://schemas.openxmlformats.org/officeDocument/2006/relationships/image" Target="../media/image34.png"/><Relationship Id="rId10" Type="http://schemas.openxmlformats.org/officeDocument/2006/relationships/image" Target="../media/image39.png"/><Relationship Id="rId4" Type="http://schemas.openxmlformats.org/officeDocument/2006/relationships/image" Target="../media/image33.png"/><Relationship Id="rId9" Type="http://schemas.openxmlformats.org/officeDocument/2006/relationships/image" Target="../media/image38.png"/></Relationships>
</file>

<file path=ppt/slides/_rels/slide1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www.cuasterisk.com/"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2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48.wmf"/><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5.xml"/><Relationship Id="rId5" Type="http://schemas.openxmlformats.org/officeDocument/2006/relationships/image" Target="../media/image13.jpeg"/><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7" Type="http://schemas.openxmlformats.org/officeDocument/2006/relationships/image" Target="../media/image19.jpeg"/><Relationship Id="rId2" Type="http://schemas.openxmlformats.org/officeDocument/2006/relationships/image" Target="../media/image14.jpeg"/><Relationship Id="rId1" Type="http://schemas.openxmlformats.org/officeDocument/2006/relationships/slideLayout" Target="../slideLayouts/slideLayout5.xml"/><Relationship Id="rId6" Type="http://schemas.openxmlformats.org/officeDocument/2006/relationships/image" Target="../media/image18.png"/><Relationship Id="rId5" Type="http://schemas.openxmlformats.org/officeDocument/2006/relationships/image" Target="../media/image17.jpeg"/><Relationship Id="rId4" Type="http://schemas.openxmlformats.org/officeDocument/2006/relationships/image" Target="../media/image16.jpeg"/></Relationships>
</file>

<file path=ppt/slides/_rels/slide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r>
              <a:rPr lang="en-US" dirty="0" smtClean="0"/>
              <a:t>It’s a Birthday Party!</a:t>
            </a:r>
            <a:endParaRPr lang="en-US" dirty="0"/>
          </a:p>
        </p:txBody>
      </p:sp>
      <p:sp>
        <p:nvSpPr>
          <p:cNvPr id="2051" name="Rectangle 3"/>
          <p:cNvSpPr>
            <a:spLocks noGrp="1" noChangeArrowheads="1"/>
          </p:cNvSpPr>
          <p:nvPr>
            <p:ph type="subTitle" idx="1"/>
          </p:nvPr>
        </p:nvSpPr>
        <p:spPr/>
        <p:txBody>
          <a:bodyPr/>
          <a:lstStyle/>
          <a:p>
            <a:r>
              <a:rPr lang="en-US" sz="2900" dirty="0" smtClean="0"/>
              <a:t>Annual Stockholders </a:t>
            </a:r>
            <a:r>
              <a:rPr lang="en-US" sz="2900" dirty="0"/>
              <a:t>Meeting</a:t>
            </a:r>
          </a:p>
          <a:p>
            <a:r>
              <a:rPr lang="en-US" sz="2000" dirty="0" smtClean="0"/>
              <a:t>June 23, 2010</a:t>
            </a:r>
            <a:endParaRPr lang="en-US" sz="2000" dirty="0"/>
          </a:p>
          <a:p>
            <a:endParaRPr lang="en-US" dirty="0"/>
          </a:p>
        </p:txBody>
      </p:sp>
      <p:pic>
        <p:nvPicPr>
          <p:cNvPr id="2053" name="Picture 5" descr="X:\Web Services\Public\logos\cuanswers\cuanswers_white.png"/>
          <p:cNvPicPr>
            <a:picLocks noChangeAspect="1" noChangeArrowheads="1"/>
          </p:cNvPicPr>
          <p:nvPr/>
        </p:nvPicPr>
        <p:blipFill>
          <a:blip r:embed="rId2" cstate="print"/>
          <a:srcRect/>
          <a:stretch>
            <a:fillRect/>
          </a:stretch>
        </p:blipFill>
        <p:spPr bwMode="auto">
          <a:xfrm>
            <a:off x="762000" y="3733800"/>
            <a:ext cx="2514600" cy="416296"/>
          </a:xfrm>
          <a:prstGeom prst="rect">
            <a:avLst/>
          </a:prstGeom>
          <a:noFill/>
        </p:spPr>
      </p:pic>
      <p:pic>
        <p:nvPicPr>
          <p:cNvPr id="5" name="Picture 2" descr="X:\Web Services\Public\logos\40th_anniversary\happy_birthday_large.png"/>
          <p:cNvPicPr>
            <a:picLocks noChangeAspect="1" noChangeArrowheads="1"/>
          </p:cNvPicPr>
          <p:nvPr/>
        </p:nvPicPr>
        <p:blipFill>
          <a:blip r:embed="rId3" cstate="print"/>
          <a:srcRect/>
          <a:stretch>
            <a:fillRect/>
          </a:stretch>
        </p:blipFill>
        <p:spPr bwMode="auto">
          <a:xfrm>
            <a:off x="5486400" y="3581400"/>
            <a:ext cx="3017195" cy="3012518"/>
          </a:xfrm>
          <a:prstGeom prst="rect">
            <a:avLst/>
          </a:prstGeom>
          <a:noFill/>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997196"/>
          </a:xfrm>
        </p:spPr>
        <p:txBody>
          <a:bodyPr/>
          <a:lstStyle/>
          <a:p>
            <a:r>
              <a:rPr lang="en-US" sz="2800" dirty="0" smtClean="0"/>
              <a:t>2010 Special Election</a:t>
            </a:r>
            <a:br>
              <a:rPr lang="en-US" sz="2800" dirty="0" smtClean="0"/>
            </a:br>
            <a:r>
              <a:rPr lang="en-US" dirty="0" smtClean="0"/>
              <a:t>Let’s Hear from the Candidates</a:t>
            </a:r>
            <a:endParaRPr lang="en-US" dirty="0"/>
          </a:p>
        </p:txBody>
      </p:sp>
      <p:sp>
        <p:nvSpPr>
          <p:cNvPr id="3" name="Content Placeholder 2"/>
          <p:cNvSpPr>
            <a:spLocks noGrp="1"/>
          </p:cNvSpPr>
          <p:nvPr>
            <p:ph idx="1"/>
          </p:nvPr>
        </p:nvSpPr>
        <p:spPr>
          <a:xfrm>
            <a:off x="381000" y="1371600"/>
            <a:ext cx="8382000" cy="3250121"/>
          </a:xfrm>
        </p:spPr>
        <p:txBody>
          <a:bodyPr/>
          <a:lstStyle/>
          <a:p>
            <a:pPr>
              <a:buNone/>
            </a:pPr>
            <a:r>
              <a:rPr lang="en-US" i="1" dirty="0" smtClean="0"/>
              <a:t>In alphabetical order...</a:t>
            </a:r>
          </a:p>
          <a:p>
            <a:r>
              <a:rPr lang="en-US" dirty="0" smtClean="0"/>
              <a:t>Janelle </a:t>
            </a:r>
            <a:r>
              <a:rPr lang="en-US" dirty="0" err="1" smtClean="0"/>
              <a:t>Higgison</a:t>
            </a:r>
            <a:r>
              <a:rPr lang="en-US" dirty="0" smtClean="0"/>
              <a:t>, CEO</a:t>
            </a:r>
          </a:p>
          <a:p>
            <a:pPr lvl="1"/>
            <a:r>
              <a:rPr lang="en-US" dirty="0" smtClean="0"/>
              <a:t>River Valley CU (</a:t>
            </a:r>
            <a:r>
              <a:rPr lang="en-US" dirty="0" err="1" smtClean="0"/>
              <a:t>Ada</a:t>
            </a:r>
            <a:r>
              <a:rPr lang="en-US" dirty="0" smtClean="0"/>
              <a:t>, MI)</a:t>
            </a:r>
          </a:p>
          <a:p>
            <a:r>
              <a:rPr lang="en-US" dirty="0" smtClean="0"/>
              <a:t>David </a:t>
            </a:r>
            <a:r>
              <a:rPr lang="en-US" dirty="0" err="1" smtClean="0"/>
              <a:t>Keim</a:t>
            </a:r>
            <a:r>
              <a:rPr lang="en-US" dirty="0" smtClean="0"/>
              <a:t>, CEO</a:t>
            </a:r>
          </a:p>
          <a:p>
            <a:pPr lvl="1"/>
            <a:r>
              <a:rPr lang="en-US" dirty="0" smtClean="0"/>
              <a:t>Western Districts Members CU </a:t>
            </a:r>
            <a:br>
              <a:rPr lang="en-US" dirty="0" smtClean="0"/>
            </a:br>
            <a:r>
              <a:rPr lang="en-US" dirty="0" smtClean="0"/>
              <a:t>(Grand Rapids, MI)</a:t>
            </a:r>
          </a:p>
          <a:p>
            <a:r>
              <a:rPr lang="en-US" dirty="0" smtClean="0"/>
              <a:t>Donald Mills, CEO</a:t>
            </a:r>
          </a:p>
          <a:p>
            <a:pPr lvl="1"/>
            <a:r>
              <a:rPr lang="en-US" dirty="0" smtClean="0"/>
              <a:t>Alpena Alcona Area CU (Alpena, MI)</a:t>
            </a:r>
          </a:p>
          <a:p>
            <a:endParaRPr lang="en-US" dirty="0"/>
          </a:p>
        </p:txBody>
      </p:sp>
      <p:sp>
        <p:nvSpPr>
          <p:cNvPr id="4" name="Slide Number Placeholder 3"/>
          <p:cNvSpPr>
            <a:spLocks noGrp="1"/>
          </p:cNvSpPr>
          <p:nvPr>
            <p:ph type="sldNum" sz="quarter" idx="10"/>
          </p:nvPr>
        </p:nvSpPr>
        <p:spPr/>
        <p:txBody>
          <a:bodyPr/>
          <a:lstStyle/>
          <a:p>
            <a:pPr algn="l"/>
            <a:fld id="{D83BD78C-BEE0-4214-93C4-36A4B7DBF6BD}" type="slidenum">
              <a:rPr lang="en-US" smtClean="0"/>
              <a:pPr algn="l"/>
              <a:t>10</a:t>
            </a:fld>
            <a:endParaRPr lang="en-US" dirty="0"/>
          </a:p>
        </p:txBody>
      </p:sp>
      <p:sp>
        <p:nvSpPr>
          <p:cNvPr id="5" name="Text Placeholder 4"/>
          <p:cNvSpPr>
            <a:spLocks noGrp="1"/>
          </p:cNvSpPr>
          <p:nvPr>
            <p:ph type="body" sz="quarter" idx="11"/>
          </p:nvPr>
        </p:nvSpPr>
        <p:spPr>
          <a:xfrm>
            <a:off x="2133600" y="5556005"/>
            <a:ext cx="3429000" cy="997196"/>
          </a:xfrm>
        </p:spPr>
        <p:txBody>
          <a:bodyPr/>
          <a:lstStyle/>
          <a:p>
            <a:r>
              <a:rPr lang="en-US" dirty="0" smtClean="0"/>
              <a:t>Special thanks to this year’s Board Member Handbook Committee for updating our election and appointment procedures </a:t>
            </a:r>
            <a:endParaRPr lang="en-US" dirty="0"/>
          </a:p>
        </p:txBody>
      </p:sp>
      <p:pic>
        <p:nvPicPr>
          <p:cNvPr id="3074" name="Picture 2" descr="X:\Administration\Public\LeadershipConference\2010\Temp place for all graphics\ballot.png"/>
          <p:cNvPicPr>
            <a:picLocks noChangeAspect="1" noChangeArrowheads="1"/>
          </p:cNvPicPr>
          <p:nvPr/>
        </p:nvPicPr>
        <p:blipFill>
          <a:blip r:embed="rId2" cstate="print"/>
          <a:srcRect/>
          <a:stretch>
            <a:fillRect/>
          </a:stretch>
        </p:blipFill>
        <p:spPr bwMode="auto">
          <a:xfrm>
            <a:off x="6553200" y="2133600"/>
            <a:ext cx="2355042" cy="2914067"/>
          </a:xfrm>
          <a:prstGeom prst="rect">
            <a:avLst/>
          </a:prstGeom>
          <a:ln>
            <a:noFill/>
          </a:ln>
          <a:effectLst>
            <a:outerShdw blurRad="292100" dist="139700" dir="2700000" algn="tl" rotWithShape="0">
              <a:srgbClr val="333333">
                <a:alpha val="65000"/>
              </a:srgbClr>
            </a:outerShdw>
          </a:effectLst>
        </p:spPr>
      </p:pic>
      <p:pic>
        <p:nvPicPr>
          <p:cNvPr id="3075" name="Picture 3" descr="X:\Administration\Public\LeadershipConference\2010\Temp place for all graphics\bd handbook.png"/>
          <p:cNvPicPr>
            <a:picLocks noChangeAspect="1" noChangeArrowheads="1"/>
          </p:cNvPicPr>
          <p:nvPr/>
        </p:nvPicPr>
        <p:blipFill>
          <a:blip r:embed="rId3" cstate="print"/>
          <a:srcRect/>
          <a:stretch>
            <a:fillRect/>
          </a:stretch>
        </p:blipFill>
        <p:spPr bwMode="auto">
          <a:xfrm rot="21125572">
            <a:off x="5740988" y="3714133"/>
            <a:ext cx="2119066" cy="2739906"/>
          </a:xfrm>
          <a:prstGeom prst="rect">
            <a:avLst/>
          </a:prstGeom>
          <a:ln>
            <a:solidFill>
              <a:schemeClr val="accent1"/>
            </a:solidFill>
          </a:ln>
          <a:effectLst>
            <a:outerShdw blurRad="292100" dist="139700" dir="2700000" algn="tl" rotWithShape="0">
              <a:srgbClr val="333333">
                <a:alpha val="65000"/>
              </a:srgbClr>
            </a:outerShdw>
          </a:effectLst>
        </p:spPr>
      </p:pic>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4" name="Rectangle 2"/>
          <p:cNvSpPr>
            <a:spLocks noGrp="1" noChangeArrowheads="1"/>
          </p:cNvSpPr>
          <p:nvPr>
            <p:ph type="ctrTitle"/>
          </p:nvPr>
        </p:nvSpPr>
        <p:spPr/>
        <p:txBody>
          <a:bodyPr/>
          <a:lstStyle/>
          <a:p>
            <a:r>
              <a:rPr lang="en-US" dirty="0" smtClean="0"/>
              <a:t>Tonight’s song and dance team will entertain you while we wait for the results...</a:t>
            </a:r>
            <a:endParaRPr lang="en-US" dirty="0"/>
          </a:p>
        </p:txBody>
      </p:sp>
      <p:sp>
        <p:nvSpPr>
          <p:cNvPr id="7" name="Subtitle 6"/>
          <p:cNvSpPr>
            <a:spLocks noGrp="1"/>
          </p:cNvSpPr>
          <p:nvPr>
            <p:ph type="subTitle" idx="1"/>
          </p:nvPr>
        </p:nvSpPr>
        <p:spPr/>
        <p:txBody>
          <a:bodyPr/>
          <a:lstStyle/>
          <a:p>
            <a:r>
              <a:rPr lang="en-US" dirty="0" smtClean="0"/>
              <a:t>The CFO Report</a:t>
            </a:r>
          </a:p>
          <a:p>
            <a:r>
              <a:rPr lang="en-US" dirty="0" smtClean="0"/>
              <a:t>The CEO Report</a:t>
            </a:r>
            <a:endParaRPr lang="en-US" dirty="0"/>
          </a:p>
        </p:txBody>
      </p:sp>
      <p:pic>
        <p:nvPicPr>
          <p:cNvPr id="8" name="Picture 2" descr="X:\Web Services\Public\logos\40th_anniversary\happy_birthday_large.png"/>
          <p:cNvPicPr>
            <a:picLocks noChangeAspect="1" noChangeArrowheads="1"/>
          </p:cNvPicPr>
          <p:nvPr/>
        </p:nvPicPr>
        <p:blipFill>
          <a:blip r:embed="rId2" cstate="print"/>
          <a:srcRect/>
          <a:stretch>
            <a:fillRect/>
          </a:stretch>
        </p:blipFill>
        <p:spPr bwMode="auto">
          <a:xfrm>
            <a:off x="5975588" y="4150282"/>
            <a:ext cx="2254012" cy="2250518"/>
          </a:xfrm>
          <a:prstGeom prst="rect">
            <a:avLst/>
          </a:prstGeom>
          <a:noFill/>
        </p:spPr>
      </p:pic>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ChangeArrowheads="1"/>
          </p:cNvSpPr>
          <p:nvPr>
            <p:ph type="ctrTitle"/>
          </p:nvPr>
        </p:nvSpPr>
        <p:spPr/>
        <p:txBody>
          <a:bodyPr/>
          <a:lstStyle/>
          <a:p>
            <a:r>
              <a:rPr lang="en-US"/>
              <a:t>A Look at The Numbers</a:t>
            </a:r>
          </a:p>
        </p:txBody>
      </p:sp>
      <p:sp>
        <p:nvSpPr>
          <p:cNvPr id="116739" name="Rectangle 3"/>
          <p:cNvSpPr>
            <a:spLocks noGrp="1" noChangeArrowheads="1"/>
          </p:cNvSpPr>
          <p:nvPr>
            <p:ph type="subTitle" idx="1"/>
          </p:nvPr>
        </p:nvSpPr>
        <p:spPr/>
        <p:txBody>
          <a:bodyPr/>
          <a:lstStyle/>
          <a:p>
            <a:r>
              <a:rPr lang="en-US" sz="2500"/>
              <a:t>CFO Report</a:t>
            </a:r>
          </a:p>
        </p:txBody>
      </p:sp>
      <p:sp>
        <p:nvSpPr>
          <p:cNvPr id="5" name="Oval 4"/>
          <p:cNvSpPr/>
          <p:nvPr/>
        </p:nvSpPr>
        <p:spPr bwMode="auto">
          <a:xfrm>
            <a:off x="6172200" y="4114800"/>
            <a:ext cx="2286000" cy="2286000"/>
          </a:xfrm>
          <a:prstGeom prst="ellipse">
            <a:avLst/>
          </a:prstGeom>
          <a:blipFill>
            <a:blip r:embed="rId2" cstate="print"/>
            <a:stretch>
              <a:fillRect/>
            </a:stretch>
          </a:blip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ChangeArrowheads="1"/>
          </p:cNvSpPr>
          <p:nvPr>
            <p:ph type="title"/>
          </p:nvPr>
        </p:nvSpPr>
        <p:spPr/>
        <p:txBody>
          <a:bodyPr/>
          <a:lstStyle/>
          <a:p>
            <a:r>
              <a:rPr lang="en-US" dirty="0"/>
              <a:t>This is the </a:t>
            </a:r>
            <a:r>
              <a:rPr lang="en-US" dirty="0" smtClean="0"/>
              <a:t>2010 </a:t>
            </a:r>
            <a:r>
              <a:rPr lang="en-US" dirty="0"/>
              <a:t>Annual Meeting, but...</a:t>
            </a:r>
          </a:p>
        </p:txBody>
      </p:sp>
      <p:sp>
        <p:nvSpPr>
          <p:cNvPr id="134147" name="Rectangle 3"/>
          <p:cNvSpPr>
            <a:spLocks noGrp="1" noChangeArrowheads="1"/>
          </p:cNvSpPr>
          <p:nvPr>
            <p:ph idx="1"/>
          </p:nvPr>
        </p:nvSpPr>
        <p:spPr>
          <a:xfrm>
            <a:off x="381000" y="1371600"/>
            <a:ext cx="5791200" cy="5041380"/>
          </a:xfrm>
        </p:spPr>
        <p:txBody>
          <a:bodyPr/>
          <a:lstStyle/>
          <a:p>
            <a:pPr>
              <a:spcBef>
                <a:spcPct val="0"/>
              </a:spcBef>
            </a:pPr>
            <a:r>
              <a:rPr lang="en-US" dirty="0"/>
              <a:t>Every year about this time, Randy sets the </a:t>
            </a:r>
            <a:r>
              <a:rPr lang="en-US" dirty="0" smtClean="0"/>
              <a:t>vision </a:t>
            </a:r>
            <a:r>
              <a:rPr lang="en-US" dirty="0"/>
              <a:t>for next year (</a:t>
            </a:r>
            <a:r>
              <a:rPr lang="en-US" dirty="0" smtClean="0"/>
              <a:t>2011)</a:t>
            </a:r>
            <a:endParaRPr lang="en-US" dirty="0"/>
          </a:p>
          <a:p>
            <a:pPr>
              <a:spcBef>
                <a:spcPct val="0"/>
              </a:spcBef>
            </a:pPr>
            <a:endParaRPr lang="en-US" dirty="0" smtClean="0"/>
          </a:p>
          <a:p>
            <a:pPr>
              <a:spcBef>
                <a:spcPct val="0"/>
              </a:spcBef>
            </a:pPr>
            <a:endParaRPr lang="en-US" dirty="0" smtClean="0"/>
          </a:p>
          <a:p>
            <a:pPr>
              <a:spcBef>
                <a:spcPct val="0"/>
              </a:spcBef>
            </a:pPr>
            <a:endParaRPr lang="en-US" dirty="0"/>
          </a:p>
          <a:p>
            <a:pPr>
              <a:spcBef>
                <a:spcPct val="0"/>
              </a:spcBef>
            </a:pPr>
            <a:r>
              <a:rPr lang="en-US" dirty="0" smtClean="0"/>
              <a:t>But remember that our </a:t>
            </a:r>
            <a:r>
              <a:rPr lang="en-US" dirty="0"/>
              <a:t>annual Stockholder’s Meeting is about </a:t>
            </a:r>
            <a:r>
              <a:rPr lang="en-US" dirty="0" smtClean="0"/>
              <a:t>last </a:t>
            </a:r>
            <a:r>
              <a:rPr lang="en-US" dirty="0"/>
              <a:t>year’s numbers (</a:t>
            </a:r>
            <a:r>
              <a:rPr lang="en-US" dirty="0" smtClean="0"/>
              <a:t>2009), and my </a:t>
            </a:r>
            <a:r>
              <a:rPr lang="en-US" dirty="0"/>
              <a:t>comments </a:t>
            </a:r>
            <a:r>
              <a:rPr lang="en-US" dirty="0" smtClean="0"/>
              <a:t>tonight are </a:t>
            </a:r>
            <a:r>
              <a:rPr lang="en-US" dirty="0"/>
              <a:t>about where I see us closing out the current year (</a:t>
            </a:r>
            <a:r>
              <a:rPr lang="en-US" dirty="0" smtClean="0"/>
              <a:t>2010)</a:t>
            </a:r>
            <a:endParaRPr lang="en-US" dirty="0"/>
          </a:p>
          <a:p>
            <a:pPr>
              <a:spcBef>
                <a:spcPct val="0"/>
              </a:spcBef>
            </a:pPr>
            <a:endParaRPr lang="en-US" dirty="0"/>
          </a:p>
          <a:p>
            <a:pPr>
              <a:spcBef>
                <a:spcPct val="0"/>
              </a:spcBef>
            </a:pPr>
            <a:endParaRPr lang="en-US" dirty="0"/>
          </a:p>
        </p:txBody>
      </p:sp>
      <p:sp>
        <p:nvSpPr>
          <p:cNvPr id="9" name="Text Placeholder 8"/>
          <p:cNvSpPr>
            <a:spLocks noGrp="1"/>
          </p:cNvSpPr>
          <p:nvPr>
            <p:ph type="body" sz="quarter" idx="11"/>
          </p:nvPr>
        </p:nvSpPr>
        <p:spPr>
          <a:xfrm>
            <a:off x="4648200" y="5999203"/>
            <a:ext cx="4114800" cy="553998"/>
          </a:xfrm>
        </p:spPr>
        <p:txBody>
          <a:bodyPr/>
          <a:lstStyle/>
          <a:p>
            <a:r>
              <a:rPr lang="en-US" dirty="0" smtClean="0"/>
              <a:t>It’s kind of a “who’s on first” scenario, and you have to pay attention</a:t>
            </a:r>
            <a:endParaRPr lang="en-US" dirty="0"/>
          </a:p>
        </p:txBody>
      </p:sp>
      <p:pic>
        <p:nvPicPr>
          <p:cNvPr id="134157" name="Picture 13" descr="crystalball2"/>
          <p:cNvPicPr>
            <a:picLocks noChangeAspect="1" noChangeArrowheads="1"/>
          </p:cNvPicPr>
          <p:nvPr/>
        </p:nvPicPr>
        <p:blipFill>
          <a:blip r:embed="rId2" cstate="print"/>
          <a:stretch>
            <a:fillRect/>
          </a:stretch>
        </p:blipFill>
        <p:spPr bwMode="auto">
          <a:xfrm>
            <a:off x="6629400" y="3786814"/>
            <a:ext cx="1905000" cy="1252537"/>
          </a:xfrm>
          <a:prstGeom prst="rect">
            <a:avLst/>
          </a:prstGeom>
          <a:ln>
            <a:noFill/>
          </a:ln>
          <a:effectLst>
            <a:outerShdw blurRad="292100" dist="139700" dir="2700000" algn="tl" rotWithShape="0">
              <a:srgbClr val="333333">
                <a:alpha val="65000"/>
              </a:srgbClr>
            </a:outerShdw>
          </a:effectLst>
        </p:spPr>
      </p:pic>
      <p:sp>
        <p:nvSpPr>
          <p:cNvPr id="10" name="Slide Number Placeholder 9"/>
          <p:cNvSpPr>
            <a:spLocks noGrp="1"/>
          </p:cNvSpPr>
          <p:nvPr>
            <p:ph type="sldNum" sz="quarter" idx="10"/>
          </p:nvPr>
        </p:nvSpPr>
        <p:spPr/>
        <p:txBody>
          <a:bodyPr/>
          <a:lstStyle/>
          <a:p>
            <a:pPr algn="l"/>
            <a:fld id="{D83BD78C-BEE0-4214-93C4-36A4B7DBF6BD}" type="slidenum">
              <a:rPr lang="en-US" smtClean="0"/>
              <a:pPr algn="l"/>
              <a:t>13</a:t>
            </a:fld>
            <a:endParaRPr lang="en-US" dirty="0"/>
          </a:p>
        </p:txBody>
      </p:sp>
      <p:pic>
        <p:nvPicPr>
          <p:cNvPr id="134158" name="Picture 14"/>
          <p:cNvPicPr>
            <a:picLocks noChangeAspect="1" noChangeArrowheads="1"/>
          </p:cNvPicPr>
          <p:nvPr/>
        </p:nvPicPr>
        <p:blipFill>
          <a:blip r:embed="rId3" cstate="print"/>
          <a:srcRect/>
          <a:stretch>
            <a:fillRect/>
          </a:stretch>
        </p:blipFill>
        <p:spPr bwMode="auto">
          <a:xfrm>
            <a:off x="6629400" y="1371600"/>
            <a:ext cx="1905000" cy="1428750"/>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941796"/>
          </a:xfrm>
        </p:spPr>
        <p:txBody>
          <a:bodyPr/>
          <a:lstStyle/>
          <a:p>
            <a:r>
              <a:rPr lang="en-US" dirty="0" smtClean="0"/>
              <a:t>Inventorying our Assets</a:t>
            </a:r>
            <a:br>
              <a:rPr lang="en-US" dirty="0" smtClean="0"/>
            </a:br>
            <a:r>
              <a:rPr lang="en-US" sz="2400" dirty="0" smtClean="0"/>
              <a:t>There are as many perspectives as there are observers...</a:t>
            </a:r>
            <a:endParaRPr lang="en-US" sz="4000" dirty="0"/>
          </a:p>
        </p:txBody>
      </p:sp>
      <p:sp>
        <p:nvSpPr>
          <p:cNvPr id="3" name="Content Placeholder 2"/>
          <p:cNvSpPr>
            <a:spLocks noGrp="1"/>
          </p:cNvSpPr>
          <p:nvPr>
            <p:ph idx="1"/>
          </p:nvPr>
        </p:nvSpPr>
        <p:spPr>
          <a:xfrm>
            <a:off x="381000" y="1371600"/>
            <a:ext cx="8382000" cy="387798"/>
          </a:xfrm>
        </p:spPr>
        <p:txBody>
          <a:bodyPr/>
          <a:lstStyle/>
          <a:p>
            <a:r>
              <a:rPr lang="en-US" dirty="0" smtClean="0"/>
              <a:t>The </a:t>
            </a:r>
            <a:r>
              <a:rPr lang="en-US" b="1" dirty="0" smtClean="0"/>
              <a:t>traditionalist</a:t>
            </a:r>
            <a:r>
              <a:rPr lang="en-US" dirty="0" smtClean="0"/>
              <a:t> perspective...</a:t>
            </a:r>
            <a:endParaRPr lang="en-US" dirty="0"/>
          </a:p>
        </p:txBody>
      </p:sp>
      <p:sp>
        <p:nvSpPr>
          <p:cNvPr id="4" name="Slide Number Placeholder 3"/>
          <p:cNvSpPr>
            <a:spLocks noGrp="1"/>
          </p:cNvSpPr>
          <p:nvPr>
            <p:ph type="sldNum" sz="quarter" idx="10"/>
          </p:nvPr>
        </p:nvSpPr>
        <p:spPr/>
        <p:txBody>
          <a:bodyPr/>
          <a:lstStyle/>
          <a:p>
            <a:pPr algn="l"/>
            <a:fld id="{D83BD78C-BEE0-4214-93C4-36A4B7DBF6BD}" type="slidenum">
              <a:rPr lang="en-US" smtClean="0"/>
              <a:pPr algn="l"/>
              <a:t>14</a:t>
            </a:fld>
            <a:endParaRPr lang="en-US" dirty="0"/>
          </a:p>
        </p:txBody>
      </p:sp>
      <p:graphicFrame>
        <p:nvGraphicFramePr>
          <p:cNvPr id="7" name="Table 6"/>
          <p:cNvGraphicFramePr>
            <a:graphicFrameLocks noGrp="1"/>
          </p:cNvGraphicFramePr>
          <p:nvPr/>
        </p:nvGraphicFramePr>
        <p:xfrm>
          <a:off x="457200" y="2087880"/>
          <a:ext cx="8229600" cy="2712720"/>
        </p:xfrm>
        <a:graphic>
          <a:graphicData uri="http://schemas.openxmlformats.org/drawingml/2006/table">
            <a:tbl>
              <a:tblPr firstRow="1" lastRow="1" bandRow="1">
                <a:tableStyleId>{5C22544A-7EE6-4342-B048-85BDC9FD1C3A}</a:tableStyleId>
              </a:tblPr>
              <a:tblGrid>
                <a:gridCol w="3657600"/>
                <a:gridCol w="1524000"/>
                <a:gridCol w="1524000"/>
                <a:gridCol w="1524000"/>
              </a:tblGrid>
              <a:tr h="228600">
                <a:tc>
                  <a:txBody>
                    <a:bodyPr/>
                    <a:lstStyle/>
                    <a:p>
                      <a:endParaRPr lang="en-US" dirty="0"/>
                    </a:p>
                  </a:txBody>
                  <a:tcPr/>
                </a:tc>
                <a:tc>
                  <a:txBody>
                    <a:bodyPr/>
                    <a:lstStyle/>
                    <a:p>
                      <a:pPr algn="ctr"/>
                      <a:r>
                        <a:rPr lang="en-US" dirty="0" smtClean="0"/>
                        <a:t>2009 ($K)</a:t>
                      </a:r>
                      <a:endParaRPr lang="en-US" dirty="0"/>
                    </a:p>
                  </a:txBody>
                  <a:tcPr/>
                </a:tc>
                <a:tc>
                  <a:txBody>
                    <a:bodyPr/>
                    <a:lstStyle/>
                    <a:p>
                      <a:pPr algn="ctr"/>
                      <a:r>
                        <a:rPr lang="en-US" dirty="0" smtClean="0"/>
                        <a:t>2008 ($K)</a:t>
                      </a:r>
                      <a:endParaRPr lang="en-US" dirty="0"/>
                    </a:p>
                  </a:txBody>
                  <a:tcPr/>
                </a:tc>
                <a:tc>
                  <a:txBody>
                    <a:bodyPr/>
                    <a:lstStyle/>
                    <a:p>
                      <a:pPr algn="ctr"/>
                      <a:r>
                        <a:rPr lang="en-US" dirty="0" smtClean="0"/>
                        <a:t>% Change</a:t>
                      </a:r>
                      <a:endParaRPr lang="en-US" dirty="0"/>
                    </a:p>
                  </a:txBody>
                  <a:tcPr/>
                </a:tc>
              </a:tr>
              <a:tr h="167640">
                <a:tc>
                  <a:txBody>
                    <a:bodyPr/>
                    <a:lstStyle/>
                    <a:p>
                      <a:r>
                        <a:rPr lang="en-US" dirty="0" smtClean="0"/>
                        <a:t>Cash</a:t>
                      </a:r>
                      <a:endParaRPr lang="en-US" dirty="0"/>
                    </a:p>
                  </a:txBody>
                  <a:tcPr/>
                </a:tc>
                <a:tc>
                  <a:txBody>
                    <a:bodyPr/>
                    <a:lstStyle/>
                    <a:p>
                      <a:pPr algn="r"/>
                      <a:r>
                        <a:rPr lang="en-US" dirty="0" smtClean="0"/>
                        <a:t>$  5,204</a:t>
                      </a:r>
                      <a:endParaRPr lang="en-US" dirty="0"/>
                    </a:p>
                  </a:txBody>
                  <a:tcPr/>
                </a:tc>
                <a:tc>
                  <a:txBody>
                    <a:bodyPr/>
                    <a:lstStyle/>
                    <a:p>
                      <a:pPr algn="r"/>
                      <a:r>
                        <a:rPr lang="en-US" dirty="0" smtClean="0"/>
                        <a:t>$  3,739</a:t>
                      </a:r>
                      <a:endParaRPr lang="en-US" dirty="0"/>
                    </a:p>
                  </a:txBody>
                  <a:tcPr/>
                </a:tc>
                <a:tc>
                  <a:txBody>
                    <a:bodyPr/>
                    <a:lstStyle/>
                    <a:p>
                      <a:pPr algn="r"/>
                      <a:r>
                        <a:rPr lang="en-US" dirty="0" smtClean="0"/>
                        <a:t>39.2%</a:t>
                      </a:r>
                      <a:endParaRPr lang="en-US" dirty="0"/>
                    </a:p>
                  </a:txBody>
                  <a:tcPr/>
                </a:tc>
              </a:tr>
              <a:tr h="167640">
                <a:tc>
                  <a:txBody>
                    <a:bodyPr/>
                    <a:lstStyle/>
                    <a:p>
                      <a:r>
                        <a:rPr lang="en-US" dirty="0" smtClean="0"/>
                        <a:t>Accounts Receivable</a:t>
                      </a:r>
                      <a:endParaRPr lang="en-US" dirty="0"/>
                    </a:p>
                  </a:txBody>
                  <a:tcPr/>
                </a:tc>
                <a:tc>
                  <a:txBody>
                    <a:bodyPr/>
                    <a:lstStyle/>
                    <a:p>
                      <a:pPr algn="r"/>
                      <a:r>
                        <a:rPr lang="en-US" dirty="0" smtClean="0"/>
                        <a:t>1,069</a:t>
                      </a:r>
                      <a:endParaRPr lang="en-US" dirty="0"/>
                    </a:p>
                  </a:txBody>
                  <a:tcPr/>
                </a:tc>
                <a:tc>
                  <a:txBody>
                    <a:bodyPr/>
                    <a:lstStyle/>
                    <a:p>
                      <a:pPr algn="r"/>
                      <a:r>
                        <a:rPr lang="en-US" dirty="0" smtClean="0"/>
                        <a:t>1,329</a:t>
                      </a:r>
                      <a:endParaRPr lang="en-US" dirty="0"/>
                    </a:p>
                  </a:txBody>
                  <a:tcPr/>
                </a:tc>
                <a:tc>
                  <a:txBody>
                    <a:bodyPr/>
                    <a:lstStyle/>
                    <a:p>
                      <a:pPr algn="r"/>
                      <a:r>
                        <a:rPr lang="en-US" dirty="0" smtClean="0"/>
                        <a:t>-19.6%</a:t>
                      </a:r>
                      <a:endParaRPr lang="en-US" dirty="0"/>
                    </a:p>
                  </a:txBody>
                  <a:tcPr/>
                </a:tc>
              </a:tr>
              <a:tr h="167640">
                <a:tc>
                  <a:txBody>
                    <a:bodyPr/>
                    <a:lstStyle/>
                    <a:p>
                      <a:r>
                        <a:rPr lang="en-US" dirty="0" smtClean="0"/>
                        <a:t>Prepaid Expenses</a:t>
                      </a:r>
                      <a:endParaRPr lang="en-US" dirty="0"/>
                    </a:p>
                  </a:txBody>
                  <a:tcPr/>
                </a:tc>
                <a:tc>
                  <a:txBody>
                    <a:bodyPr/>
                    <a:lstStyle/>
                    <a:p>
                      <a:pPr algn="r"/>
                      <a:r>
                        <a:rPr lang="en-US" dirty="0" smtClean="0"/>
                        <a:t>725</a:t>
                      </a:r>
                      <a:endParaRPr lang="en-US" dirty="0"/>
                    </a:p>
                  </a:txBody>
                  <a:tcPr/>
                </a:tc>
                <a:tc>
                  <a:txBody>
                    <a:bodyPr/>
                    <a:lstStyle/>
                    <a:p>
                      <a:pPr algn="r"/>
                      <a:r>
                        <a:rPr lang="en-US" dirty="0" smtClean="0"/>
                        <a:t>691</a:t>
                      </a:r>
                      <a:endParaRPr lang="en-US" dirty="0"/>
                    </a:p>
                  </a:txBody>
                  <a:tcPr/>
                </a:tc>
                <a:tc>
                  <a:txBody>
                    <a:bodyPr/>
                    <a:lstStyle/>
                    <a:p>
                      <a:pPr algn="r"/>
                      <a:r>
                        <a:rPr lang="en-US" dirty="0" smtClean="0"/>
                        <a:t>4.9%</a:t>
                      </a:r>
                      <a:endParaRPr lang="en-US" dirty="0"/>
                    </a:p>
                  </a:txBody>
                  <a:tcPr/>
                </a:tc>
              </a:tr>
              <a:tr h="167640">
                <a:tc>
                  <a:txBody>
                    <a:bodyPr/>
                    <a:lstStyle/>
                    <a:p>
                      <a:r>
                        <a:rPr lang="en-US" dirty="0" smtClean="0"/>
                        <a:t>Fixed</a:t>
                      </a:r>
                      <a:r>
                        <a:rPr lang="en-US" baseline="0" dirty="0" smtClean="0"/>
                        <a:t> Assets</a:t>
                      </a:r>
                      <a:endParaRPr lang="en-US" dirty="0"/>
                    </a:p>
                  </a:txBody>
                  <a:tcPr/>
                </a:tc>
                <a:tc>
                  <a:txBody>
                    <a:bodyPr/>
                    <a:lstStyle/>
                    <a:p>
                      <a:pPr algn="r"/>
                      <a:r>
                        <a:rPr lang="en-US" dirty="0" smtClean="0"/>
                        <a:t>4,994</a:t>
                      </a:r>
                      <a:endParaRPr lang="en-US" dirty="0"/>
                    </a:p>
                  </a:txBody>
                  <a:tcPr/>
                </a:tc>
                <a:tc>
                  <a:txBody>
                    <a:bodyPr/>
                    <a:lstStyle/>
                    <a:p>
                      <a:pPr algn="r"/>
                      <a:r>
                        <a:rPr lang="en-US" dirty="0" smtClean="0"/>
                        <a:t>4,832</a:t>
                      </a:r>
                      <a:endParaRPr lang="en-US" dirty="0"/>
                    </a:p>
                  </a:txBody>
                  <a:tcPr/>
                </a:tc>
                <a:tc>
                  <a:txBody>
                    <a:bodyPr/>
                    <a:lstStyle/>
                    <a:p>
                      <a:pPr algn="r"/>
                      <a:r>
                        <a:rPr lang="en-US" dirty="0" smtClean="0"/>
                        <a:t>3.4%</a:t>
                      </a:r>
                      <a:endParaRPr lang="en-US" dirty="0"/>
                    </a:p>
                  </a:txBody>
                  <a:tcPr/>
                </a:tc>
              </a:tr>
              <a:tr h="167640">
                <a:tc>
                  <a:txBody>
                    <a:bodyPr/>
                    <a:lstStyle/>
                    <a:p>
                      <a:r>
                        <a:rPr lang="en-US" dirty="0" smtClean="0"/>
                        <a:t>Miscellaneous</a:t>
                      </a:r>
                      <a:endParaRPr lang="en-US" dirty="0"/>
                    </a:p>
                  </a:txBody>
                  <a:tcPr/>
                </a:tc>
                <a:tc>
                  <a:txBody>
                    <a:bodyPr/>
                    <a:lstStyle/>
                    <a:p>
                      <a:pPr algn="r"/>
                      <a:r>
                        <a:rPr lang="en-US" dirty="0" smtClean="0"/>
                        <a:t>3,180</a:t>
                      </a:r>
                      <a:endParaRPr lang="en-US" dirty="0"/>
                    </a:p>
                  </a:txBody>
                  <a:tcPr/>
                </a:tc>
                <a:tc>
                  <a:txBody>
                    <a:bodyPr/>
                    <a:lstStyle/>
                    <a:p>
                      <a:pPr algn="r"/>
                      <a:r>
                        <a:rPr lang="en-US" dirty="0" smtClean="0"/>
                        <a:t>5,672</a:t>
                      </a:r>
                      <a:endParaRPr lang="en-US" dirty="0"/>
                    </a:p>
                  </a:txBody>
                  <a:tcPr/>
                </a:tc>
                <a:tc>
                  <a:txBody>
                    <a:bodyPr/>
                    <a:lstStyle/>
                    <a:p>
                      <a:pPr algn="r"/>
                      <a:r>
                        <a:rPr lang="en-US" dirty="0" smtClean="0"/>
                        <a:t>-43.9%</a:t>
                      </a:r>
                      <a:endParaRPr lang="en-US" dirty="0"/>
                    </a:p>
                  </a:txBody>
                  <a:tcPr/>
                </a:tc>
              </a:tr>
              <a:tr h="518160">
                <a:tc>
                  <a:txBody>
                    <a:bodyPr/>
                    <a:lstStyle/>
                    <a:p>
                      <a:endParaRPr lang="en-US" dirty="0"/>
                    </a:p>
                  </a:txBody>
                  <a:tcPr anchor="ctr"/>
                </a:tc>
                <a:tc>
                  <a:txBody>
                    <a:bodyPr/>
                    <a:lstStyle/>
                    <a:p>
                      <a:pPr algn="r"/>
                      <a:r>
                        <a:rPr lang="en-US" dirty="0" smtClean="0"/>
                        <a:t>$  15,172</a:t>
                      </a:r>
                      <a:endParaRPr lang="en-US" dirty="0"/>
                    </a:p>
                  </a:txBody>
                  <a:tcPr anchor="ctr"/>
                </a:tc>
                <a:tc>
                  <a:txBody>
                    <a:bodyPr/>
                    <a:lstStyle/>
                    <a:p>
                      <a:pPr algn="r"/>
                      <a:r>
                        <a:rPr lang="en-US" dirty="0" smtClean="0"/>
                        <a:t>$  16,263</a:t>
                      </a:r>
                      <a:endParaRPr lang="en-US" dirty="0"/>
                    </a:p>
                  </a:txBody>
                  <a:tcPr anchor="ctr"/>
                </a:tc>
                <a:tc>
                  <a:txBody>
                    <a:bodyPr/>
                    <a:lstStyle/>
                    <a:p>
                      <a:pPr algn="r"/>
                      <a:r>
                        <a:rPr lang="en-US" dirty="0" smtClean="0"/>
                        <a:t>-6.7%</a:t>
                      </a:r>
                      <a:endParaRPr lang="en-US" dirty="0"/>
                    </a:p>
                  </a:txBody>
                  <a:tcPr anchor="ctr"/>
                </a:tc>
              </a:tr>
            </a:tbl>
          </a:graphicData>
        </a:graphic>
      </p:graphicFrame>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37"/>
          <p:cNvSpPr/>
          <p:nvPr/>
        </p:nvSpPr>
        <p:spPr bwMode="auto">
          <a:xfrm>
            <a:off x="609600" y="2770496"/>
            <a:ext cx="8077200" cy="762000"/>
          </a:xfrm>
          <a:prstGeom prst="rect">
            <a:avLst/>
          </a:prstGeom>
          <a:solidFill>
            <a:schemeClr val="tx1"/>
          </a:solidFill>
          <a:ln>
            <a:headEnd type="none" w="med" len="med"/>
            <a:tailEnd type="none" w="med" len="med"/>
          </a:ln>
          <a:effectLst>
            <a:outerShdw blurRad="50800" dist="38100" dir="5400000" algn="t"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39" name="TextBox 38"/>
          <p:cNvSpPr txBox="1"/>
          <p:nvPr/>
        </p:nvSpPr>
        <p:spPr>
          <a:xfrm>
            <a:off x="3352800" y="2859109"/>
            <a:ext cx="4267200" cy="584775"/>
          </a:xfrm>
          <a:prstGeom prst="rect">
            <a:avLst/>
          </a:prstGeom>
          <a:noFill/>
        </p:spPr>
        <p:txBody>
          <a:bodyPr wrap="square" rtlCol="0">
            <a:spAutoFit/>
          </a:bodyPr>
          <a:lstStyle/>
          <a:p>
            <a:r>
              <a:rPr lang="en-US" sz="3200" dirty="0" smtClean="0">
                <a:solidFill>
                  <a:schemeClr val="bg1"/>
                </a:solidFill>
              </a:rPr>
              <a:t>48% ownership stake</a:t>
            </a:r>
            <a:endParaRPr lang="en-US" sz="3200" dirty="0">
              <a:solidFill>
                <a:schemeClr val="bg1"/>
              </a:solidFill>
            </a:endParaRPr>
          </a:p>
        </p:txBody>
      </p:sp>
      <p:sp>
        <p:nvSpPr>
          <p:cNvPr id="40" name="Rectangle 39"/>
          <p:cNvSpPr/>
          <p:nvPr/>
        </p:nvSpPr>
        <p:spPr bwMode="auto">
          <a:xfrm>
            <a:off x="609600" y="3635992"/>
            <a:ext cx="8077200" cy="762000"/>
          </a:xfrm>
          <a:prstGeom prst="rect">
            <a:avLst/>
          </a:prstGeom>
          <a:solidFill>
            <a:schemeClr val="tx1"/>
          </a:solidFill>
          <a:ln>
            <a:headEnd type="none" w="med" len="med"/>
            <a:tailEnd type="none" w="med" len="med"/>
          </a:ln>
          <a:effectLst>
            <a:outerShdw blurRad="50800" dist="38100" dir="5400000" algn="t"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41" name="TextBox 40"/>
          <p:cNvSpPr txBox="1"/>
          <p:nvPr/>
        </p:nvSpPr>
        <p:spPr>
          <a:xfrm>
            <a:off x="3352800" y="3724605"/>
            <a:ext cx="4267200" cy="584775"/>
          </a:xfrm>
          <a:prstGeom prst="rect">
            <a:avLst/>
          </a:prstGeom>
          <a:noFill/>
        </p:spPr>
        <p:txBody>
          <a:bodyPr wrap="square" rtlCol="0">
            <a:spAutoFit/>
          </a:bodyPr>
          <a:lstStyle/>
          <a:p>
            <a:r>
              <a:rPr lang="en-US" sz="3200" dirty="0" smtClean="0">
                <a:solidFill>
                  <a:schemeClr val="bg1"/>
                </a:solidFill>
              </a:rPr>
              <a:t>50% ownership stake</a:t>
            </a:r>
            <a:endParaRPr lang="en-US" sz="3200" dirty="0">
              <a:solidFill>
                <a:schemeClr val="bg1"/>
              </a:solidFill>
            </a:endParaRPr>
          </a:p>
        </p:txBody>
      </p:sp>
      <p:sp>
        <p:nvSpPr>
          <p:cNvPr id="42" name="Rectangle 41"/>
          <p:cNvSpPr/>
          <p:nvPr/>
        </p:nvSpPr>
        <p:spPr bwMode="auto">
          <a:xfrm>
            <a:off x="609600" y="4501488"/>
            <a:ext cx="8077200" cy="762000"/>
          </a:xfrm>
          <a:prstGeom prst="rect">
            <a:avLst/>
          </a:prstGeom>
          <a:solidFill>
            <a:schemeClr val="tx1"/>
          </a:solidFill>
          <a:ln>
            <a:headEnd type="none" w="med" len="med"/>
            <a:tailEnd type="none" w="med" len="med"/>
          </a:ln>
          <a:effectLst>
            <a:outerShdw blurRad="50800" dist="38100" dir="5400000" algn="t"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43" name="TextBox 42"/>
          <p:cNvSpPr txBox="1"/>
          <p:nvPr/>
        </p:nvSpPr>
        <p:spPr>
          <a:xfrm>
            <a:off x="3352800" y="4590101"/>
            <a:ext cx="4267200" cy="584775"/>
          </a:xfrm>
          <a:prstGeom prst="rect">
            <a:avLst/>
          </a:prstGeom>
          <a:noFill/>
        </p:spPr>
        <p:txBody>
          <a:bodyPr wrap="square" rtlCol="0">
            <a:spAutoFit/>
          </a:bodyPr>
          <a:lstStyle/>
          <a:p>
            <a:r>
              <a:rPr lang="en-US" sz="3200" dirty="0" smtClean="0">
                <a:solidFill>
                  <a:schemeClr val="bg1"/>
                </a:solidFill>
              </a:rPr>
              <a:t>7.7% ownership stake</a:t>
            </a:r>
            <a:endParaRPr lang="en-US" sz="3200" dirty="0">
              <a:solidFill>
                <a:schemeClr val="bg1"/>
              </a:solidFill>
            </a:endParaRPr>
          </a:p>
        </p:txBody>
      </p:sp>
      <p:sp>
        <p:nvSpPr>
          <p:cNvPr id="44" name="Rectangle 43"/>
          <p:cNvSpPr/>
          <p:nvPr/>
        </p:nvSpPr>
        <p:spPr bwMode="auto">
          <a:xfrm>
            <a:off x="609600" y="5366984"/>
            <a:ext cx="8077200" cy="762000"/>
          </a:xfrm>
          <a:prstGeom prst="rect">
            <a:avLst/>
          </a:prstGeom>
          <a:solidFill>
            <a:schemeClr val="tx1"/>
          </a:solidFill>
          <a:ln>
            <a:headEnd type="none" w="med" len="med"/>
            <a:tailEnd type="none" w="med" len="med"/>
          </a:ln>
          <a:effectLst>
            <a:outerShdw blurRad="50800" dist="38100" dir="5400000" algn="t"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45" name="TextBox 44"/>
          <p:cNvSpPr txBox="1"/>
          <p:nvPr/>
        </p:nvSpPr>
        <p:spPr>
          <a:xfrm>
            <a:off x="3352800" y="5455597"/>
            <a:ext cx="4267200" cy="584775"/>
          </a:xfrm>
          <a:prstGeom prst="rect">
            <a:avLst/>
          </a:prstGeom>
          <a:noFill/>
        </p:spPr>
        <p:txBody>
          <a:bodyPr wrap="square" rtlCol="0">
            <a:spAutoFit/>
          </a:bodyPr>
          <a:lstStyle/>
          <a:p>
            <a:r>
              <a:rPr lang="en-US" sz="3200" dirty="0" smtClean="0">
                <a:solidFill>
                  <a:schemeClr val="bg1"/>
                </a:solidFill>
              </a:rPr>
              <a:t>50% ownership stake</a:t>
            </a:r>
            <a:endParaRPr lang="en-US" sz="3200" dirty="0">
              <a:solidFill>
                <a:schemeClr val="bg1"/>
              </a:solidFill>
            </a:endParaRPr>
          </a:p>
        </p:txBody>
      </p:sp>
      <p:sp>
        <p:nvSpPr>
          <p:cNvPr id="2" name="Title 1"/>
          <p:cNvSpPr>
            <a:spLocks noGrp="1"/>
          </p:cNvSpPr>
          <p:nvPr>
            <p:ph type="title"/>
          </p:nvPr>
        </p:nvSpPr>
        <p:spPr>
          <a:xfrm>
            <a:off x="381000" y="230188"/>
            <a:ext cx="8382000" cy="941796"/>
          </a:xfrm>
        </p:spPr>
        <p:txBody>
          <a:bodyPr/>
          <a:lstStyle/>
          <a:p>
            <a:r>
              <a:rPr lang="en-US" dirty="0" smtClean="0"/>
              <a:t>Inventorying our Assets</a:t>
            </a:r>
            <a:br>
              <a:rPr lang="en-US" dirty="0" smtClean="0"/>
            </a:br>
            <a:r>
              <a:rPr lang="en-US" sz="2400" dirty="0" smtClean="0"/>
              <a:t>There are as many perspectives as there are observers...</a:t>
            </a:r>
            <a:endParaRPr lang="en-US" sz="4000" dirty="0"/>
          </a:p>
        </p:txBody>
      </p:sp>
      <p:sp>
        <p:nvSpPr>
          <p:cNvPr id="3" name="Content Placeholder 2"/>
          <p:cNvSpPr>
            <a:spLocks noGrp="1"/>
          </p:cNvSpPr>
          <p:nvPr>
            <p:ph idx="1"/>
          </p:nvPr>
        </p:nvSpPr>
        <p:spPr>
          <a:xfrm>
            <a:off x="381000" y="1371600"/>
            <a:ext cx="8382000" cy="387798"/>
          </a:xfrm>
        </p:spPr>
        <p:txBody>
          <a:bodyPr/>
          <a:lstStyle/>
          <a:p>
            <a:r>
              <a:rPr lang="en-US" dirty="0" smtClean="0"/>
              <a:t>The </a:t>
            </a:r>
            <a:r>
              <a:rPr lang="en-US" b="1" dirty="0" smtClean="0"/>
              <a:t>cuasterisk</a:t>
            </a:r>
            <a:r>
              <a:rPr lang="en-US" dirty="0" smtClean="0"/>
              <a:t> network perspective...</a:t>
            </a:r>
            <a:endParaRPr lang="en-US" dirty="0"/>
          </a:p>
        </p:txBody>
      </p:sp>
      <p:sp>
        <p:nvSpPr>
          <p:cNvPr id="4" name="Slide Number Placeholder 3"/>
          <p:cNvSpPr>
            <a:spLocks noGrp="1"/>
          </p:cNvSpPr>
          <p:nvPr>
            <p:ph type="sldNum" sz="quarter" idx="10"/>
          </p:nvPr>
        </p:nvSpPr>
        <p:spPr/>
        <p:txBody>
          <a:bodyPr/>
          <a:lstStyle/>
          <a:p>
            <a:pPr algn="l"/>
            <a:fld id="{D83BD78C-BEE0-4214-93C4-36A4B7DBF6BD}" type="slidenum">
              <a:rPr lang="en-US" smtClean="0"/>
              <a:pPr algn="l"/>
              <a:t>15</a:t>
            </a:fld>
            <a:endParaRPr lang="en-US" dirty="0"/>
          </a:p>
        </p:txBody>
      </p:sp>
      <p:pic>
        <p:nvPicPr>
          <p:cNvPr id="3075" name="Picture 3" descr="X:\Web Services\Public\logos\eDOC\eDOC_horizontal_seethrough.png"/>
          <p:cNvPicPr>
            <a:picLocks noChangeAspect="1" noChangeArrowheads="1"/>
          </p:cNvPicPr>
          <p:nvPr/>
        </p:nvPicPr>
        <p:blipFill>
          <a:blip r:embed="rId2" cstate="print"/>
          <a:srcRect/>
          <a:stretch>
            <a:fillRect/>
          </a:stretch>
        </p:blipFill>
        <p:spPr bwMode="auto">
          <a:xfrm>
            <a:off x="762000" y="2851072"/>
            <a:ext cx="1752600" cy="577928"/>
          </a:xfrm>
          <a:prstGeom prst="rect">
            <a:avLst/>
          </a:prstGeom>
          <a:noFill/>
        </p:spPr>
      </p:pic>
      <p:pic>
        <p:nvPicPr>
          <p:cNvPr id="3076" name="Picture 4" descr="X:\Web Services\Public\logos\cunorthwest\cunorthwest.png"/>
          <p:cNvPicPr>
            <a:picLocks noChangeAspect="1" noChangeArrowheads="1"/>
          </p:cNvPicPr>
          <p:nvPr/>
        </p:nvPicPr>
        <p:blipFill>
          <a:blip r:embed="rId3" cstate="print"/>
          <a:srcRect/>
          <a:stretch>
            <a:fillRect/>
          </a:stretch>
        </p:blipFill>
        <p:spPr bwMode="auto">
          <a:xfrm>
            <a:off x="762000" y="4572000"/>
            <a:ext cx="2040994" cy="609512"/>
          </a:xfrm>
          <a:prstGeom prst="rect">
            <a:avLst/>
          </a:prstGeom>
          <a:noFill/>
        </p:spPr>
      </p:pic>
      <p:pic>
        <p:nvPicPr>
          <p:cNvPr id="3077" name="Picture 5" descr="X:\Web Services\Public\logos\cusouth\src\old\cusouth_colour.jpg"/>
          <p:cNvPicPr>
            <a:picLocks noChangeAspect="1" noChangeArrowheads="1"/>
          </p:cNvPicPr>
          <p:nvPr/>
        </p:nvPicPr>
        <p:blipFill>
          <a:blip r:embed="rId4" cstate="print"/>
          <a:srcRect/>
          <a:stretch>
            <a:fillRect/>
          </a:stretch>
        </p:blipFill>
        <p:spPr bwMode="auto">
          <a:xfrm>
            <a:off x="762000" y="5448300"/>
            <a:ext cx="1981200" cy="495300"/>
          </a:xfrm>
          <a:prstGeom prst="rect">
            <a:avLst/>
          </a:prstGeom>
          <a:noFill/>
        </p:spPr>
      </p:pic>
      <p:sp>
        <p:nvSpPr>
          <p:cNvPr id="28" name="Rectangle 27"/>
          <p:cNvSpPr/>
          <p:nvPr/>
        </p:nvSpPr>
        <p:spPr bwMode="auto">
          <a:xfrm>
            <a:off x="609600" y="1905000"/>
            <a:ext cx="8077200" cy="762000"/>
          </a:xfrm>
          <a:prstGeom prst="rect">
            <a:avLst/>
          </a:prstGeom>
          <a:solidFill>
            <a:schemeClr val="tx1"/>
          </a:solidFill>
          <a:ln>
            <a:headEnd type="none" w="med" len="med"/>
            <a:tailEnd type="none" w="med" len="med"/>
          </a:ln>
          <a:effectLst>
            <a:outerShdw blurRad="50800" dist="38100" dir="5400000" algn="t"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29" name="TextBox 28"/>
          <p:cNvSpPr txBox="1"/>
          <p:nvPr/>
        </p:nvSpPr>
        <p:spPr>
          <a:xfrm>
            <a:off x="3352800" y="1993613"/>
            <a:ext cx="4267200" cy="584775"/>
          </a:xfrm>
          <a:prstGeom prst="rect">
            <a:avLst/>
          </a:prstGeom>
          <a:noFill/>
        </p:spPr>
        <p:txBody>
          <a:bodyPr wrap="square" rtlCol="0">
            <a:spAutoFit/>
          </a:bodyPr>
          <a:lstStyle/>
          <a:p>
            <a:r>
              <a:rPr lang="en-US" sz="3200" dirty="0" smtClean="0">
                <a:solidFill>
                  <a:schemeClr val="bg1"/>
                </a:solidFill>
              </a:rPr>
              <a:t>2.1% ownership stake</a:t>
            </a:r>
            <a:endParaRPr lang="en-US" sz="3200" dirty="0">
              <a:solidFill>
                <a:schemeClr val="bg1"/>
              </a:solidFill>
            </a:endParaRPr>
          </a:p>
        </p:txBody>
      </p:sp>
      <p:pic>
        <p:nvPicPr>
          <p:cNvPr id="3078" name="Picture 6" descr="X:\Web Services\Public\logos\xtend\xtend_fancy\xtend_fancy.png"/>
          <p:cNvPicPr>
            <a:picLocks noChangeAspect="1" noChangeArrowheads="1"/>
          </p:cNvPicPr>
          <p:nvPr/>
        </p:nvPicPr>
        <p:blipFill>
          <a:blip r:embed="rId5" cstate="print"/>
          <a:srcRect/>
          <a:stretch>
            <a:fillRect/>
          </a:stretch>
        </p:blipFill>
        <p:spPr bwMode="auto">
          <a:xfrm>
            <a:off x="914400" y="1905000"/>
            <a:ext cx="1581567" cy="685800"/>
          </a:xfrm>
          <a:prstGeom prst="rect">
            <a:avLst/>
          </a:prstGeom>
          <a:noFill/>
        </p:spPr>
      </p:pic>
      <p:pic>
        <p:nvPicPr>
          <p:cNvPr id="3079" name="Picture 7" descr="X:\Web Services\Public\logos\old_logos_from_checkItOut\Check21\processing_alliance_logo.gif"/>
          <p:cNvPicPr>
            <a:picLocks noChangeAspect="1" noChangeArrowheads="1"/>
          </p:cNvPicPr>
          <p:nvPr/>
        </p:nvPicPr>
        <p:blipFill>
          <a:blip r:embed="rId6" cstate="print"/>
          <a:srcRect/>
          <a:stretch>
            <a:fillRect/>
          </a:stretch>
        </p:blipFill>
        <p:spPr bwMode="auto">
          <a:xfrm>
            <a:off x="838200" y="3886200"/>
            <a:ext cx="2133600" cy="314882"/>
          </a:xfrm>
          <a:prstGeom prst="rect">
            <a:avLst/>
          </a:prstGeom>
          <a:noFill/>
        </p:spPr>
      </p:pic>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941796"/>
          </a:xfrm>
        </p:spPr>
        <p:txBody>
          <a:bodyPr/>
          <a:lstStyle/>
          <a:p>
            <a:r>
              <a:rPr lang="en-US" dirty="0" smtClean="0"/>
              <a:t>Inventorying our Assets</a:t>
            </a:r>
            <a:br>
              <a:rPr lang="en-US" dirty="0" smtClean="0"/>
            </a:br>
            <a:r>
              <a:rPr lang="en-US" sz="2400" dirty="0" smtClean="0"/>
              <a:t>There are as many perspectives as there are observers...</a:t>
            </a:r>
            <a:endParaRPr lang="en-US" sz="2400" dirty="0"/>
          </a:p>
        </p:txBody>
      </p:sp>
      <p:sp>
        <p:nvSpPr>
          <p:cNvPr id="3" name="Content Placeholder 2"/>
          <p:cNvSpPr>
            <a:spLocks noGrp="1"/>
          </p:cNvSpPr>
          <p:nvPr>
            <p:ph idx="1"/>
          </p:nvPr>
        </p:nvSpPr>
        <p:spPr>
          <a:xfrm>
            <a:off x="381000" y="1371601"/>
            <a:ext cx="8382000" cy="387798"/>
          </a:xfrm>
        </p:spPr>
        <p:txBody>
          <a:bodyPr/>
          <a:lstStyle/>
          <a:p>
            <a:r>
              <a:rPr lang="en-US" dirty="0" smtClean="0"/>
              <a:t>The </a:t>
            </a:r>
            <a:r>
              <a:rPr lang="en-US" b="1" dirty="0" smtClean="0"/>
              <a:t>intellectual capital </a:t>
            </a:r>
            <a:r>
              <a:rPr lang="en-US" dirty="0" smtClean="0"/>
              <a:t>perspective...</a:t>
            </a:r>
            <a:endParaRPr lang="en-US" dirty="0"/>
          </a:p>
        </p:txBody>
      </p:sp>
      <p:pic>
        <p:nvPicPr>
          <p:cNvPr id="4098" name="Picture 2" descr="X:\Web Services\Public\logos\cubase\cubase_med_color_dark.gif"/>
          <p:cNvPicPr>
            <a:picLocks noChangeAspect="1" noChangeArrowheads="1"/>
          </p:cNvPicPr>
          <p:nvPr/>
        </p:nvPicPr>
        <p:blipFill>
          <a:blip r:embed="rId2" cstate="print"/>
          <a:srcRect/>
          <a:stretch>
            <a:fillRect/>
          </a:stretch>
        </p:blipFill>
        <p:spPr bwMode="auto">
          <a:xfrm>
            <a:off x="386144" y="2171861"/>
            <a:ext cx="3119056" cy="876139"/>
          </a:xfrm>
          <a:prstGeom prst="rect">
            <a:avLst/>
          </a:prstGeom>
          <a:noFill/>
        </p:spPr>
      </p:pic>
      <p:pic>
        <p:nvPicPr>
          <p:cNvPr id="4100" name="Picture 4" descr="X:\Web Services\Public\logos\its_me_247\logos_web\logo_im247_bluesteel.jpg"/>
          <p:cNvPicPr>
            <a:picLocks noChangeAspect="1" noChangeArrowheads="1"/>
          </p:cNvPicPr>
          <p:nvPr/>
        </p:nvPicPr>
        <p:blipFill>
          <a:blip r:embed="rId3" cstate="print"/>
          <a:srcRect/>
          <a:stretch>
            <a:fillRect/>
          </a:stretch>
        </p:blipFill>
        <p:spPr bwMode="auto">
          <a:xfrm>
            <a:off x="3533775" y="3352800"/>
            <a:ext cx="3095625" cy="952500"/>
          </a:xfrm>
          <a:prstGeom prst="rect">
            <a:avLst/>
          </a:prstGeom>
          <a:noFill/>
        </p:spPr>
      </p:pic>
      <p:grpSp>
        <p:nvGrpSpPr>
          <p:cNvPr id="35" name="Group 34"/>
          <p:cNvGrpSpPr/>
          <p:nvPr/>
        </p:nvGrpSpPr>
        <p:grpSpPr>
          <a:xfrm>
            <a:off x="1981200" y="5562600"/>
            <a:ext cx="3181102" cy="1009524"/>
            <a:chOff x="1484603" y="4695293"/>
            <a:chExt cx="3181102" cy="1009524"/>
          </a:xfrm>
        </p:grpSpPr>
        <p:pic>
          <p:nvPicPr>
            <p:cNvPr id="4101" name="Picture 5" descr="X:\Web Services\Public\logos\its_me_247\mobile_app_banking\im247_app_badge.png"/>
            <p:cNvPicPr>
              <a:picLocks noChangeAspect="1" noChangeArrowheads="1"/>
            </p:cNvPicPr>
            <p:nvPr/>
          </p:nvPicPr>
          <p:blipFill>
            <a:blip r:embed="rId4" cstate="print"/>
            <a:srcRect/>
            <a:stretch>
              <a:fillRect/>
            </a:stretch>
          </p:blipFill>
          <p:spPr bwMode="auto">
            <a:xfrm>
              <a:off x="2590800" y="4724400"/>
              <a:ext cx="949890" cy="951310"/>
            </a:xfrm>
            <a:prstGeom prst="rect">
              <a:avLst/>
            </a:prstGeom>
            <a:noFill/>
          </p:spPr>
        </p:pic>
        <p:pic>
          <p:nvPicPr>
            <p:cNvPr id="4102" name="Picture 6" descr="X:\Web Services\Public\logos\its_me_247\mobile_web_banking\im247_web_badge.png"/>
            <p:cNvPicPr>
              <a:picLocks noChangeAspect="1" noChangeArrowheads="1"/>
            </p:cNvPicPr>
            <p:nvPr/>
          </p:nvPicPr>
          <p:blipFill>
            <a:blip r:embed="rId5" cstate="print"/>
            <a:srcRect/>
            <a:stretch>
              <a:fillRect/>
            </a:stretch>
          </p:blipFill>
          <p:spPr bwMode="auto">
            <a:xfrm>
              <a:off x="1484603" y="4715171"/>
              <a:ext cx="966929" cy="969768"/>
            </a:xfrm>
            <a:prstGeom prst="rect">
              <a:avLst/>
            </a:prstGeom>
            <a:noFill/>
          </p:spPr>
        </p:pic>
        <p:pic>
          <p:nvPicPr>
            <p:cNvPr id="4103" name="Picture 7" descr="X:\Web Services\Public\logos\its_me_247\text_banking\im247_txt_badge.png"/>
            <p:cNvPicPr>
              <a:picLocks noChangeAspect="1" noChangeArrowheads="1"/>
            </p:cNvPicPr>
            <p:nvPr/>
          </p:nvPicPr>
          <p:blipFill>
            <a:blip r:embed="rId6" cstate="print"/>
            <a:srcRect/>
            <a:stretch>
              <a:fillRect/>
            </a:stretch>
          </p:blipFill>
          <p:spPr bwMode="auto">
            <a:xfrm>
              <a:off x="3657600" y="4695293"/>
              <a:ext cx="1008105" cy="1009524"/>
            </a:xfrm>
            <a:prstGeom prst="rect">
              <a:avLst/>
            </a:prstGeom>
            <a:noFill/>
          </p:spPr>
        </p:pic>
      </p:grpSp>
      <p:pic>
        <p:nvPicPr>
          <p:cNvPr id="4104" name="Picture 8" descr="X:\Web Services\Public\logos\easypay\easypay.png"/>
          <p:cNvPicPr>
            <a:picLocks noChangeAspect="1" noChangeArrowheads="1"/>
          </p:cNvPicPr>
          <p:nvPr/>
        </p:nvPicPr>
        <p:blipFill>
          <a:blip r:embed="rId7" cstate="print"/>
          <a:srcRect/>
          <a:stretch>
            <a:fillRect/>
          </a:stretch>
        </p:blipFill>
        <p:spPr bwMode="auto">
          <a:xfrm>
            <a:off x="5943600" y="5181600"/>
            <a:ext cx="2260071" cy="966104"/>
          </a:xfrm>
          <a:prstGeom prst="rect">
            <a:avLst/>
          </a:prstGeom>
          <a:noFill/>
        </p:spPr>
      </p:pic>
      <p:pic>
        <p:nvPicPr>
          <p:cNvPr id="4105" name="Picture 9" descr="X:\Web Services\Public\logos\cutalk\cutalk_logo.png"/>
          <p:cNvPicPr>
            <a:picLocks noChangeAspect="1" noChangeArrowheads="1"/>
          </p:cNvPicPr>
          <p:nvPr/>
        </p:nvPicPr>
        <p:blipFill>
          <a:blip r:embed="rId8" cstate="print"/>
          <a:srcRect/>
          <a:stretch>
            <a:fillRect/>
          </a:stretch>
        </p:blipFill>
        <p:spPr bwMode="auto">
          <a:xfrm>
            <a:off x="6858000" y="2209800"/>
            <a:ext cx="1755600" cy="838200"/>
          </a:xfrm>
          <a:prstGeom prst="rect">
            <a:avLst/>
          </a:prstGeom>
          <a:noFill/>
        </p:spPr>
      </p:pic>
      <p:pic>
        <p:nvPicPr>
          <p:cNvPr id="4106" name="Picture 10" descr="X:\Web Services\Public\logos\Education\education_logo.png"/>
          <p:cNvPicPr>
            <a:picLocks noChangeAspect="1" noChangeArrowheads="1"/>
          </p:cNvPicPr>
          <p:nvPr/>
        </p:nvPicPr>
        <p:blipFill>
          <a:blip r:embed="rId9" cstate="print"/>
          <a:srcRect/>
          <a:stretch>
            <a:fillRect/>
          </a:stretch>
        </p:blipFill>
        <p:spPr bwMode="auto">
          <a:xfrm>
            <a:off x="2590800" y="4572000"/>
            <a:ext cx="1905000" cy="395284"/>
          </a:xfrm>
          <a:prstGeom prst="rect">
            <a:avLst/>
          </a:prstGeom>
          <a:noFill/>
        </p:spPr>
      </p:pic>
      <p:pic>
        <p:nvPicPr>
          <p:cNvPr id="4107" name="Picture 11" descr="X:\Web Services\Public\logos\lendervp\247Lender.png"/>
          <p:cNvPicPr>
            <a:picLocks noChangeAspect="1" noChangeArrowheads="1"/>
          </p:cNvPicPr>
          <p:nvPr/>
        </p:nvPicPr>
        <p:blipFill>
          <a:blip r:embed="rId10" cstate="print"/>
          <a:srcRect/>
          <a:stretch>
            <a:fillRect/>
          </a:stretch>
        </p:blipFill>
        <p:spPr bwMode="auto">
          <a:xfrm>
            <a:off x="4419600" y="2076495"/>
            <a:ext cx="1554200" cy="819105"/>
          </a:xfrm>
          <a:prstGeom prst="rect">
            <a:avLst/>
          </a:prstGeom>
          <a:noFill/>
        </p:spPr>
      </p:pic>
      <p:pic>
        <p:nvPicPr>
          <p:cNvPr id="4108" name="Picture 12" descr="X:\Web Services\Public\logos\pib\pib_web_grey_white.gif"/>
          <p:cNvPicPr>
            <a:picLocks noChangeAspect="1" noChangeArrowheads="1"/>
          </p:cNvPicPr>
          <p:nvPr/>
        </p:nvPicPr>
        <p:blipFill>
          <a:blip r:embed="rId11" cstate="print"/>
          <a:srcRect/>
          <a:stretch>
            <a:fillRect/>
          </a:stretch>
        </p:blipFill>
        <p:spPr bwMode="auto">
          <a:xfrm>
            <a:off x="609600" y="3886200"/>
            <a:ext cx="1219200" cy="1219200"/>
          </a:xfrm>
          <a:prstGeom prst="rect">
            <a:avLst/>
          </a:prstGeom>
          <a:noFill/>
        </p:spPr>
      </p:pic>
      <p:sp>
        <p:nvSpPr>
          <p:cNvPr id="36" name="Slide Number Placeholder 35"/>
          <p:cNvSpPr>
            <a:spLocks noGrp="1"/>
          </p:cNvSpPr>
          <p:nvPr>
            <p:ph type="sldNum" sz="quarter" idx="10"/>
          </p:nvPr>
        </p:nvSpPr>
        <p:spPr/>
        <p:txBody>
          <a:bodyPr/>
          <a:lstStyle/>
          <a:p>
            <a:pPr algn="l"/>
            <a:fld id="{D83BD78C-BEE0-4214-93C4-36A4B7DBF6BD}" type="slidenum">
              <a:rPr lang="en-US" smtClean="0"/>
              <a:pPr algn="l"/>
              <a:t>16</a:t>
            </a:fld>
            <a:endParaRPr lang="en-US" dirty="0"/>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941796"/>
          </a:xfrm>
        </p:spPr>
        <p:txBody>
          <a:bodyPr/>
          <a:lstStyle/>
          <a:p>
            <a:r>
              <a:rPr lang="en-US" dirty="0"/>
              <a:t>Inventorying our Assets</a:t>
            </a:r>
            <a:br>
              <a:rPr lang="en-US" dirty="0"/>
            </a:br>
            <a:r>
              <a:rPr lang="en-US" sz="2400" dirty="0"/>
              <a:t>There are as many perspectives as there are observers...</a:t>
            </a:r>
            <a:endParaRPr lang="en-US" dirty="0"/>
          </a:p>
        </p:txBody>
      </p:sp>
      <p:sp>
        <p:nvSpPr>
          <p:cNvPr id="3" name="Content Placeholder 2"/>
          <p:cNvSpPr>
            <a:spLocks noGrp="1"/>
          </p:cNvSpPr>
          <p:nvPr>
            <p:ph idx="1"/>
          </p:nvPr>
        </p:nvSpPr>
        <p:spPr>
          <a:xfrm>
            <a:off x="381000" y="1371600"/>
            <a:ext cx="8382000" cy="4253472"/>
          </a:xfrm>
        </p:spPr>
        <p:txBody>
          <a:bodyPr/>
          <a:lstStyle/>
          <a:p>
            <a:r>
              <a:rPr lang="en-US" dirty="0" smtClean="0"/>
              <a:t>And let’s not forget the </a:t>
            </a:r>
            <a:r>
              <a:rPr lang="en-US" b="1" dirty="0" smtClean="0">
                <a:solidFill>
                  <a:schemeClr val="accent2">
                    <a:lumMod val="50000"/>
                  </a:schemeClr>
                </a:solidFill>
              </a:rPr>
              <a:t>future value of contracts </a:t>
            </a:r>
            <a:r>
              <a:rPr lang="en-US" dirty="0" smtClean="0"/>
              <a:t>perspective</a:t>
            </a:r>
          </a:p>
          <a:p>
            <a:pPr lvl="1">
              <a:buNone/>
            </a:pPr>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r>
              <a:rPr lang="en-US" dirty="0" smtClean="0"/>
              <a:t>In the end, the most meaningful figures to your examiners and auditors continue to be purely financial</a:t>
            </a:r>
          </a:p>
          <a:p>
            <a:r>
              <a:rPr lang="en-US" dirty="0" smtClean="0"/>
              <a:t>So let’s take a look at the big picture...</a:t>
            </a:r>
            <a:endParaRPr lang="en-US" dirty="0"/>
          </a:p>
        </p:txBody>
      </p:sp>
      <p:sp>
        <p:nvSpPr>
          <p:cNvPr id="4" name="Slide Number Placeholder 3"/>
          <p:cNvSpPr>
            <a:spLocks noGrp="1"/>
          </p:cNvSpPr>
          <p:nvPr>
            <p:ph type="sldNum" sz="quarter" idx="10"/>
          </p:nvPr>
        </p:nvSpPr>
        <p:spPr/>
        <p:txBody>
          <a:bodyPr/>
          <a:lstStyle/>
          <a:p>
            <a:pPr algn="l"/>
            <a:fld id="{D83BD78C-BEE0-4214-93C4-36A4B7DBF6BD}" type="slidenum">
              <a:rPr lang="en-US" smtClean="0"/>
              <a:pPr algn="l"/>
              <a:t>17</a:t>
            </a:fld>
            <a:endParaRPr lang="en-US" dirty="0"/>
          </a:p>
        </p:txBody>
      </p:sp>
      <p:pic>
        <p:nvPicPr>
          <p:cNvPr id="6" name="Picture 2" descr="C:\Documents and Settings\dmoore\Local Settings\Temporary Internet Files\Content.IE5\WWOMN0DG\MC900434749[1].png"/>
          <p:cNvPicPr>
            <a:picLocks noChangeAspect="1" noChangeArrowheads="1"/>
          </p:cNvPicPr>
          <p:nvPr/>
        </p:nvPicPr>
        <p:blipFill>
          <a:blip r:embed="rId2" cstate="print">
            <a:duotone>
              <a:prstClr val="black"/>
              <a:schemeClr val="accent3">
                <a:tint val="45000"/>
                <a:satMod val="400000"/>
              </a:schemeClr>
            </a:duotone>
          </a:blip>
          <a:srcRect/>
          <a:stretch>
            <a:fillRect/>
          </a:stretch>
        </p:blipFill>
        <p:spPr bwMode="auto">
          <a:xfrm>
            <a:off x="914686" y="3276400"/>
            <a:ext cx="685714" cy="685714"/>
          </a:xfrm>
          <a:prstGeom prst="rect">
            <a:avLst/>
          </a:prstGeom>
          <a:noFill/>
        </p:spPr>
      </p:pic>
      <p:pic>
        <p:nvPicPr>
          <p:cNvPr id="7" name="Picture 2" descr="C:\Documents and Settings\dmoore\Local Settings\Temporary Internet Files\Content.IE5\WWOMN0DG\MC900434749[1].png"/>
          <p:cNvPicPr>
            <a:picLocks noChangeAspect="1" noChangeArrowheads="1"/>
          </p:cNvPicPr>
          <p:nvPr/>
        </p:nvPicPr>
        <p:blipFill>
          <a:blip r:embed="rId3" cstate="print">
            <a:duotone>
              <a:prstClr val="black"/>
              <a:schemeClr val="accent3">
                <a:tint val="45000"/>
                <a:satMod val="400000"/>
              </a:schemeClr>
            </a:duotone>
          </a:blip>
          <a:srcRect/>
          <a:stretch>
            <a:fillRect/>
          </a:stretch>
        </p:blipFill>
        <p:spPr bwMode="auto">
          <a:xfrm>
            <a:off x="1486315" y="2933543"/>
            <a:ext cx="1028571" cy="1028571"/>
          </a:xfrm>
          <a:prstGeom prst="rect">
            <a:avLst/>
          </a:prstGeom>
          <a:noFill/>
        </p:spPr>
      </p:pic>
      <p:pic>
        <p:nvPicPr>
          <p:cNvPr id="9" name="Picture 2" descr="C:\Documents and Settings\dmoore\Local Settings\Temporary Internet Files\Content.IE5\WWOMN0DG\MC900434749[1].png"/>
          <p:cNvPicPr>
            <a:picLocks noChangeAspect="1" noChangeArrowheads="1"/>
          </p:cNvPicPr>
          <p:nvPr/>
        </p:nvPicPr>
        <p:blipFill>
          <a:blip r:embed="rId3" cstate="print">
            <a:duotone>
              <a:prstClr val="black"/>
              <a:schemeClr val="accent3">
                <a:tint val="45000"/>
                <a:satMod val="400000"/>
              </a:schemeClr>
            </a:duotone>
          </a:blip>
          <a:srcRect/>
          <a:stretch>
            <a:fillRect/>
          </a:stretch>
        </p:blipFill>
        <p:spPr bwMode="auto">
          <a:xfrm>
            <a:off x="2370497" y="2704971"/>
            <a:ext cx="1257143" cy="1257143"/>
          </a:xfrm>
          <a:prstGeom prst="rect">
            <a:avLst/>
          </a:prstGeom>
          <a:noFill/>
        </p:spPr>
      </p:pic>
      <p:pic>
        <p:nvPicPr>
          <p:cNvPr id="11" name="Picture 2" descr="C:\Documents and Settings\dmoore\Local Settings\Temporary Internet Files\Content.IE5\WWOMN0DG\MC900434749[1].png"/>
          <p:cNvPicPr>
            <a:picLocks noChangeAspect="1" noChangeArrowheads="1"/>
          </p:cNvPicPr>
          <p:nvPr/>
        </p:nvPicPr>
        <p:blipFill>
          <a:blip r:embed="rId3" cstate="print">
            <a:duotone>
              <a:prstClr val="black"/>
              <a:schemeClr val="accent3">
                <a:tint val="45000"/>
                <a:satMod val="400000"/>
              </a:schemeClr>
            </a:duotone>
          </a:blip>
          <a:srcRect/>
          <a:stretch>
            <a:fillRect/>
          </a:stretch>
        </p:blipFill>
        <p:spPr bwMode="auto">
          <a:xfrm>
            <a:off x="3307760" y="2362114"/>
            <a:ext cx="1600000" cy="1600000"/>
          </a:xfrm>
          <a:prstGeom prst="rect">
            <a:avLst/>
          </a:prstGeom>
          <a:noFill/>
        </p:spPr>
      </p:pic>
      <p:pic>
        <p:nvPicPr>
          <p:cNvPr id="13" name="Picture 2" descr="C:\Documents and Settings\dmoore\Local Settings\Temporary Internet Files\Content.IE5\WWOMN0DG\MC900434749[1].png"/>
          <p:cNvPicPr>
            <a:picLocks noChangeAspect="1" noChangeArrowheads="1"/>
          </p:cNvPicPr>
          <p:nvPr/>
        </p:nvPicPr>
        <p:blipFill>
          <a:blip r:embed="rId3" cstate="print">
            <a:duotone>
              <a:prstClr val="black"/>
              <a:schemeClr val="accent3">
                <a:tint val="45000"/>
                <a:satMod val="400000"/>
              </a:schemeClr>
            </a:duotone>
          </a:blip>
          <a:srcRect/>
          <a:stretch>
            <a:fillRect/>
          </a:stretch>
        </p:blipFill>
        <p:spPr bwMode="auto">
          <a:xfrm>
            <a:off x="4587880" y="2133543"/>
            <a:ext cx="1828571" cy="1828571"/>
          </a:xfrm>
          <a:prstGeom prst="rect">
            <a:avLst/>
          </a:prstGeom>
          <a:noFill/>
        </p:spPr>
      </p:pic>
      <p:pic>
        <p:nvPicPr>
          <p:cNvPr id="15" name="Picture 2" descr="C:\Documents and Settings\dmoore\Local Settings\Temporary Internet Files\Content.IE5\WWOMN0DG\MC900434749[1].png"/>
          <p:cNvPicPr>
            <a:picLocks noChangeAspect="1" noChangeArrowheads="1"/>
          </p:cNvPicPr>
          <p:nvPr/>
        </p:nvPicPr>
        <p:blipFill>
          <a:blip r:embed="rId3" cstate="print">
            <a:duotone>
              <a:prstClr val="black"/>
              <a:schemeClr val="accent3">
                <a:tint val="45000"/>
                <a:satMod val="400000"/>
              </a:schemeClr>
            </a:duotone>
          </a:blip>
          <a:srcRect/>
          <a:stretch>
            <a:fillRect/>
          </a:stretch>
        </p:blipFill>
        <p:spPr bwMode="auto">
          <a:xfrm>
            <a:off x="5943886" y="1676400"/>
            <a:ext cx="2285714" cy="2285714"/>
          </a:xfrm>
          <a:prstGeom prst="rect">
            <a:avLst/>
          </a:prstGeom>
          <a:noFill/>
        </p:spPr>
      </p:pic>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Grp="1" noChangeArrowheads="1"/>
          </p:cNvSpPr>
          <p:nvPr>
            <p:ph type="title"/>
          </p:nvPr>
        </p:nvSpPr>
        <p:spPr/>
        <p:txBody>
          <a:bodyPr/>
          <a:lstStyle/>
          <a:p>
            <a:r>
              <a:rPr lang="en-US" dirty="0" smtClean="0"/>
              <a:t>2009 Numbers Worth Celebrating</a:t>
            </a:r>
            <a:endParaRPr lang="en-US" dirty="0"/>
          </a:p>
        </p:txBody>
      </p:sp>
      <p:sp>
        <p:nvSpPr>
          <p:cNvPr id="137219" name="Rectangle 3"/>
          <p:cNvSpPr>
            <a:spLocks noGrp="1" noChangeArrowheads="1"/>
          </p:cNvSpPr>
          <p:nvPr>
            <p:ph idx="1"/>
          </p:nvPr>
        </p:nvSpPr>
        <p:spPr>
          <a:xfrm>
            <a:off x="381000" y="1371600"/>
            <a:ext cx="8382000" cy="387798"/>
          </a:xfrm>
        </p:spPr>
        <p:txBody>
          <a:bodyPr/>
          <a:lstStyle/>
          <a:p>
            <a:r>
              <a:rPr lang="en-US" dirty="0" smtClean="0"/>
              <a:t>The big picture:</a:t>
            </a:r>
            <a:endParaRPr lang="en-US" dirty="0"/>
          </a:p>
        </p:txBody>
      </p:sp>
      <p:sp>
        <p:nvSpPr>
          <p:cNvPr id="74" name="Slide Number Placeholder 73"/>
          <p:cNvSpPr>
            <a:spLocks noGrp="1"/>
          </p:cNvSpPr>
          <p:nvPr>
            <p:ph type="sldNum" sz="quarter" idx="10"/>
          </p:nvPr>
        </p:nvSpPr>
        <p:spPr/>
        <p:txBody>
          <a:bodyPr/>
          <a:lstStyle/>
          <a:p>
            <a:pPr algn="l"/>
            <a:fld id="{D83BD78C-BEE0-4214-93C4-36A4B7DBF6BD}" type="slidenum">
              <a:rPr lang="en-US" smtClean="0"/>
              <a:pPr algn="l"/>
              <a:t>18</a:t>
            </a:fld>
            <a:endParaRPr lang="en-US" dirty="0"/>
          </a:p>
        </p:txBody>
      </p:sp>
      <p:graphicFrame>
        <p:nvGraphicFramePr>
          <p:cNvPr id="137279" name="Group 63"/>
          <p:cNvGraphicFramePr>
            <a:graphicFrameLocks noGrp="1"/>
          </p:cNvGraphicFramePr>
          <p:nvPr/>
        </p:nvGraphicFramePr>
        <p:xfrm>
          <a:off x="457200" y="2057400"/>
          <a:ext cx="8001001" cy="3234690"/>
        </p:xfrm>
        <a:graphic>
          <a:graphicData uri="http://schemas.openxmlformats.org/drawingml/2006/table">
            <a:tbl>
              <a:tblPr firstRow="1">
                <a:tableStyleId>{5C22544A-7EE6-4342-B048-85BDC9FD1C3A}</a:tableStyleId>
              </a:tblPr>
              <a:tblGrid>
                <a:gridCol w="3111682"/>
                <a:gridCol w="1629773"/>
                <a:gridCol w="1629773"/>
                <a:gridCol w="1629773"/>
              </a:tblGrid>
              <a:tr h="58293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dirty="0" smtClean="0">
                          <a:ln>
                            <a:noFill/>
                          </a:ln>
                          <a:effectLst/>
                        </a:rPr>
                        <a:t>Detail</a:t>
                      </a:r>
                      <a:endParaRPr kumimoji="0" lang="en-US" sz="2000" b="0" i="0" u="none" strike="noStrike" cap="none" normalizeH="0" baseline="0" dirty="0" smtClean="0">
                        <a:ln>
                          <a:noFill/>
                        </a:ln>
                        <a:solidFill>
                          <a:schemeClr val="bg1"/>
                        </a:solidFill>
                        <a:effectLst/>
                        <a:latin typeface="Calibri" pitchFamily="34" charset="0"/>
                      </a:endParaRPr>
                    </a:p>
                  </a:txBody>
                  <a:tcPr anchor="b"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dirty="0" smtClean="0">
                          <a:ln>
                            <a:noFill/>
                          </a:ln>
                          <a:effectLst/>
                        </a:rPr>
                        <a:t>YE 2008 </a:t>
                      </a:r>
                      <a:endParaRPr kumimoji="0" lang="en-US" sz="2000" b="0" i="0" u="none" strike="noStrike" cap="none" normalizeH="0" baseline="0" dirty="0" smtClean="0">
                        <a:ln>
                          <a:noFill/>
                        </a:ln>
                        <a:solidFill>
                          <a:schemeClr val="bg1"/>
                        </a:solidFill>
                        <a:effectLst/>
                        <a:latin typeface="Calibri" pitchFamily="34" charset="0"/>
                      </a:endParaRPr>
                    </a:p>
                  </a:txBody>
                  <a:tcPr anchor="b"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dirty="0" smtClean="0">
                          <a:ln>
                            <a:noFill/>
                          </a:ln>
                          <a:effectLst/>
                        </a:rPr>
                        <a:t>YE 2009 </a:t>
                      </a:r>
                      <a:endParaRPr kumimoji="0" lang="en-US" sz="2000" b="0" i="0" u="none" strike="noStrike" cap="none" normalizeH="0" baseline="0" dirty="0" smtClean="0">
                        <a:ln>
                          <a:noFill/>
                        </a:ln>
                        <a:solidFill>
                          <a:schemeClr val="bg1"/>
                        </a:solidFill>
                        <a:effectLst/>
                        <a:latin typeface="Calibri" pitchFamily="34" charset="0"/>
                      </a:endParaRPr>
                    </a:p>
                  </a:txBody>
                  <a:tcPr anchor="b"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dirty="0" smtClean="0">
                          <a:ln>
                            <a:noFill/>
                          </a:ln>
                          <a:effectLst/>
                        </a:rPr>
                        <a:t>% Change</a:t>
                      </a:r>
                      <a:endParaRPr kumimoji="0" lang="en-US" sz="2000" b="0" i="0" u="none" strike="noStrike" cap="none" normalizeH="0" baseline="0" dirty="0" smtClean="0">
                        <a:ln>
                          <a:noFill/>
                        </a:ln>
                        <a:solidFill>
                          <a:schemeClr val="bg1"/>
                        </a:solidFill>
                        <a:effectLst/>
                        <a:latin typeface="Calibri" pitchFamily="34" charset="0"/>
                      </a:endParaRPr>
                    </a:p>
                  </a:txBody>
                  <a:tcPr anchor="b" horzOverflow="overflow"/>
                </a:tc>
              </a:tr>
              <a:tr h="3429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dirty="0" smtClean="0">
                          <a:ln>
                            <a:noFill/>
                          </a:ln>
                          <a:effectLst/>
                        </a:rPr>
                        <a:t>Total Assets</a:t>
                      </a:r>
                      <a:endParaRPr kumimoji="0" lang="en-US" sz="2000" b="0" i="0" u="none" strike="noStrike" cap="none" normalizeH="0" baseline="0" dirty="0" smtClean="0">
                        <a:ln>
                          <a:noFill/>
                        </a:ln>
                        <a:solidFill>
                          <a:schemeClr val="bg1"/>
                        </a:solidFill>
                        <a:effectLst/>
                        <a:latin typeface="Calibri" pitchFamily="34" charset="0"/>
                      </a:endParaRPr>
                    </a:p>
                  </a:txBody>
                  <a:tcPr horzOverflow="overflow"/>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bg1"/>
                          </a:solidFill>
                          <a:effectLst/>
                          <a:latin typeface="Calibri" pitchFamily="34" charset="0"/>
                        </a:rPr>
                        <a:t>$16,262K</a:t>
                      </a:r>
                    </a:p>
                  </a:txBody>
                  <a:tcPr horzOverflow="overflow"/>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bg1"/>
                          </a:solidFill>
                          <a:effectLst/>
                          <a:latin typeface="Calibri" pitchFamily="34" charset="0"/>
                        </a:rPr>
                        <a:t>$15,172K</a:t>
                      </a:r>
                      <a:r>
                        <a:rPr kumimoji="0" lang="en-US" sz="2000" b="1" i="0" u="none" strike="noStrike" cap="none" normalizeH="0" baseline="0" dirty="0" smtClean="0">
                          <a:ln>
                            <a:noFill/>
                          </a:ln>
                          <a:solidFill>
                            <a:schemeClr val="accent3">
                              <a:lumMod val="75000"/>
                            </a:schemeClr>
                          </a:solidFill>
                          <a:effectLst/>
                          <a:latin typeface="Calibri" pitchFamily="34" charset="0"/>
                        </a:rPr>
                        <a:t>*</a:t>
                      </a:r>
                    </a:p>
                  </a:txBody>
                  <a:tcPr horzOverflow="overflow"/>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bg1"/>
                          </a:solidFill>
                          <a:effectLst/>
                          <a:latin typeface="Calibri" pitchFamily="34" charset="0"/>
                        </a:rPr>
                        <a:t>-6.7%</a:t>
                      </a:r>
                    </a:p>
                  </a:txBody>
                  <a:tcPr horzOverflow="overflow"/>
                </a:tc>
              </a:tr>
              <a:tr h="3429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dirty="0" smtClean="0">
                          <a:ln>
                            <a:noFill/>
                          </a:ln>
                          <a:effectLst/>
                        </a:rPr>
                        <a:t>Total Liabilities</a:t>
                      </a:r>
                      <a:endParaRPr kumimoji="0" lang="en-US" sz="2000" b="0" i="0" u="none" strike="noStrike" cap="none" normalizeH="0" baseline="0" dirty="0" smtClean="0">
                        <a:ln>
                          <a:noFill/>
                        </a:ln>
                        <a:solidFill>
                          <a:schemeClr val="bg1"/>
                        </a:solidFill>
                        <a:effectLst/>
                        <a:latin typeface="Calibri" pitchFamily="34" charset="0"/>
                      </a:endParaRPr>
                    </a:p>
                  </a:txBody>
                  <a:tcPr horzOverflow="overflow"/>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bg1"/>
                          </a:solidFill>
                          <a:effectLst/>
                          <a:latin typeface="Calibri" pitchFamily="34" charset="0"/>
                        </a:rPr>
                        <a:t>$12,213K</a:t>
                      </a:r>
                    </a:p>
                  </a:txBody>
                  <a:tcPr horzOverflow="overflow"/>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bg1"/>
                          </a:solidFill>
                          <a:effectLst/>
                          <a:latin typeface="Calibri" pitchFamily="34" charset="0"/>
                        </a:rPr>
                        <a:t>$8,930K</a:t>
                      </a:r>
                    </a:p>
                  </a:txBody>
                  <a:tcPr horzOverflow="overflow"/>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bg1"/>
                          </a:solidFill>
                          <a:effectLst/>
                          <a:latin typeface="Calibri" pitchFamily="34" charset="0"/>
                        </a:rPr>
                        <a:t>-26.9%</a:t>
                      </a:r>
                    </a:p>
                  </a:txBody>
                  <a:tcPr horzOverflow="overflow"/>
                </a:tc>
              </a:tr>
              <a:tr h="3429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dirty="0" smtClean="0">
                          <a:ln>
                            <a:noFill/>
                          </a:ln>
                          <a:effectLst/>
                        </a:rPr>
                        <a:t>Total Equity</a:t>
                      </a:r>
                      <a:endParaRPr kumimoji="0" lang="en-US" sz="2000" b="0" i="0" u="none" strike="noStrike" cap="none" normalizeH="0" baseline="0" dirty="0" smtClean="0">
                        <a:ln>
                          <a:noFill/>
                        </a:ln>
                        <a:solidFill>
                          <a:schemeClr val="bg1"/>
                        </a:solidFill>
                        <a:effectLst/>
                        <a:latin typeface="Calibri" pitchFamily="34" charset="0"/>
                      </a:endParaRPr>
                    </a:p>
                  </a:txBody>
                  <a:tcPr horzOverflow="overflow"/>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bg1"/>
                          </a:solidFill>
                          <a:effectLst/>
                          <a:latin typeface="Calibri" pitchFamily="34" charset="0"/>
                        </a:rPr>
                        <a:t>$4,050K</a:t>
                      </a:r>
                    </a:p>
                  </a:txBody>
                  <a:tcPr horzOverflow="overflow"/>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bg1"/>
                          </a:solidFill>
                          <a:effectLst/>
                          <a:latin typeface="Calibri" pitchFamily="34" charset="0"/>
                        </a:rPr>
                        <a:t>$3,527K</a:t>
                      </a:r>
                      <a:r>
                        <a:rPr kumimoji="0" lang="en-US" sz="2000" b="1" i="0" u="none" strike="noStrike" cap="none" normalizeH="0" baseline="0" dirty="0" smtClean="0">
                          <a:ln>
                            <a:noFill/>
                          </a:ln>
                          <a:solidFill>
                            <a:schemeClr val="accent3">
                              <a:lumMod val="75000"/>
                            </a:schemeClr>
                          </a:solidFill>
                          <a:effectLst/>
                          <a:latin typeface="Calibri" pitchFamily="34" charset="0"/>
                        </a:rPr>
                        <a:t>*</a:t>
                      </a:r>
                    </a:p>
                  </a:txBody>
                  <a:tcPr horzOverflow="overflow"/>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bg1"/>
                          </a:solidFill>
                          <a:effectLst/>
                          <a:latin typeface="Calibri" pitchFamily="34" charset="0"/>
                        </a:rPr>
                        <a:t>-12.9%</a:t>
                      </a:r>
                    </a:p>
                  </a:txBody>
                  <a:tcPr horzOverflow="overflow"/>
                </a:tc>
              </a:tr>
              <a:tr h="3429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dirty="0" smtClean="0">
                          <a:ln>
                            <a:noFill/>
                          </a:ln>
                          <a:effectLst/>
                        </a:rPr>
                        <a:t>Retained Earnings</a:t>
                      </a:r>
                      <a:endParaRPr kumimoji="0" lang="en-US" sz="2000" b="0" i="0" u="none" strike="noStrike" cap="none" normalizeH="0" baseline="0" dirty="0" smtClean="0">
                        <a:ln>
                          <a:noFill/>
                        </a:ln>
                        <a:solidFill>
                          <a:schemeClr val="bg1"/>
                        </a:solidFill>
                        <a:effectLst/>
                        <a:latin typeface="Calibri" pitchFamily="34" charset="0"/>
                      </a:endParaRPr>
                    </a:p>
                  </a:txBody>
                  <a:tcPr horzOverflow="overflow"/>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bg1"/>
                          </a:solidFill>
                          <a:effectLst/>
                          <a:latin typeface="Calibri" pitchFamily="34" charset="0"/>
                        </a:rPr>
                        <a:t>$4K</a:t>
                      </a:r>
                    </a:p>
                  </a:txBody>
                  <a:tcPr horzOverflow="overflow"/>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bg1"/>
                          </a:solidFill>
                          <a:effectLst/>
                          <a:latin typeface="Calibri" pitchFamily="34" charset="0"/>
                        </a:rPr>
                        <a:t>$716K</a:t>
                      </a:r>
                    </a:p>
                  </a:txBody>
                  <a:tcPr horzOverflow="overflow"/>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bg1"/>
                          </a:solidFill>
                          <a:effectLst/>
                          <a:latin typeface="Calibri" pitchFamily="34" charset="0"/>
                        </a:rPr>
                        <a:t>17,800%</a:t>
                      </a:r>
                    </a:p>
                  </a:txBody>
                  <a:tcPr horzOverflow="overflow"/>
                </a:tc>
              </a:tr>
              <a:tr h="3429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dirty="0" smtClean="0">
                          <a:ln>
                            <a:noFill/>
                          </a:ln>
                          <a:effectLst/>
                        </a:rPr>
                        <a:t>Book Value of Class A Stock </a:t>
                      </a:r>
                      <a:r>
                        <a:rPr kumimoji="0" lang="en-US" sz="1600" i="1" u="none" strike="noStrike" cap="none" normalizeH="0" baseline="0" dirty="0" smtClean="0">
                          <a:ln>
                            <a:noFill/>
                          </a:ln>
                          <a:effectLst/>
                        </a:rPr>
                        <a:t>($ per share)</a:t>
                      </a:r>
                      <a:endParaRPr kumimoji="0" lang="en-US" sz="2000" b="0" i="1" u="none" strike="noStrike" cap="none" normalizeH="0" baseline="0" dirty="0" smtClean="0">
                        <a:ln>
                          <a:noFill/>
                        </a:ln>
                        <a:solidFill>
                          <a:schemeClr val="bg1"/>
                        </a:solidFill>
                        <a:effectLst/>
                        <a:latin typeface="Calibri" pitchFamily="34" charset="0"/>
                      </a:endParaRPr>
                    </a:p>
                  </a:txBody>
                  <a:tcPr horzOverflow="overflow"/>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bg1"/>
                          </a:solidFill>
                          <a:effectLst/>
                          <a:latin typeface="Calibri" pitchFamily="34" charset="0"/>
                        </a:rPr>
                        <a:t>$183.03</a:t>
                      </a:r>
                    </a:p>
                  </a:txBody>
                  <a:tcPr horzOverflow="overflow"/>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bg1"/>
                          </a:solidFill>
                          <a:effectLst/>
                          <a:latin typeface="Calibri" pitchFamily="34" charset="0"/>
                        </a:rPr>
                        <a:t>$217.69</a:t>
                      </a:r>
                    </a:p>
                  </a:txBody>
                  <a:tcPr horzOverflow="overflow"/>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bg1"/>
                          </a:solidFill>
                          <a:effectLst/>
                          <a:latin typeface="Calibri" pitchFamily="34" charset="0"/>
                        </a:rPr>
                        <a:t>18.9%</a:t>
                      </a:r>
                    </a:p>
                  </a:txBody>
                  <a:tcPr horzOverflow="overflow"/>
                </a:tc>
              </a:tr>
              <a:tr h="42672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dirty="0" smtClean="0">
                          <a:ln>
                            <a:noFill/>
                          </a:ln>
                          <a:effectLst/>
                        </a:rPr>
                        <a:t>Book Value of Ownership</a:t>
                      </a:r>
                      <a:endParaRPr kumimoji="0" lang="en-US" sz="2000" b="0" i="0" u="none" strike="noStrike" cap="none" normalizeH="0" baseline="0" dirty="0" smtClean="0">
                        <a:ln>
                          <a:noFill/>
                        </a:ln>
                        <a:solidFill>
                          <a:schemeClr val="bg1"/>
                        </a:solidFill>
                        <a:effectLst/>
                        <a:latin typeface="Calibri" pitchFamily="34" charset="0"/>
                      </a:endParaRPr>
                    </a:p>
                  </a:txBody>
                  <a:tcPr horzOverflow="overflow"/>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bg1"/>
                          </a:solidFill>
                          <a:effectLst/>
                          <a:latin typeface="Calibri" pitchFamily="34" charset="0"/>
                        </a:rPr>
                        <a:t>$36.606</a:t>
                      </a:r>
                    </a:p>
                  </a:txBody>
                  <a:tcPr anchor="ctr" horzOverflow="overflow"/>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bg1"/>
                          </a:solidFill>
                          <a:effectLst/>
                          <a:latin typeface="Calibri" pitchFamily="34" charset="0"/>
                        </a:rPr>
                        <a:t>$43,537.85</a:t>
                      </a:r>
                    </a:p>
                  </a:txBody>
                  <a:tcPr anchor="ctr" horzOverflow="overflow"/>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bg1"/>
                          </a:solidFill>
                          <a:effectLst/>
                          <a:latin typeface="Calibri" pitchFamily="34" charset="0"/>
                        </a:rPr>
                        <a:t>18.9%</a:t>
                      </a:r>
                    </a:p>
                  </a:txBody>
                  <a:tcPr anchor="ctr" horzOverflow="overflow"/>
                </a:tc>
              </a:tr>
            </a:tbl>
          </a:graphicData>
        </a:graphic>
      </p:graphicFrame>
      <p:sp>
        <p:nvSpPr>
          <p:cNvPr id="6" name="TextBox 5"/>
          <p:cNvSpPr txBox="1"/>
          <p:nvPr/>
        </p:nvSpPr>
        <p:spPr>
          <a:xfrm>
            <a:off x="609600" y="5562600"/>
            <a:ext cx="7848600" cy="646331"/>
          </a:xfrm>
          <a:prstGeom prst="rect">
            <a:avLst/>
          </a:prstGeom>
          <a:noFill/>
        </p:spPr>
        <p:txBody>
          <a:bodyPr wrap="square" rtlCol="0">
            <a:spAutoFit/>
          </a:bodyPr>
          <a:lstStyle/>
          <a:p>
            <a:r>
              <a:rPr lang="en-US" b="1" dirty="0" smtClean="0">
                <a:solidFill>
                  <a:schemeClr val="accent3">
                    <a:lumMod val="75000"/>
                  </a:schemeClr>
                </a:solidFill>
              </a:rPr>
              <a:t>*</a:t>
            </a:r>
            <a:r>
              <a:rPr lang="en-US" dirty="0" smtClean="0">
                <a:solidFill>
                  <a:schemeClr val="accent3">
                    <a:lumMod val="75000"/>
                  </a:schemeClr>
                </a:solidFill>
              </a:rPr>
              <a:t>Company redeemed Class B shares in 2009 for </a:t>
            </a:r>
            <a:r>
              <a:rPr lang="en-US" b="1" dirty="0" smtClean="0">
                <a:solidFill>
                  <a:schemeClr val="accent3">
                    <a:lumMod val="75000"/>
                  </a:schemeClr>
                </a:solidFill>
              </a:rPr>
              <a:t>$1,194,264 </a:t>
            </a:r>
            <a:r>
              <a:rPr lang="en-US" dirty="0" smtClean="0">
                <a:solidFill>
                  <a:schemeClr val="accent3">
                    <a:lumMod val="75000"/>
                  </a:schemeClr>
                </a:solidFill>
              </a:rPr>
              <a:t>(vs. $52,000 at time of purchase)</a:t>
            </a:r>
            <a:endParaRPr lang="en-US" dirty="0">
              <a:solidFill>
                <a:schemeClr val="accent3">
                  <a:lumMod val="75000"/>
                </a:schemeClr>
              </a:solidFill>
            </a:endParaRP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Grp="1" noChangeArrowheads="1"/>
          </p:cNvSpPr>
          <p:nvPr>
            <p:ph type="title"/>
          </p:nvPr>
        </p:nvSpPr>
        <p:spPr/>
        <p:txBody>
          <a:bodyPr/>
          <a:lstStyle/>
          <a:p>
            <a:r>
              <a:rPr lang="en-US" dirty="0" smtClean="0"/>
              <a:t>2009 Numbers Worth Celebrating</a:t>
            </a:r>
            <a:endParaRPr lang="en-US" dirty="0"/>
          </a:p>
        </p:txBody>
      </p:sp>
      <p:sp>
        <p:nvSpPr>
          <p:cNvPr id="137219" name="Rectangle 3"/>
          <p:cNvSpPr>
            <a:spLocks noGrp="1" noChangeArrowheads="1"/>
          </p:cNvSpPr>
          <p:nvPr>
            <p:ph idx="1"/>
          </p:nvPr>
        </p:nvSpPr>
        <p:spPr>
          <a:xfrm>
            <a:off x="381000" y="1371600"/>
            <a:ext cx="8382000" cy="387798"/>
          </a:xfrm>
        </p:spPr>
        <p:txBody>
          <a:bodyPr/>
          <a:lstStyle/>
          <a:p>
            <a:r>
              <a:rPr lang="en-US" dirty="0" smtClean="0"/>
              <a:t>Year-end 2009 dividend payments:</a:t>
            </a:r>
            <a:endParaRPr lang="en-US" dirty="0"/>
          </a:p>
        </p:txBody>
      </p:sp>
      <p:sp>
        <p:nvSpPr>
          <p:cNvPr id="74" name="Slide Number Placeholder 73"/>
          <p:cNvSpPr>
            <a:spLocks noGrp="1"/>
          </p:cNvSpPr>
          <p:nvPr>
            <p:ph type="sldNum" sz="quarter" idx="10"/>
          </p:nvPr>
        </p:nvSpPr>
        <p:spPr/>
        <p:txBody>
          <a:bodyPr/>
          <a:lstStyle/>
          <a:p>
            <a:pPr algn="l"/>
            <a:fld id="{D83BD78C-BEE0-4214-93C4-36A4B7DBF6BD}" type="slidenum">
              <a:rPr lang="en-US" smtClean="0"/>
              <a:pPr algn="l"/>
              <a:t>19</a:t>
            </a:fld>
            <a:endParaRPr lang="en-US" dirty="0"/>
          </a:p>
        </p:txBody>
      </p:sp>
      <p:graphicFrame>
        <p:nvGraphicFramePr>
          <p:cNvPr id="137279" name="Group 63"/>
          <p:cNvGraphicFramePr>
            <a:graphicFrameLocks noGrp="1"/>
          </p:cNvGraphicFramePr>
          <p:nvPr/>
        </p:nvGraphicFramePr>
        <p:xfrm>
          <a:off x="457201" y="2057400"/>
          <a:ext cx="8001000" cy="3905250"/>
        </p:xfrm>
        <a:graphic>
          <a:graphicData uri="http://schemas.openxmlformats.org/drawingml/2006/table">
            <a:tbl>
              <a:tblPr firstRow="1">
                <a:tableStyleId>{5C22544A-7EE6-4342-B048-85BDC9FD1C3A}</a:tableStyleId>
              </a:tblPr>
              <a:tblGrid>
                <a:gridCol w="3526707"/>
                <a:gridCol w="1491431"/>
                <a:gridCol w="1491431"/>
                <a:gridCol w="1491431"/>
              </a:tblGrid>
              <a:tr h="58293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dirty="0" smtClean="0">
                          <a:ln>
                            <a:noFill/>
                          </a:ln>
                          <a:effectLst/>
                        </a:rPr>
                        <a:t>Detail</a:t>
                      </a:r>
                      <a:endParaRPr kumimoji="0" lang="en-US" sz="2000" b="0" i="0" u="none" strike="noStrike" cap="none" normalizeH="0" baseline="0" dirty="0" smtClean="0">
                        <a:ln>
                          <a:noFill/>
                        </a:ln>
                        <a:solidFill>
                          <a:schemeClr val="bg1"/>
                        </a:solidFill>
                        <a:effectLst/>
                        <a:latin typeface="Calibri" pitchFamily="34" charset="0"/>
                      </a:endParaRPr>
                    </a:p>
                  </a:txBody>
                  <a:tcPr anchor="b"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dirty="0" smtClean="0">
                          <a:ln>
                            <a:noFill/>
                          </a:ln>
                          <a:effectLst/>
                        </a:rPr>
                        <a:t>YE 2008</a:t>
                      </a:r>
                      <a:endParaRPr kumimoji="0" lang="en-US" sz="2000" b="0" i="0" u="none" strike="noStrike" cap="none" normalizeH="0" baseline="0" dirty="0" smtClean="0">
                        <a:ln>
                          <a:noFill/>
                        </a:ln>
                        <a:solidFill>
                          <a:schemeClr val="bg1"/>
                        </a:solidFill>
                        <a:effectLst/>
                        <a:latin typeface="Calibri" pitchFamily="34" charset="0"/>
                      </a:endParaRPr>
                    </a:p>
                  </a:txBody>
                  <a:tcPr anchor="b"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dirty="0" smtClean="0">
                          <a:ln>
                            <a:noFill/>
                          </a:ln>
                          <a:effectLst/>
                        </a:rPr>
                        <a:t>YE 2009</a:t>
                      </a:r>
                      <a:endParaRPr kumimoji="0" lang="en-US" sz="2000" b="0" i="0" u="none" strike="noStrike" cap="none" normalizeH="0" baseline="0" dirty="0" smtClean="0">
                        <a:ln>
                          <a:noFill/>
                        </a:ln>
                        <a:solidFill>
                          <a:schemeClr val="bg1"/>
                        </a:solidFill>
                        <a:effectLst/>
                        <a:latin typeface="Calibri" pitchFamily="34" charset="0"/>
                      </a:endParaRPr>
                    </a:p>
                  </a:txBody>
                  <a:tcPr anchor="b"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dirty="0" smtClean="0">
                          <a:ln>
                            <a:noFill/>
                          </a:ln>
                          <a:effectLst/>
                        </a:rPr>
                        <a:t>% Change</a:t>
                      </a:r>
                      <a:endParaRPr kumimoji="0" lang="en-US" sz="2000" b="0" i="0" u="none" strike="noStrike" cap="none" normalizeH="0" baseline="0" dirty="0" smtClean="0">
                        <a:ln>
                          <a:noFill/>
                        </a:ln>
                        <a:solidFill>
                          <a:schemeClr val="bg1"/>
                        </a:solidFill>
                        <a:effectLst/>
                        <a:latin typeface="Calibri" pitchFamily="34" charset="0"/>
                      </a:endParaRPr>
                    </a:p>
                  </a:txBody>
                  <a:tcPr anchor="b" horzOverflow="overflow"/>
                </a:tc>
              </a:tr>
              <a:tr h="3429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bg1"/>
                          </a:solidFill>
                          <a:effectLst/>
                          <a:latin typeface="Calibri" pitchFamily="34" charset="0"/>
                        </a:rPr>
                        <a:t>Patronage Dividend ($)</a:t>
                      </a:r>
                    </a:p>
                  </a:txBody>
                  <a:tcPr horzOverflow="overflow"/>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bg1"/>
                          </a:solidFill>
                          <a:effectLst/>
                          <a:latin typeface="Calibri" pitchFamily="34" charset="0"/>
                        </a:rPr>
                        <a:t>$400,000</a:t>
                      </a:r>
                    </a:p>
                  </a:txBody>
                  <a:tcPr horzOverflow="overflow"/>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bg1"/>
                          </a:solidFill>
                          <a:effectLst/>
                          <a:latin typeface="Calibri" pitchFamily="34" charset="0"/>
                        </a:rPr>
                        <a:t>$700,000</a:t>
                      </a:r>
                    </a:p>
                  </a:txBody>
                  <a:tcPr horzOverflow="overflow"/>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bg1"/>
                          </a:solidFill>
                          <a:effectLst/>
                          <a:latin typeface="Calibri" pitchFamily="34" charset="0"/>
                        </a:rPr>
                        <a:t>75.0%</a:t>
                      </a:r>
                    </a:p>
                  </a:txBody>
                  <a:tcPr horzOverflow="overflow"/>
                </a:tc>
              </a:tr>
              <a:tr h="3429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bg1"/>
                          </a:solidFill>
                          <a:effectLst/>
                          <a:latin typeface="Calibri" pitchFamily="34" charset="0"/>
                        </a:rPr>
                        <a:t>Ownership Dividend Rate</a:t>
                      </a:r>
                    </a:p>
                  </a:txBody>
                  <a:tcPr horzOverflow="overflow"/>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bg1"/>
                          </a:solidFill>
                          <a:effectLst/>
                          <a:latin typeface="Calibri" pitchFamily="34" charset="0"/>
                        </a:rPr>
                        <a:t>4.25%</a:t>
                      </a:r>
                    </a:p>
                  </a:txBody>
                  <a:tcPr horzOverflow="overflow"/>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bg1"/>
                          </a:solidFill>
                          <a:effectLst/>
                          <a:latin typeface="Calibri" pitchFamily="34" charset="0"/>
                        </a:rPr>
                        <a:t>4.30%</a:t>
                      </a:r>
                    </a:p>
                  </a:txBody>
                  <a:tcPr horzOverflow="overflow"/>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bg1"/>
                          </a:solidFill>
                          <a:effectLst/>
                          <a:latin typeface="Calibri" pitchFamily="34" charset="0"/>
                        </a:rPr>
                        <a:t>1.2%</a:t>
                      </a:r>
                    </a:p>
                  </a:txBody>
                  <a:tcPr horzOverflow="overflow"/>
                </a:tc>
              </a:tr>
              <a:tr h="3429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bg1"/>
                          </a:solidFill>
                          <a:effectLst/>
                          <a:latin typeface="Calibri" pitchFamily="34" charset="0"/>
                        </a:rPr>
                        <a:t>Ownership Dividend ($)</a:t>
                      </a:r>
                    </a:p>
                  </a:txBody>
                  <a:tcPr horzOverflow="overflow"/>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bg1"/>
                          </a:solidFill>
                          <a:effectLst/>
                          <a:latin typeface="Calibri" pitchFamily="34" charset="0"/>
                        </a:rPr>
                        <a:t>$125,200</a:t>
                      </a:r>
                    </a:p>
                  </a:txBody>
                  <a:tcPr horzOverflow="overflow"/>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bg1"/>
                          </a:solidFill>
                          <a:effectLst/>
                          <a:latin typeface="Calibri" pitchFamily="34" charset="0"/>
                        </a:rPr>
                        <a:t>$154,489</a:t>
                      </a:r>
                    </a:p>
                  </a:txBody>
                  <a:tcPr horzOverflow="overflow"/>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bg1"/>
                          </a:solidFill>
                          <a:effectLst/>
                          <a:latin typeface="Calibri" pitchFamily="34" charset="0"/>
                        </a:rPr>
                        <a:t>23.4%</a:t>
                      </a:r>
                    </a:p>
                  </a:txBody>
                  <a:tcPr horzOverflow="overflow"/>
                </a:tc>
              </a:tr>
              <a:tr h="3429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bg1"/>
                          </a:solidFill>
                          <a:effectLst/>
                          <a:latin typeface="Calibri" pitchFamily="34" charset="0"/>
                        </a:rPr>
                        <a:t>Class B Payout Rate</a:t>
                      </a:r>
                    </a:p>
                  </a:txBody>
                  <a:tcPr horzOverflow="overflow"/>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bg1"/>
                          </a:solidFill>
                          <a:effectLst/>
                          <a:latin typeface="Calibri" pitchFamily="34" charset="0"/>
                        </a:rPr>
                        <a:t>4.00%</a:t>
                      </a:r>
                    </a:p>
                  </a:txBody>
                  <a:tcPr horzOverflow="overflow"/>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bg1"/>
                          </a:solidFill>
                          <a:effectLst/>
                          <a:latin typeface="Calibri" pitchFamily="34" charset="0"/>
                        </a:rPr>
                        <a:t>n/a</a:t>
                      </a:r>
                    </a:p>
                  </a:txBody>
                  <a:tcPr horzOverflow="overflow"/>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bg1"/>
                        </a:solidFill>
                        <a:effectLst/>
                        <a:latin typeface="Calibri" pitchFamily="34" charset="0"/>
                      </a:endParaRPr>
                    </a:p>
                  </a:txBody>
                  <a:tcPr horzOverflow="overflow"/>
                </a:tc>
              </a:tr>
              <a:tr h="3429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bg1"/>
                          </a:solidFill>
                          <a:effectLst/>
                          <a:latin typeface="Calibri" pitchFamily="34" charset="0"/>
                        </a:rPr>
                        <a:t>Class B Payout Dividend ($)</a:t>
                      </a:r>
                    </a:p>
                  </a:txBody>
                  <a:tcPr horzOverflow="overflow"/>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bg1"/>
                          </a:solidFill>
                          <a:effectLst/>
                          <a:latin typeface="Calibri" pitchFamily="34" charset="0"/>
                        </a:rPr>
                        <a:t>$22,304</a:t>
                      </a:r>
                    </a:p>
                  </a:txBody>
                  <a:tcPr horzOverflow="overflow"/>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bg1"/>
                          </a:solidFill>
                          <a:effectLst/>
                          <a:latin typeface="Calibri" pitchFamily="34" charset="0"/>
                        </a:rPr>
                        <a:t>n/a</a:t>
                      </a:r>
                    </a:p>
                  </a:txBody>
                  <a:tcPr horzOverflow="overflow"/>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bg1"/>
                        </a:solidFill>
                        <a:effectLst/>
                        <a:latin typeface="Calibri" pitchFamily="34" charset="0"/>
                      </a:endParaRPr>
                    </a:p>
                  </a:txBody>
                  <a:tcPr horzOverflow="overflow"/>
                </a:tc>
              </a:tr>
              <a:tr h="3429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bg1"/>
                          </a:solidFill>
                          <a:effectLst/>
                          <a:latin typeface="Calibri" pitchFamily="34" charset="0"/>
                        </a:rPr>
                        <a:t>Book Value of Class A Stock</a:t>
                      </a:r>
                      <a:br>
                        <a:rPr kumimoji="0" lang="en-US" sz="2000" b="0" i="0" u="none" strike="noStrike" cap="none" normalizeH="0" baseline="0" dirty="0" smtClean="0">
                          <a:ln>
                            <a:noFill/>
                          </a:ln>
                          <a:solidFill>
                            <a:schemeClr val="bg1"/>
                          </a:solidFill>
                          <a:effectLst/>
                          <a:latin typeface="Calibri" pitchFamily="34" charset="0"/>
                        </a:rPr>
                      </a:br>
                      <a:r>
                        <a:rPr kumimoji="0" lang="en-US" sz="1600" b="0" i="1" u="none" strike="noStrike" cap="none" normalizeH="0" baseline="0" dirty="0" smtClean="0">
                          <a:ln>
                            <a:noFill/>
                          </a:ln>
                          <a:solidFill>
                            <a:schemeClr val="bg1"/>
                          </a:solidFill>
                          <a:effectLst/>
                          <a:latin typeface="Calibri" pitchFamily="34" charset="0"/>
                        </a:rPr>
                        <a:t>($ per share)</a:t>
                      </a:r>
                      <a:endParaRPr kumimoji="0" lang="en-US" sz="2000" b="0" i="1" u="none" strike="noStrike" cap="none" normalizeH="0" baseline="0" dirty="0" smtClean="0">
                        <a:ln>
                          <a:noFill/>
                        </a:ln>
                        <a:solidFill>
                          <a:schemeClr val="bg1"/>
                        </a:solidFill>
                        <a:effectLst/>
                        <a:latin typeface="Calibri" pitchFamily="34" charset="0"/>
                      </a:endParaRPr>
                    </a:p>
                  </a:txBody>
                  <a:tcPr horzOverflow="overflow"/>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bg1"/>
                          </a:solidFill>
                          <a:effectLst/>
                          <a:latin typeface="Calibri" pitchFamily="34" charset="0"/>
                        </a:rPr>
                        <a:t>$183.03</a:t>
                      </a:r>
                    </a:p>
                  </a:txBody>
                  <a:tcPr horzOverflow="overflow"/>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bg1"/>
                          </a:solidFill>
                          <a:effectLst/>
                          <a:latin typeface="Calibri" pitchFamily="34" charset="0"/>
                        </a:rPr>
                        <a:t>$217.69</a:t>
                      </a:r>
                    </a:p>
                  </a:txBody>
                  <a:tcPr horzOverflow="overflow"/>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bg1"/>
                          </a:solidFill>
                          <a:effectLst/>
                          <a:latin typeface="Calibri" pitchFamily="34" charset="0"/>
                        </a:rPr>
                        <a:t>18.9%</a:t>
                      </a:r>
                    </a:p>
                  </a:txBody>
                  <a:tcPr horzOverflow="overflow"/>
                </a:tc>
              </a:tr>
              <a:tr h="3429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bg1"/>
                          </a:solidFill>
                          <a:effectLst/>
                          <a:latin typeface="Calibri" pitchFamily="34" charset="0"/>
                        </a:rPr>
                        <a:t>Price to Purchase Ownership in CUSO in 2010</a:t>
                      </a:r>
                    </a:p>
                  </a:txBody>
                  <a:tcPr horzOverflow="overflow"/>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bg1"/>
                          </a:solidFill>
                          <a:effectLst/>
                          <a:latin typeface="Calibri" pitchFamily="34" charset="0"/>
                        </a:rPr>
                        <a:t>$92,000</a:t>
                      </a:r>
                    </a:p>
                  </a:txBody>
                  <a:tcPr horzOverflow="overflow"/>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bg1"/>
                          </a:solidFill>
                          <a:effectLst/>
                          <a:latin typeface="Calibri" pitchFamily="34" charset="0"/>
                        </a:rPr>
                        <a:t>$99,000</a:t>
                      </a:r>
                    </a:p>
                  </a:txBody>
                  <a:tcPr horzOverflow="overflow"/>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bg1"/>
                          </a:solidFill>
                          <a:effectLst/>
                          <a:latin typeface="Calibri" pitchFamily="34" charset="0"/>
                        </a:rPr>
                        <a:t>7.6%</a:t>
                      </a:r>
                    </a:p>
                  </a:txBody>
                  <a:tcPr horzOverflow="overflow"/>
                </a:tc>
              </a:tr>
            </a:tbl>
          </a:graphicData>
        </a:graphic>
      </p:graphicFrame>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r>
              <a:rPr lang="en-US"/>
              <a:t>Agenda</a:t>
            </a:r>
          </a:p>
        </p:txBody>
      </p:sp>
      <p:sp>
        <p:nvSpPr>
          <p:cNvPr id="31747" name="Rectangle 3"/>
          <p:cNvSpPr>
            <a:spLocks noGrp="1" noChangeArrowheads="1"/>
          </p:cNvSpPr>
          <p:nvPr>
            <p:ph idx="1"/>
          </p:nvPr>
        </p:nvSpPr>
        <p:spPr>
          <a:xfrm>
            <a:off x="381000" y="1371600"/>
            <a:ext cx="8382000" cy="4530471"/>
          </a:xfrm>
        </p:spPr>
        <p:txBody>
          <a:bodyPr/>
          <a:lstStyle/>
          <a:p>
            <a:r>
              <a:rPr lang="en-US" dirty="0"/>
              <a:t>Call to Order</a:t>
            </a:r>
          </a:p>
          <a:p>
            <a:r>
              <a:rPr lang="en-US" dirty="0"/>
              <a:t>Chair of the Board: Year in Review</a:t>
            </a:r>
          </a:p>
          <a:p>
            <a:pPr lvl="1"/>
            <a:r>
              <a:rPr lang="en-US" dirty="0"/>
              <a:t>Review </a:t>
            </a:r>
            <a:r>
              <a:rPr lang="en-US" dirty="0" smtClean="0"/>
              <a:t>2009 </a:t>
            </a:r>
            <a:r>
              <a:rPr lang="en-US" dirty="0"/>
              <a:t>Minutes</a:t>
            </a:r>
          </a:p>
          <a:p>
            <a:pPr lvl="1"/>
            <a:r>
              <a:rPr lang="en-US" dirty="0"/>
              <a:t>Chairman’s Comments</a:t>
            </a:r>
          </a:p>
          <a:p>
            <a:r>
              <a:rPr lang="en-US" dirty="0"/>
              <a:t>Election of Board Members</a:t>
            </a:r>
          </a:p>
          <a:p>
            <a:r>
              <a:rPr lang="en-US" dirty="0"/>
              <a:t>CFO Report</a:t>
            </a:r>
          </a:p>
          <a:p>
            <a:pPr lvl="1"/>
            <a:r>
              <a:rPr lang="en-US" dirty="0"/>
              <a:t>Review Financial Reports</a:t>
            </a:r>
          </a:p>
          <a:p>
            <a:r>
              <a:rPr lang="en-US" dirty="0"/>
              <a:t>CEO Report</a:t>
            </a:r>
          </a:p>
          <a:p>
            <a:pPr lvl="1"/>
            <a:r>
              <a:rPr lang="en-US" dirty="0" smtClean="0"/>
              <a:t>When Is “Let Them Eat Cake” a Positive...?</a:t>
            </a:r>
            <a:endParaRPr lang="en-US" dirty="0"/>
          </a:p>
          <a:p>
            <a:r>
              <a:rPr lang="en-US" dirty="0"/>
              <a:t>Board Election Results</a:t>
            </a:r>
          </a:p>
          <a:p>
            <a:r>
              <a:rPr lang="en-US" dirty="0"/>
              <a:t>Adjourn</a:t>
            </a:r>
          </a:p>
          <a:p>
            <a:endParaRPr lang="en-US" dirty="0"/>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1858" name="Rectangle 2"/>
          <p:cNvSpPr>
            <a:spLocks noGrp="1" noChangeArrowheads="1"/>
          </p:cNvSpPr>
          <p:nvPr>
            <p:ph type="title"/>
          </p:nvPr>
        </p:nvSpPr>
        <p:spPr>
          <a:xfrm>
            <a:off x="381000" y="230188"/>
            <a:ext cx="8382000" cy="702373"/>
          </a:xfrm>
          <a:noFill/>
          <a:ln/>
        </p:spPr>
        <p:txBody>
          <a:bodyPr lIns="92075" tIns="46038" rIns="92075" bIns="46038"/>
          <a:lstStyle/>
          <a:p>
            <a:r>
              <a:rPr lang="en-US" dirty="0" smtClean="0"/>
              <a:t>2009 Return on Investment</a:t>
            </a:r>
            <a:endParaRPr lang="en-US" dirty="0"/>
          </a:p>
        </p:txBody>
      </p:sp>
      <p:sp>
        <p:nvSpPr>
          <p:cNvPr id="121859" name="Rectangle 3"/>
          <p:cNvSpPr>
            <a:spLocks noGrp="1" noChangeArrowheads="1"/>
          </p:cNvSpPr>
          <p:nvPr>
            <p:ph idx="1"/>
          </p:nvPr>
        </p:nvSpPr>
        <p:spPr>
          <a:xfrm>
            <a:off x="381000" y="1371600"/>
            <a:ext cx="8382000" cy="2846037"/>
          </a:xfrm>
          <a:noFill/>
          <a:ln/>
        </p:spPr>
        <p:txBody>
          <a:bodyPr lIns="92075" tIns="46038" rIns="92075" bIns="46038"/>
          <a:lstStyle/>
          <a:p>
            <a:pPr marL="233363" indent="-233363">
              <a:buFontTx/>
              <a:buNone/>
              <a:tabLst>
                <a:tab pos="457200" algn="l"/>
                <a:tab pos="5486400" algn="r"/>
                <a:tab pos="5602288" algn="l"/>
                <a:tab pos="8113713" algn="r"/>
              </a:tabLst>
            </a:pPr>
            <a:r>
              <a:rPr lang="en-US" sz="1800" dirty="0" smtClean="0"/>
              <a:t>2009 Gross Income Submitted by Owners to CU*Answers	</a:t>
            </a:r>
            <a:r>
              <a:rPr lang="en-US" sz="1800" b="1" dirty="0" smtClean="0">
                <a:solidFill>
                  <a:schemeClr val="accent1"/>
                </a:solidFill>
              </a:rPr>
              <a:t>		</a:t>
            </a:r>
            <a:r>
              <a:rPr lang="en-US" sz="3200" b="1" dirty="0" smtClean="0">
                <a:solidFill>
                  <a:schemeClr val="accent2"/>
                </a:solidFill>
              </a:rPr>
              <a:t>$ 11,345,813</a:t>
            </a:r>
            <a:r>
              <a:rPr lang="en-US" sz="1800" dirty="0" smtClean="0">
                <a:solidFill>
                  <a:schemeClr val="accent2"/>
                </a:solidFill>
              </a:rPr>
              <a:t/>
            </a:r>
            <a:br>
              <a:rPr lang="en-US" sz="1800" dirty="0" smtClean="0">
                <a:solidFill>
                  <a:schemeClr val="accent2"/>
                </a:solidFill>
              </a:rPr>
            </a:br>
            <a:r>
              <a:rPr lang="en-US" sz="1400" i="1" dirty="0" smtClean="0"/>
              <a:t>(</a:t>
            </a:r>
            <a:r>
              <a:rPr lang="en-US" sz="1400" i="1" u="sng" dirty="0" smtClean="0"/>
              <a:t>Excludes</a:t>
            </a:r>
            <a:r>
              <a:rPr lang="en-US" sz="1400" i="1" dirty="0" smtClean="0"/>
              <a:t> all vendor pass-</a:t>
            </a:r>
            <a:r>
              <a:rPr lang="en-US" sz="1400" i="1" dirty="0" err="1" smtClean="0"/>
              <a:t>throughs</a:t>
            </a:r>
            <a:r>
              <a:rPr lang="en-US" sz="1400" i="1" dirty="0" smtClean="0"/>
              <a:t>)</a:t>
            </a:r>
          </a:p>
          <a:p>
            <a:pPr marL="233363" indent="-233363">
              <a:buFontTx/>
              <a:buNone/>
              <a:tabLst>
                <a:tab pos="457200" algn="l"/>
                <a:tab pos="5486400" algn="r"/>
                <a:tab pos="5602288" algn="l"/>
                <a:tab pos="8113713" algn="r"/>
              </a:tabLst>
            </a:pPr>
            <a:endParaRPr lang="en-US" sz="1050" dirty="0" smtClean="0"/>
          </a:p>
          <a:p>
            <a:pPr marL="233363" indent="-233363">
              <a:buFontTx/>
              <a:buNone/>
              <a:tabLst>
                <a:tab pos="457200" algn="l"/>
                <a:tab pos="5486400" algn="r"/>
                <a:tab pos="5602288" algn="l"/>
                <a:tab pos="8113713" algn="r"/>
              </a:tabLst>
            </a:pPr>
            <a:r>
              <a:rPr lang="en-US" sz="1800" dirty="0" smtClean="0"/>
              <a:t>	2009 Patronage Dividends Paid	$ 700,000	</a:t>
            </a:r>
          </a:p>
          <a:p>
            <a:pPr marL="233363" indent="-233363">
              <a:buFontTx/>
              <a:buNone/>
              <a:tabLst>
                <a:tab pos="457200" algn="l"/>
                <a:tab pos="5486400" algn="r"/>
                <a:tab pos="5602288" algn="l"/>
                <a:tab pos="8113713" algn="r"/>
              </a:tabLst>
            </a:pPr>
            <a:r>
              <a:rPr lang="en-US" sz="1800" dirty="0" smtClean="0"/>
              <a:t>	2009 Class A Stock Dividends Paid	154,489	</a:t>
            </a:r>
            <a:r>
              <a:rPr lang="en-US" sz="1400" i="1" dirty="0" smtClean="0"/>
              <a:t>(4.30%)</a:t>
            </a:r>
            <a:endParaRPr lang="en-US" sz="1800" dirty="0" smtClean="0"/>
          </a:p>
          <a:p>
            <a:pPr marL="233363" indent="-233363">
              <a:buFontTx/>
              <a:buNone/>
              <a:tabLst>
                <a:tab pos="457200" algn="l"/>
                <a:tab pos="5486400" algn="r"/>
                <a:tab pos="5602288" algn="l"/>
                <a:tab pos="8113713" algn="r"/>
              </a:tabLst>
            </a:pPr>
            <a:r>
              <a:rPr lang="en-US" sz="1800" dirty="0" smtClean="0"/>
              <a:t>	2009 Class B Stock Dividends Paid	0	</a:t>
            </a:r>
            <a:r>
              <a:rPr lang="en-US" sz="1400" i="1" dirty="0" smtClean="0"/>
              <a:t>(retired in 2009)</a:t>
            </a:r>
            <a:endParaRPr lang="en-US" sz="1800" dirty="0" smtClean="0"/>
          </a:p>
          <a:p>
            <a:pPr marL="233363" indent="-233363">
              <a:buFontTx/>
              <a:buNone/>
              <a:tabLst>
                <a:tab pos="457200" algn="l"/>
                <a:tab pos="5486400" algn="r"/>
                <a:tab pos="5602288" algn="l"/>
                <a:tab pos="8113713" algn="r"/>
              </a:tabLst>
            </a:pPr>
            <a:r>
              <a:rPr lang="en-US" sz="1800" dirty="0" smtClean="0"/>
              <a:t>	2009 Interest Paid Credit Unions on Loans	</a:t>
            </a:r>
            <a:r>
              <a:rPr lang="en-US" sz="1800" u="sng" dirty="0" smtClean="0"/>
              <a:t>  543,371</a:t>
            </a:r>
            <a:r>
              <a:rPr lang="en-US" sz="1800" dirty="0" smtClean="0"/>
              <a:t>	</a:t>
            </a:r>
            <a:r>
              <a:rPr lang="en-US" sz="1400" i="1" dirty="0" smtClean="0"/>
              <a:t>(~8.00%)</a:t>
            </a:r>
            <a:endParaRPr lang="en-US" sz="1800" u="sng" dirty="0" smtClean="0"/>
          </a:p>
          <a:p>
            <a:pPr marL="233363" indent="-233363">
              <a:buFontTx/>
              <a:buNone/>
              <a:tabLst>
                <a:tab pos="457200" algn="l"/>
                <a:tab pos="5486400" algn="r"/>
                <a:tab pos="5602288" algn="l"/>
                <a:tab pos="8113713" algn="r"/>
              </a:tabLst>
            </a:pPr>
            <a:endParaRPr lang="en-US" sz="1050" dirty="0" smtClean="0"/>
          </a:p>
          <a:p>
            <a:pPr marL="233363" indent="-233363">
              <a:buFontTx/>
              <a:buNone/>
              <a:tabLst>
                <a:tab pos="457200" algn="l"/>
                <a:tab pos="5486400" algn="r"/>
                <a:tab pos="5602288" algn="l"/>
                <a:tab pos="8113713" algn="r"/>
              </a:tabLst>
            </a:pPr>
            <a:r>
              <a:rPr lang="en-US" sz="1800" dirty="0" smtClean="0"/>
              <a:t>Total Revenue Returned to Credit Unions			</a:t>
            </a:r>
            <a:r>
              <a:rPr lang="en-US" sz="3200" b="1" dirty="0" smtClean="0">
                <a:solidFill>
                  <a:schemeClr val="accent2"/>
                </a:solidFill>
              </a:rPr>
              <a:t>$ 1,397,860</a:t>
            </a:r>
            <a:endParaRPr lang="en-US" sz="1800" dirty="0">
              <a:solidFill>
                <a:schemeClr val="accent2"/>
              </a:solidFill>
            </a:endParaRPr>
          </a:p>
        </p:txBody>
      </p:sp>
      <p:sp>
        <p:nvSpPr>
          <p:cNvPr id="121860" name="AutoShape 4"/>
          <p:cNvSpPr>
            <a:spLocks noChangeArrowheads="1"/>
          </p:cNvSpPr>
          <p:nvPr/>
        </p:nvSpPr>
        <p:spPr bwMode="auto">
          <a:xfrm>
            <a:off x="307975" y="4430792"/>
            <a:ext cx="8531225" cy="1055608"/>
          </a:xfrm>
          <a:prstGeom prst="roundRect">
            <a:avLst>
              <a:gd name="adj" fmla="val 16667"/>
            </a:avLst>
          </a:prstGeom>
          <a:solidFill>
            <a:schemeClr val="accent2"/>
          </a:solidFill>
          <a:ln w="12700">
            <a:noFill/>
            <a:round/>
            <a:headEnd type="none" w="sm" len="sm"/>
            <a:tailEnd type="none" w="sm" len="sm"/>
          </a:ln>
          <a:effectLst>
            <a:prstShdw prst="shdw17" dist="17961" dir="2700000">
              <a:schemeClr val="accent2">
                <a:gamma/>
                <a:shade val="60000"/>
                <a:invGamma/>
              </a:schemeClr>
            </a:prstShdw>
          </a:effectLst>
        </p:spPr>
        <p:txBody>
          <a:bodyPr wrap="square" lIns="182880" tIns="137160" rIns="182880" bIns="137160">
            <a:spAutoFit/>
          </a:bodyPr>
          <a:lstStyle/>
          <a:p>
            <a:pPr marL="5203825" indent="-5203825" algn="ctr" eaLnBrk="0" hangingPunct="0"/>
            <a:r>
              <a:rPr lang="en-US" sz="2800" b="1" dirty="0"/>
              <a:t>Return Per Total Dollars Received:  </a:t>
            </a:r>
            <a:r>
              <a:rPr lang="en-US" sz="2800" b="1" dirty="0">
                <a:effectLst>
                  <a:outerShdw blurRad="38100" dist="38100" dir="2700000" algn="tl">
                    <a:srgbClr val="000000"/>
                  </a:outerShdw>
                </a:effectLst>
              </a:rPr>
              <a:t>$</a:t>
            </a:r>
            <a:r>
              <a:rPr lang="en-US" sz="2800" b="1" dirty="0" smtClean="0">
                <a:effectLst>
                  <a:outerShdw blurRad="38100" dist="38100" dir="2700000" algn="tl">
                    <a:srgbClr val="000000"/>
                  </a:outerShdw>
                </a:effectLst>
              </a:rPr>
              <a:t>0.1232</a:t>
            </a:r>
            <a:endParaRPr lang="en-US" sz="3200" b="1" dirty="0">
              <a:effectLst>
                <a:outerShdw blurRad="38100" dist="38100" dir="2700000" algn="tl">
                  <a:srgbClr val="000000"/>
                </a:outerShdw>
              </a:effectLst>
            </a:endParaRPr>
          </a:p>
          <a:p>
            <a:pPr marL="5994400" indent="-5994400" algn="ctr" eaLnBrk="0" hangingPunct="0"/>
            <a:r>
              <a:rPr lang="en-US" sz="1600" dirty="0" smtClean="0"/>
              <a:t>$1,397,860 </a:t>
            </a:r>
            <a:r>
              <a:rPr lang="en-US" sz="1600" dirty="0">
                <a:sym typeface="Symbol" pitchFamily="18" charset="2"/>
              </a:rPr>
              <a:t> </a:t>
            </a:r>
            <a:r>
              <a:rPr lang="en-US" sz="1600" dirty="0" smtClean="0">
                <a:sym typeface="Symbol" pitchFamily="18" charset="2"/>
              </a:rPr>
              <a:t>$11,345,813</a:t>
            </a:r>
            <a:r>
              <a:rPr lang="en-US" sz="1100" dirty="0" smtClean="0">
                <a:sym typeface="Symbol" pitchFamily="18" charset="2"/>
              </a:rPr>
              <a:t> </a:t>
            </a:r>
            <a:r>
              <a:rPr lang="en-US" sz="1200" dirty="0">
                <a:sym typeface="Symbol" pitchFamily="18" charset="2"/>
              </a:rPr>
              <a:t>(excludes vendor pass-</a:t>
            </a:r>
            <a:r>
              <a:rPr lang="en-US" sz="1200" dirty="0" err="1">
                <a:sym typeface="Symbol" pitchFamily="18" charset="2"/>
              </a:rPr>
              <a:t>throughs</a:t>
            </a:r>
            <a:r>
              <a:rPr lang="en-US" sz="1200" dirty="0">
                <a:sym typeface="Symbol" pitchFamily="18" charset="2"/>
              </a:rPr>
              <a:t>)</a:t>
            </a:r>
            <a:r>
              <a:rPr lang="en-US" sz="1600" dirty="0">
                <a:sym typeface="Symbol" pitchFamily="18" charset="2"/>
              </a:rPr>
              <a:t> </a:t>
            </a:r>
            <a:r>
              <a:rPr lang="en-US" sz="1600" dirty="0" smtClean="0">
                <a:sym typeface="Symbol" pitchFamily="18" charset="2"/>
              </a:rPr>
              <a:t> =  12.32% </a:t>
            </a:r>
            <a:r>
              <a:rPr lang="en-US" sz="1600" dirty="0">
                <a:sym typeface="Symbol" pitchFamily="18" charset="2"/>
              </a:rPr>
              <a:t>return </a:t>
            </a:r>
            <a:r>
              <a:rPr lang="en-US" sz="1600" dirty="0" smtClean="0">
                <a:sym typeface="Symbol" pitchFamily="18" charset="2"/>
              </a:rPr>
              <a:t>per </a:t>
            </a:r>
            <a:r>
              <a:rPr lang="en-US" sz="1600" dirty="0">
                <a:sym typeface="Symbol" pitchFamily="18" charset="2"/>
              </a:rPr>
              <a:t>CU*A $ </a:t>
            </a:r>
            <a:r>
              <a:rPr lang="en-US" sz="1600" dirty="0" smtClean="0">
                <a:sym typeface="Symbol" pitchFamily="18" charset="2"/>
              </a:rPr>
              <a:t>received</a:t>
            </a:r>
            <a:endParaRPr lang="en-US" sz="1600" dirty="0">
              <a:sym typeface="Symbol" pitchFamily="18" charset="2"/>
            </a:endParaRPr>
          </a:p>
        </p:txBody>
      </p:sp>
      <p:sp>
        <p:nvSpPr>
          <p:cNvPr id="10" name="Slide Number Placeholder 9"/>
          <p:cNvSpPr>
            <a:spLocks noGrp="1"/>
          </p:cNvSpPr>
          <p:nvPr>
            <p:ph type="sldNum" sz="quarter" idx="10"/>
          </p:nvPr>
        </p:nvSpPr>
        <p:spPr/>
        <p:txBody>
          <a:bodyPr/>
          <a:lstStyle/>
          <a:p>
            <a:pPr algn="l"/>
            <a:fld id="{D83BD78C-BEE0-4214-93C4-36A4B7DBF6BD}" type="slidenum">
              <a:rPr lang="en-US" smtClean="0"/>
              <a:pPr algn="l"/>
              <a:t>20</a:t>
            </a:fld>
            <a:endParaRPr lang="en-US" dirty="0"/>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7762" name="Rectangle 2"/>
          <p:cNvSpPr>
            <a:spLocks noGrp="1" noChangeArrowheads="1"/>
          </p:cNvSpPr>
          <p:nvPr>
            <p:ph type="title"/>
          </p:nvPr>
        </p:nvSpPr>
        <p:spPr>
          <a:xfrm>
            <a:off x="381000" y="230188"/>
            <a:ext cx="8382000" cy="941796"/>
          </a:xfrm>
        </p:spPr>
        <p:txBody>
          <a:bodyPr/>
          <a:lstStyle/>
          <a:p>
            <a:r>
              <a:rPr lang="en-US" dirty="0"/>
              <a:t>Thinking About 2010 Year-End</a:t>
            </a:r>
            <a:br>
              <a:rPr lang="en-US" dirty="0"/>
            </a:br>
            <a:r>
              <a:rPr lang="en-US" sz="2400" dirty="0"/>
              <a:t>Network </a:t>
            </a:r>
            <a:r>
              <a:rPr lang="en-US" sz="2400" dirty="0" smtClean="0"/>
              <a:t>revenue numbers continue to impress</a:t>
            </a:r>
            <a:endParaRPr lang="en-US" sz="2400" dirty="0"/>
          </a:p>
        </p:txBody>
      </p:sp>
      <p:sp>
        <p:nvSpPr>
          <p:cNvPr id="117763" name="Rectangle 3"/>
          <p:cNvSpPr>
            <a:spLocks noGrp="1" noChangeArrowheads="1"/>
          </p:cNvSpPr>
          <p:nvPr>
            <p:ph idx="1"/>
          </p:nvPr>
        </p:nvSpPr>
        <p:spPr>
          <a:xfrm>
            <a:off x="381000" y="1371600"/>
            <a:ext cx="8382000" cy="4410438"/>
          </a:xfrm>
        </p:spPr>
        <p:txBody>
          <a:bodyPr/>
          <a:lstStyle/>
          <a:p>
            <a:r>
              <a:rPr lang="en-US" dirty="0"/>
              <a:t>CU*Answers direct revenues continue to evolve with new processes, internal capabilities, and new offerings</a:t>
            </a:r>
          </a:p>
          <a:p>
            <a:pPr lvl="1">
              <a:tabLst>
                <a:tab pos="5718175" algn="r"/>
              </a:tabLst>
            </a:pPr>
            <a:r>
              <a:rPr lang="en-US" sz="2000" dirty="0"/>
              <a:t>Projected for </a:t>
            </a:r>
            <a:r>
              <a:rPr lang="en-US" sz="2000" dirty="0" smtClean="0"/>
              <a:t>2010: 	</a:t>
            </a:r>
            <a:r>
              <a:rPr lang="en-US" sz="2000" b="1" dirty="0" smtClean="0">
                <a:solidFill>
                  <a:schemeClr val="accent2"/>
                </a:solidFill>
              </a:rPr>
              <a:t>$30.944M</a:t>
            </a:r>
            <a:endParaRPr lang="en-US" sz="2000" b="1" dirty="0">
              <a:solidFill>
                <a:schemeClr val="accent2"/>
              </a:solidFill>
            </a:endParaRPr>
          </a:p>
          <a:p>
            <a:r>
              <a:rPr lang="en-US" dirty="0"/>
              <a:t>Just as important, CU*Answers’ influence through partnering with other CU*BASE networks and investing in new initiatives is starting to really add up</a:t>
            </a:r>
          </a:p>
          <a:p>
            <a:pPr lvl="1">
              <a:tabLst>
                <a:tab pos="5718175" algn="r"/>
              </a:tabLst>
            </a:pPr>
            <a:r>
              <a:rPr lang="en-US" sz="2000" dirty="0"/>
              <a:t>Xtend projected for </a:t>
            </a:r>
            <a:r>
              <a:rPr lang="en-US" sz="2000" dirty="0" smtClean="0"/>
              <a:t>2010: 	</a:t>
            </a:r>
            <a:r>
              <a:rPr lang="en-US" sz="2000" b="1" dirty="0" smtClean="0">
                <a:solidFill>
                  <a:schemeClr val="accent2"/>
                </a:solidFill>
              </a:rPr>
              <a:t>$1,167K</a:t>
            </a:r>
            <a:endParaRPr lang="en-US" sz="1800" dirty="0"/>
          </a:p>
          <a:p>
            <a:pPr lvl="1">
              <a:tabLst>
                <a:tab pos="5718175" algn="r"/>
              </a:tabLst>
            </a:pPr>
            <a:r>
              <a:rPr lang="en-US" sz="2000" dirty="0"/>
              <a:t>eDOC projected for </a:t>
            </a:r>
            <a:r>
              <a:rPr lang="en-US" sz="2000" dirty="0" smtClean="0"/>
              <a:t>2010: 	</a:t>
            </a:r>
            <a:r>
              <a:rPr lang="en-US" sz="2000" b="1" dirty="0" smtClean="0">
                <a:solidFill>
                  <a:schemeClr val="accent2"/>
                </a:solidFill>
              </a:rPr>
              <a:t>$3,552K</a:t>
            </a:r>
            <a:endParaRPr lang="en-US" sz="2000" b="1" dirty="0">
              <a:solidFill>
                <a:schemeClr val="accent2"/>
              </a:solidFill>
            </a:endParaRPr>
          </a:p>
          <a:p>
            <a:pPr lvl="1">
              <a:tabLst>
                <a:tab pos="5718175" algn="r"/>
              </a:tabLst>
            </a:pPr>
            <a:r>
              <a:rPr lang="en-US" sz="2000" dirty="0"/>
              <a:t>CU*NW projected for </a:t>
            </a:r>
            <a:r>
              <a:rPr lang="en-US" sz="2000" dirty="0" smtClean="0"/>
              <a:t>2010: 	</a:t>
            </a:r>
            <a:r>
              <a:rPr lang="en-US" sz="2000" b="1" dirty="0" smtClean="0">
                <a:solidFill>
                  <a:schemeClr val="accent2"/>
                </a:solidFill>
              </a:rPr>
              <a:t>$1,862K</a:t>
            </a:r>
            <a:endParaRPr lang="en-US" sz="2000" b="1" dirty="0">
              <a:solidFill>
                <a:schemeClr val="accent2"/>
              </a:solidFill>
            </a:endParaRPr>
          </a:p>
          <a:p>
            <a:pPr lvl="1">
              <a:tabLst>
                <a:tab pos="5718175" algn="r"/>
              </a:tabLst>
            </a:pPr>
            <a:r>
              <a:rPr lang="en-US" sz="2000" dirty="0"/>
              <a:t>CU*S projected for </a:t>
            </a:r>
            <a:r>
              <a:rPr lang="en-US" sz="2000" dirty="0" smtClean="0"/>
              <a:t>2010: 	</a:t>
            </a:r>
            <a:r>
              <a:rPr lang="en-US" sz="2000" b="1" dirty="0" smtClean="0">
                <a:solidFill>
                  <a:schemeClr val="accent2"/>
                </a:solidFill>
              </a:rPr>
              <a:t>$</a:t>
            </a:r>
            <a:r>
              <a:rPr lang="en-US" sz="2000" b="1" dirty="0" smtClean="0">
                <a:solidFill>
                  <a:schemeClr val="accent2"/>
                </a:solidFill>
              </a:rPr>
              <a:t>300K</a:t>
            </a:r>
            <a:endParaRPr lang="en-US" sz="2000" b="1" dirty="0">
              <a:solidFill>
                <a:schemeClr val="accent2"/>
              </a:solidFill>
            </a:endParaRPr>
          </a:p>
          <a:p>
            <a:pPr lvl="1">
              <a:tabLst>
                <a:tab pos="5718175" algn="r"/>
              </a:tabLst>
            </a:pPr>
            <a:r>
              <a:rPr lang="en-US" sz="2000" dirty="0"/>
              <a:t>Processing Alliance </a:t>
            </a:r>
            <a:r>
              <a:rPr lang="en-US" sz="2000" dirty="0" err="1"/>
              <a:t>proj</a:t>
            </a:r>
            <a:r>
              <a:rPr lang="en-US" sz="2000" dirty="0"/>
              <a:t>. for </a:t>
            </a:r>
            <a:r>
              <a:rPr lang="en-US" sz="2000" dirty="0" smtClean="0"/>
              <a:t>2010: </a:t>
            </a:r>
            <a:r>
              <a:rPr lang="en-US" sz="2000" u="sng" dirty="0" smtClean="0">
                <a:solidFill>
                  <a:schemeClr val="accent2"/>
                </a:solidFill>
              </a:rPr>
              <a:t>	</a:t>
            </a:r>
            <a:r>
              <a:rPr lang="en-US" sz="2000" b="1" u="sng" dirty="0" smtClean="0">
                <a:solidFill>
                  <a:schemeClr val="accent2"/>
                </a:solidFill>
              </a:rPr>
              <a:t>$505K</a:t>
            </a:r>
          </a:p>
          <a:p>
            <a:pPr lvl="1">
              <a:buNone/>
              <a:tabLst>
                <a:tab pos="5718175" algn="r"/>
              </a:tabLst>
            </a:pPr>
            <a:r>
              <a:rPr lang="en-US" b="1" dirty="0" smtClean="0">
                <a:solidFill>
                  <a:schemeClr val="accent2"/>
                </a:solidFill>
              </a:rPr>
              <a:t>                Grand total:  	</a:t>
            </a:r>
            <a:r>
              <a:rPr lang="en-US" b="1" smtClean="0">
                <a:solidFill>
                  <a:schemeClr val="accent2"/>
                </a:solidFill>
              </a:rPr>
              <a:t>$</a:t>
            </a:r>
            <a:r>
              <a:rPr lang="en-US" b="1" smtClean="0">
                <a:solidFill>
                  <a:schemeClr val="accent2"/>
                </a:solidFill>
              </a:rPr>
              <a:t>39 </a:t>
            </a:r>
            <a:r>
              <a:rPr lang="en-US" b="1" dirty="0" smtClean="0">
                <a:solidFill>
                  <a:schemeClr val="accent2"/>
                </a:solidFill>
              </a:rPr>
              <a:t>million</a:t>
            </a:r>
            <a:endParaRPr lang="en-US" sz="2000" b="1" dirty="0">
              <a:solidFill>
                <a:schemeClr val="accent2"/>
              </a:solidFill>
            </a:endParaRPr>
          </a:p>
          <a:p>
            <a:endParaRPr lang="en-US" sz="1800" dirty="0"/>
          </a:p>
        </p:txBody>
      </p:sp>
      <p:sp>
        <p:nvSpPr>
          <p:cNvPr id="6" name="Text Placeholder 5"/>
          <p:cNvSpPr>
            <a:spLocks noGrp="1"/>
          </p:cNvSpPr>
          <p:nvPr>
            <p:ph type="body" sz="quarter" idx="11"/>
          </p:nvPr>
        </p:nvSpPr>
        <p:spPr>
          <a:xfrm>
            <a:off x="1600200" y="5660649"/>
            <a:ext cx="7162800" cy="892552"/>
          </a:xfrm>
        </p:spPr>
        <p:txBody>
          <a:bodyPr/>
          <a:lstStyle/>
          <a:p>
            <a:r>
              <a:rPr lang="en-US" dirty="0" smtClean="0"/>
              <a:t>Keeping track of all of our network </a:t>
            </a:r>
            <a:br>
              <a:rPr lang="en-US" dirty="0" smtClean="0"/>
            </a:br>
            <a:r>
              <a:rPr lang="en-US" dirty="0" smtClean="0"/>
              <a:t>partners, products, and services is a real challenge</a:t>
            </a:r>
          </a:p>
          <a:p>
            <a:r>
              <a:rPr lang="en-US" dirty="0" smtClean="0"/>
              <a:t>Visit </a:t>
            </a:r>
            <a:r>
              <a:rPr lang="en-US" dirty="0" smtClean="0">
                <a:hlinkClick r:id="rId3"/>
              </a:rPr>
              <a:t>www.cuasterisk.com</a:t>
            </a:r>
            <a:r>
              <a:rPr lang="en-US" dirty="0" smtClean="0"/>
              <a:t> for a running total</a:t>
            </a:r>
          </a:p>
        </p:txBody>
      </p:sp>
      <p:pic>
        <p:nvPicPr>
          <p:cNvPr id="117767" name="Picture 7" descr="cuasterisk website2"/>
          <p:cNvPicPr>
            <a:picLocks noChangeAspect="1" noChangeArrowheads="1"/>
          </p:cNvPicPr>
          <p:nvPr/>
        </p:nvPicPr>
        <p:blipFill>
          <a:blip r:embed="rId4" cstate="print"/>
          <a:srcRect/>
          <a:stretch>
            <a:fillRect/>
          </a:stretch>
        </p:blipFill>
        <p:spPr bwMode="auto">
          <a:xfrm>
            <a:off x="6400800" y="3886200"/>
            <a:ext cx="2329274" cy="1747838"/>
          </a:xfrm>
          <a:prstGeom prst="rect">
            <a:avLst/>
          </a:prstGeom>
          <a:noFill/>
        </p:spPr>
      </p:pic>
      <p:sp>
        <p:nvSpPr>
          <p:cNvPr id="7" name="Slide Number Placeholder 6"/>
          <p:cNvSpPr>
            <a:spLocks noGrp="1"/>
          </p:cNvSpPr>
          <p:nvPr>
            <p:ph type="sldNum" sz="quarter" idx="10"/>
          </p:nvPr>
        </p:nvSpPr>
        <p:spPr/>
        <p:txBody>
          <a:bodyPr/>
          <a:lstStyle/>
          <a:p>
            <a:pPr algn="l"/>
            <a:fld id="{D83BD78C-BEE0-4214-93C4-36A4B7DBF6BD}" type="slidenum">
              <a:rPr lang="en-US" smtClean="0"/>
              <a:pPr algn="l"/>
              <a:t>21</a:t>
            </a:fld>
            <a:endParaRPr lang="en-US" dirty="0"/>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9813" name="Rectangle 5"/>
          <p:cNvSpPr>
            <a:spLocks noGrp="1" noChangeArrowheads="1"/>
          </p:cNvSpPr>
          <p:nvPr>
            <p:ph type="title"/>
          </p:nvPr>
        </p:nvSpPr>
        <p:spPr>
          <a:xfrm>
            <a:off x="381000" y="230188"/>
            <a:ext cx="8382000" cy="886397"/>
          </a:xfrm>
        </p:spPr>
        <p:txBody>
          <a:bodyPr/>
          <a:lstStyle/>
          <a:p>
            <a:r>
              <a:rPr lang="en-US" sz="4000" dirty="0" smtClean="0"/>
              <a:t>Net </a:t>
            </a:r>
            <a:r>
              <a:rPr lang="en-US" sz="4000" dirty="0"/>
              <a:t>Income &amp; Patronage Dividends</a:t>
            </a:r>
            <a:br>
              <a:rPr lang="en-US" sz="4000" dirty="0"/>
            </a:br>
            <a:r>
              <a:rPr lang="en-US" sz="2400" dirty="0"/>
              <a:t>What do shareholders get, and what are we putting away for our future?</a:t>
            </a:r>
          </a:p>
        </p:txBody>
      </p:sp>
      <p:sp>
        <p:nvSpPr>
          <p:cNvPr id="11" name="Slide Number Placeholder 10"/>
          <p:cNvSpPr>
            <a:spLocks noGrp="1"/>
          </p:cNvSpPr>
          <p:nvPr>
            <p:ph type="sldNum" sz="quarter" idx="10"/>
          </p:nvPr>
        </p:nvSpPr>
        <p:spPr/>
        <p:txBody>
          <a:bodyPr/>
          <a:lstStyle/>
          <a:p>
            <a:pPr algn="l"/>
            <a:fld id="{D83BD78C-BEE0-4214-93C4-36A4B7DBF6BD}" type="slidenum">
              <a:rPr lang="en-US" smtClean="0"/>
              <a:pPr algn="l"/>
              <a:t>22</a:t>
            </a:fld>
            <a:endParaRPr lang="en-US" dirty="0"/>
          </a:p>
        </p:txBody>
      </p:sp>
      <p:graphicFrame>
        <p:nvGraphicFramePr>
          <p:cNvPr id="16" name="Object 4"/>
          <p:cNvGraphicFramePr>
            <a:graphicFrameLocks/>
          </p:cNvGraphicFramePr>
          <p:nvPr/>
        </p:nvGraphicFramePr>
        <p:xfrm>
          <a:off x="381000" y="1600200"/>
          <a:ext cx="8001000" cy="4191000"/>
        </p:xfrm>
        <a:graphic>
          <a:graphicData uri="http://schemas.openxmlformats.org/drawingml/2006/chart">
            <c:chart xmlns:c="http://schemas.openxmlformats.org/drawingml/2006/chart" xmlns:r="http://schemas.openxmlformats.org/officeDocument/2006/relationships" r:id="rId3"/>
          </a:graphicData>
        </a:graphic>
      </p:graphicFrame>
      <p:sp>
        <p:nvSpPr>
          <p:cNvPr id="17" name="Text Box 2"/>
          <p:cNvSpPr txBox="1">
            <a:spLocks noChangeArrowheads="1"/>
          </p:cNvSpPr>
          <p:nvPr/>
        </p:nvSpPr>
        <p:spPr bwMode="auto">
          <a:xfrm>
            <a:off x="8229600" y="3124200"/>
            <a:ext cx="838200" cy="304800"/>
          </a:xfrm>
          <a:prstGeom prst="rect">
            <a:avLst/>
          </a:prstGeom>
          <a:solidFill>
            <a:schemeClr val="accent5"/>
          </a:solidFill>
          <a:ln w="12700">
            <a:noFill/>
            <a:miter lim="800000"/>
            <a:headEnd type="none" w="sm" len="sm"/>
            <a:tailEnd type="none" w="sm" len="sm"/>
          </a:ln>
          <a:effectLst/>
        </p:spPr>
        <p:txBody>
          <a:bodyPr wrap="square" rIns="0">
            <a:spAutoFit/>
          </a:bodyPr>
          <a:lstStyle/>
          <a:p>
            <a:pPr eaLnBrk="0" hangingPunct="0">
              <a:spcBef>
                <a:spcPct val="50000"/>
              </a:spcBef>
            </a:pPr>
            <a:r>
              <a:rPr lang="en-US" sz="1400" b="1" dirty="0"/>
              <a:t>$</a:t>
            </a:r>
            <a:r>
              <a:rPr lang="en-US" sz="1400" b="1" dirty="0" smtClean="0"/>
              <a:t>1.833M</a:t>
            </a:r>
            <a:endParaRPr lang="en-US" sz="1400" b="1" dirty="0"/>
          </a:p>
        </p:txBody>
      </p:sp>
      <p:sp>
        <p:nvSpPr>
          <p:cNvPr id="18" name="Text Box 3"/>
          <p:cNvSpPr txBox="1">
            <a:spLocks noChangeArrowheads="1"/>
          </p:cNvSpPr>
          <p:nvPr/>
        </p:nvSpPr>
        <p:spPr bwMode="auto">
          <a:xfrm>
            <a:off x="8229600" y="4038600"/>
            <a:ext cx="609600" cy="304800"/>
          </a:xfrm>
          <a:prstGeom prst="rect">
            <a:avLst/>
          </a:prstGeom>
          <a:solidFill>
            <a:schemeClr val="accent3"/>
          </a:solidFill>
          <a:ln w="12700">
            <a:noFill/>
            <a:miter lim="800000"/>
            <a:headEnd type="none" w="sm" len="sm"/>
            <a:tailEnd type="none" w="sm" len="sm"/>
          </a:ln>
          <a:effectLst/>
        </p:spPr>
        <p:txBody>
          <a:bodyPr rIns="0">
            <a:spAutoFit/>
          </a:bodyPr>
          <a:lstStyle/>
          <a:p>
            <a:pPr eaLnBrk="0" hangingPunct="0">
              <a:spcBef>
                <a:spcPct val="50000"/>
              </a:spcBef>
            </a:pPr>
            <a:r>
              <a:rPr lang="en-US" sz="1400" b="1" dirty="0" smtClean="0"/>
              <a:t>$800K</a:t>
            </a:r>
            <a:endParaRPr lang="en-US" sz="1400" b="1" dirty="0"/>
          </a:p>
        </p:txBody>
      </p:sp>
      <p:sp>
        <p:nvSpPr>
          <p:cNvPr id="20" name="Line 6"/>
          <p:cNvSpPr>
            <a:spLocks noChangeShapeType="1"/>
          </p:cNvSpPr>
          <p:nvPr/>
        </p:nvSpPr>
        <p:spPr bwMode="auto">
          <a:xfrm flipH="1">
            <a:off x="8001000" y="3257550"/>
            <a:ext cx="195263" cy="1588"/>
          </a:xfrm>
          <a:prstGeom prst="line">
            <a:avLst/>
          </a:prstGeom>
          <a:noFill/>
          <a:ln w="57150">
            <a:solidFill>
              <a:schemeClr val="accent5"/>
            </a:solidFill>
            <a:round/>
            <a:headEnd type="none" w="sm" len="sm"/>
            <a:tailEnd type="triangle" w="sm" len="sm"/>
          </a:ln>
          <a:effectLst/>
        </p:spPr>
        <p:txBody>
          <a:bodyPr/>
          <a:lstStyle/>
          <a:p>
            <a:endParaRPr lang="en-US"/>
          </a:p>
        </p:txBody>
      </p:sp>
      <p:sp>
        <p:nvSpPr>
          <p:cNvPr id="21" name="Line 7"/>
          <p:cNvSpPr>
            <a:spLocks noChangeShapeType="1"/>
          </p:cNvSpPr>
          <p:nvPr/>
        </p:nvSpPr>
        <p:spPr bwMode="auto">
          <a:xfrm flipH="1">
            <a:off x="8001000" y="4191000"/>
            <a:ext cx="195263" cy="1588"/>
          </a:xfrm>
          <a:prstGeom prst="line">
            <a:avLst/>
          </a:prstGeom>
          <a:noFill/>
          <a:ln w="57150">
            <a:solidFill>
              <a:schemeClr val="accent3"/>
            </a:solidFill>
            <a:round/>
            <a:headEnd type="none" w="sm" len="sm"/>
            <a:tailEnd type="triangle" w="sm" len="sm"/>
          </a:ln>
          <a:effectLst/>
        </p:spPr>
        <p:txBody>
          <a:bodyPr/>
          <a:lstStyle/>
          <a:p>
            <a:endParaRPr lang="en-US"/>
          </a:p>
        </p:txBody>
      </p:sp>
      <p:sp>
        <p:nvSpPr>
          <p:cNvPr id="22" name="Text Box 8"/>
          <p:cNvSpPr txBox="1">
            <a:spLocks noChangeArrowheads="1"/>
          </p:cNvSpPr>
          <p:nvPr/>
        </p:nvSpPr>
        <p:spPr bwMode="auto">
          <a:xfrm>
            <a:off x="838200" y="6553200"/>
            <a:ext cx="2057400" cy="369332"/>
          </a:xfrm>
          <a:prstGeom prst="rect">
            <a:avLst/>
          </a:prstGeom>
          <a:noFill/>
          <a:ln w="12700">
            <a:noFill/>
            <a:miter lim="800000"/>
            <a:headEnd type="none" w="sm" len="sm"/>
            <a:tailEnd type="none" w="sm" len="sm"/>
          </a:ln>
          <a:effectLst/>
        </p:spPr>
        <p:txBody>
          <a:bodyPr>
            <a:spAutoFit/>
          </a:bodyPr>
          <a:lstStyle/>
          <a:p>
            <a:pPr eaLnBrk="0" hangingPunct="0">
              <a:spcBef>
                <a:spcPct val="50000"/>
              </a:spcBef>
            </a:pPr>
            <a:r>
              <a:rPr lang="en-US" dirty="0">
                <a:solidFill>
                  <a:schemeClr val="accent2"/>
                </a:solidFill>
              </a:rPr>
              <a:t>*</a:t>
            </a:r>
            <a:r>
              <a:rPr lang="en-US" sz="1400" dirty="0">
                <a:solidFill>
                  <a:schemeClr val="accent2"/>
                </a:solidFill>
              </a:rPr>
              <a:t>Before Consolidation</a:t>
            </a:r>
          </a:p>
        </p:txBody>
      </p:sp>
      <p:sp>
        <p:nvSpPr>
          <p:cNvPr id="23" name="Text Box 9"/>
          <p:cNvSpPr txBox="1">
            <a:spLocks noChangeArrowheads="1"/>
          </p:cNvSpPr>
          <p:nvPr/>
        </p:nvSpPr>
        <p:spPr bwMode="auto">
          <a:xfrm>
            <a:off x="4510314" y="5029200"/>
            <a:ext cx="228600" cy="369332"/>
          </a:xfrm>
          <a:prstGeom prst="rect">
            <a:avLst/>
          </a:prstGeom>
          <a:noFill/>
          <a:ln w="12700">
            <a:noFill/>
            <a:miter lim="800000"/>
            <a:headEnd type="none" w="sm" len="sm"/>
            <a:tailEnd type="none" w="sm" len="sm"/>
          </a:ln>
          <a:effectLst/>
        </p:spPr>
        <p:txBody>
          <a:bodyPr>
            <a:spAutoFit/>
          </a:bodyPr>
          <a:lstStyle/>
          <a:p>
            <a:pPr algn="r" eaLnBrk="0" hangingPunct="0">
              <a:spcBef>
                <a:spcPct val="50000"/>
              </a:spcBef>
            </a:pPr>
            <a:r>
              <a:rPr lang="en-US" dirty="0">
                <a:solidFill>
                  <a:schemeClr val="accent2"/>
                </a:solidFill>
              </a:rPr>
              <a:t>*</a:t>
            </a:r>
          </a:p>
        </p:txBody>
      </p:sp>
      <p:sp>
        <p:nvSpPr>
          <p:cNvPr id="24" name="Text Box 10"/>
          <p:cNvSpPr txBox="1">
            <a:spLocks noChangeArrowheads="1"/>
          </p:cNvSpPr>
          <p:nvPr/>
        </p:nvSpPr>
        <p:spPr bwMode="auto">
          <a:xfrm>
            <a:off x="5577114" y="5029200"/>
            <a:ext cx="228600" cy="369332"/>
          </a:xfrm>
          <a:prstGeom prst="rect">
            <a:avLst/>
          </a:prstGeom>
          <a:noFill/>
          <a:ln w="12700">
            <a:noFill/>
            <a:miter lim="800000"/>
            <a:headEnd type="none" w="sm" len="sm"/>
            <a:tailEnd type="none" w="sm" len="sm"/>
          </a:ln>
          <a:effectLst/>
        </p:spPr>
        <p:txBody>
          <a:bodyPr>
            <a:spAutoFit/>
          </a:bodyPr>
          <a:lstStyle/>
          <a:p>
            <a:pPr algn="r" eaLnBrk="0" hangingPunct="0">
              <a:spcBef>
                <a:spcPct val="50000"/>
              </a:spcBef>
            </a:pPr>
            <a:r>
              <a:rPr lang="en-US" dirty="0">
                <a:solidFill>
                  <a:schemeClr val="accent2"/>
                </a:solidFill>
              </a:rPr>
              <a:t>*</a:t>
            </a: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3906" name="Rectangle 2"/>
          <p:cNvSpPr>
            <a:spLocks noGrp="1" noChangeArrowheads="1"/>
          </p:cNvSpPr>
          <p:nvPr>
            <p:ph type="title"/>
          </p:nvPr>
        </p:nvSpPr>
        <p:spPr>
          <a:xfrm>
            <a:off x="381000" y="230188"/>
            <a:ext cx="8382000" cy="609398"/>
          </a:xfrm>
        </p:spPr>
        <p:txBody>
          <a:bodyPr/>
          <a:lstStyle/>
          <a:p>
            <a:r>
              <a:rPr lang="en-US" dirty="0" smtClean="0"/>
              <a:t>Projecting Shareholder Value</a:t>
            </a:r>
            <a:endParaRPr lang="en-US" sz="2400" dirty="0"/>
          </a:p>
        </p:txBody>
      </p:sp>
      <p:sp>
        <p:nvSpPr>
          <p:cNvPr id="15" name="Content Placeholder 14"/>
          <p:cNvSpPr>
            <a:spLocks noGrp="1"/>
          </p:cNvSpPr>
          <p:nvPr>
            <p:ph idx="1"/>
          </p:nvPr>
        </p:nvSpPr>
        <p:spPr>
          <a:xfrm>
            <a:off x="381000" y="1371600"/>
            <a:ext cx="8382000" cy="1498872"/>
          </a:xfrm>
        </p:spPr>
        <p:txBody>
          <a:bodyPr/>
          <a:lstStyle/>
          <a:p>
            <a:r>
              <a:rPr lang="en-US" dirty="0" smtClean="0"/>
              <a:t>Depending on when you bought in, your perspective is different </a:t>
            </a:r>
            <a:br>
              <a:rPr lang="en-US" dirty="0" smtClean="0"/>
            </a:br>
            <a:r>
              <a:rPr lang="en-US" sz="1800" dirty="0" smtClean="0">
                <a:solidFill>
                  <a:schemeClr val="accent1"/>
                </a:solidFill>
              </a:rPr>
              <a:t>Ownership price 1991: </a:t>
            </a:r>
            <a:r>
              <a:rPr lang="en-US" sz="1800" b="1" dirty="0" smtClean="0">
                <a:solidFill>
                  <a:schemeClr val="accent1"/>
                </a:solidFill>
              </a:rPr>
              <a:t>$59.31</a:t>
            </a:r>
            <a:r>
              <a:rPr lang="en-US" sz="1800" dirty="0" smtClean="0">
                <a:solidFill>
                  <a:schemeClr val="accent1"/>
                </a:solidFill>
              </a:rPr>
              <a:t>, 2000: </a:t>
            </a:r>
            <a:r>
              <a:rPr lang="en-US" sz="1800" b="1" dirty="0" smtClean="0">
                <a:solidFill>
                  <a:schemeClr val="accent1"/>
                </a:solidFill>
              </a:rPr>
              <a:t>$176</a:t>
            </a:r>
            <a:r>
              <a:rPr lang="en-US" sz="1800" dirty="0" smtClean="0">
                <a:solidFill>
                  <a:schemeClr val="accent1"/>
                </a:solidFill>
              </a:rPr>
              <a:t>, 2005: </a:t>
            </a:r>
            <a:r>
              <a:rPr lang="en-US" sz="1800" b="1" dirty="0" smtClean="0">
                <a:solidFill>
                  <a:schemeClr val="accent1"/>
                </a:solidFill>
              </a:rPr>
              <a:t>$460</a:t>
            </a:r>
            <a:r>
              <a:rPr lang="en-US" sz="1800" dirty="0" smtClean="0">
                <a:solidFill>
                  <a:schemeClr val="accent1"/>
                </a:solidFill>
              </a:rPr>
              <a:t>, 2009: </a:t>
            </a:r>
            <a:r>
              <a:rPr lang="en-US" sz="1800" b="1" dirty="0" smtClean="0">
                <a:solidFill>
                  <a:schemeClr val="accent1"/>
                </a:solidFill>
              </a:rPr>
              <a:t>$460</a:t>
            </a:r>
            <a:r>
              <a:rPr lang="en-US" sz="1800" dirty="0" smtClean="0">
                <a:solidFill>
                  <a:schemeClr val="accent1"/>
                </a:solidFill>
              </a:rPr>
              <a:t> , 2010: </a:t>
            </a:r>
            <a:r>
              <a:rPr lang="en-US" sz="1800" b="1" dirty="0" smtClean="0">
                <a:solidFill>
                  <a:schemeClr val="accent1"/>
                </a:solidFill>
              </a:rPr>
              <a:t>$495</a:t>
            </a:r>
            <a:endParaRPr lang="en-US" sz="1800" dirty="0" smtClean="0">
              <a:solidFill>
                <a:schemeClr val="accent1"/>
              </a:solidFill>
            </a:endParaRPr>
          </a:p>
          <a:p>
            <a:endParaRPr lang="en-US" dirty="0" smtClean="0"/>
          </a:p>
        </p:txBody>
      </p:sp>
      <p:sp>
        <p:nvSpPr>
          <p:cNvPr id="26" name="Slide Number Placeholder 25"/>
          <p:cNvSpPr>
            <a:spLocks noGrp="1"/>
          </p:cNvSpPr>
          <p:nvPr>
            <p:ph type="sldNum" sz="quarter" idx="10"/>
          </p:nvPr>
        </p:nvSpPr>
        <p:spPr/>
        <p:txBody>
          <a:bodyPr/>
          <a:lstStyle/>
          <a:p>
            <a:pPr algn="l"/>
            <a:fld id="{D83BD78C-BEE0-4214-93C4-36A4B7DBF6BD}" type="slidenum">
              <a:rPr lang="en-US" smtClean="0"/>
              <a:pPr algn="l"/>
              <a:t>23</a:t>
            </a:fld>
            <a:endParaRPr lang="en-US" dirty="0"/>
          </a:p>
        </p:txBody>
      </p:sp>
      <p:graphicFrame>
        <p:nvGraphicFramePr>
          <p:cNvPr id="7" name="Object 4"/>
          <p:cNvGraphicFramePr>
            <a:graphicFrameLocks noChangeAspect="1"/>
          </p:cNvGraphicFramePr>
          <p:nvPr/>
        </p:nvGraphicFramePr>
        <p:xfrm>
          <a:off x="457200" y="2133600"/>
          <a:ext cx="8387359" cy="3889375"/>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 Box 8"/>
          <p:cNvSpPr txBox="1">
            <a:spLocks noChangeArrowheads="1"/>
          </p:cNvSpPr>
          <p:nvPr/>
        </p:nvSpPr>
        <p:spPr bwMode="auto">
          <a:xfrm>
            <a:off x="838200" y="6553200"/>
            <a:ext cx="2057400" cy="692497"/>
          </a:xfrm>
          <a:prstGeom prst="rect">
            <a:avLst/>
          </a:prstGeom>
          <a:noFill/>
          <a:ln w="12700">
            <a:noFill/>
            <a:miter lim="800000"/>
            <a:headEnd type="none" w="sm" len="sm"/>
            <a:tailEnd type="none" w="sm" len="sm"/>
          </a:ln>
          <a:effectLst/>
        </p:spPr>
        <p:txBody>
          <a:bodyPr>
            <a:spAutoFit/>
          </a:bodyPr>
          <a:lstStyle/>
          <a:p>
            <a:pPr eaLnBrk="0" hangingPunct="0">
              <a:spcBef>
                <a:spcPct val="50000"/>
              </a:spcBef>
            </a:pPr>
            <a:r>
              <a:rPr lang="en-US" dirty="0" smtClean="0">
                <a:solidFill>
                  <a:schemeClr val="accent2"/>
                </a:solidFill>
              </a:rPr>
              <a:t>*</a:t>
            </a:r>
            <a:r>
              <a:rPr lang="en-US" sz="1400" dirty="0" smtClean="0">
                <a:solidFill>
                  <a:schemeClr val="accent2"/>
                </a:solidFill>
              </a:rPr>
              <a:t>Restated 9/30/08</a:t>
            </a:r>
          </a:p>
          <a:p>
            <a:pPr eaLnBrk="0" hangingPunct="0">
              <a:spcBef>
                <a:spcPct val="50000"/>
              </a:spcBef>
            </a:pPr>
            <a:endParaRPr lang="en-US" sz="1400" dirty="0">
              <a:solidFill>
                <a:schemeClr val="accent2"/>
              </a:solidFill>
            </a:endParaRPr>
          </a:p>
        </p:txBody>
      </p:sp>
      <p:sp>
        <p:nvSpPr>
          <p:cNvPr id="9" name="Text Box 9"/>
          <p:cNvSpPr txBox="1">
            <a:spLocks noChangeArrowheads="1"/>
          </p:cNvSpPr>
          <p:nvPr/>
        </p:nvSpPr>
        <p:spPr bwMode="auto">
          <a:xfrm>
            <a:off x="4632820" y="5958114"/>
            <a:ext cx="228600" cy="369332"/>
          </a:xfrm>
          <a:prstGeom prst="rect">
            <a:avLst/>
          </a:prstGeom>
          <a:noFill/>
          <a:ln w="12700">
            <a:noFill/>
            <a:miter lim="800000"/>
            <a:headEnd type="none" w="sm" len="sm"/>
            <a:tailEnd type="none" w="sm" len="sm"/>
          </a:ln>
          <a:effectLst/>
        </p:spPr>
        <p:txBody>
          <a:bodyPr>
            <a:spAutoFit/>
          </a:bodyPr>
          <a:lstStyle/>
          <a:p>
            <a:pPr algn="r" eaLnBrk="0" hangingPunct="0">
              <a:spcBef>
                <a:spcPct val="50000"/>
              </a:spcBef>
            </a:pPr>
            <a:r>
              <a:rPr lang="en-US" dirty="0">
                <a:solidFill>
                  <a:schemeClr val="accent2"/>
                </a:solidFill>
              </a:rPr>
              <a:t>*</a:t>
            </a:r>
          </a:p>
        </p:txBody>
      </p:sp>
      <p:sp>
        <p:nvSpPr>
          <p:cNvPr id="10" name="Text Box 10"/>
          <p:cNvSpPr txBox="1">
            <a:spLocks noChangeArrowheads="1"/>
          </p:cNvSpPr>
          <p:nvPr/>
        </p:nvSpPr>
        <p:spPr bwMode="auto">
          <a:xfrm>
            <a:off x="5900058" y="5958114"/>
            <a:ext cx="228600" cy="369332"/>
          </a:xfrm>
          <a:prstGeom prst="rect">
            <a:avLst/>
          </a:prstGeom>
          <a:noFill/>
          <a:ln w="12700">
            <a:noFill/>
            <a:miter lim="800000"/>
            <a:headEnd type="none" w="sm" len="sm"/>
            <a:tailEnd type="none" w="sm" len="sm"/>
          </a:ln>
          <a:effectLst/>
        </p:spPr>
        <p:txBody>
          <a:bodyPr>
            <a:spAutoFit/>
          </a:bodyPr>
          <a:lstStyle/>
          <a:p>
            <a:pPr algn="r" eaLnBrk="0" hangingPunct="0">
              <a:spcBef>
                <a:spcPct val="50000"/>
              </a:spcBef>
            </a:pPr>
            <a:r>
              <a:rPr lang="en-US" dirty="0">
                <a:solidFill>
                  <a:schemeClr val="accent2"/>
                </a:solidFill>
              </a:rPr>
              <a:t>*</a:t>
            </a:r>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6978" name="Rectangle 2"/>
          <p:cNvSpPr>
            <a:spLocks noGrp="1" noChangeArrowheads="1"/>
          </p:cNvSpPr>
          <p:nvPr>
            <p:ph type="title"/>
          </p:nvPr>
        </p:nvSpPr>
        <p:spPr>
          <a:noFill/>
          <a:ln/>
        </p:spPr>
        <p:txBody>
          <a:bodyPr lIns="92075" tIns="46038" rIns="92075" bIns="46038"/>
          <a:lstStyle/>
          <a:p>
            <a:r>
              <a:rPr lang="en-US" dirty="0"/>
              <a:t>Members </a:t>
            </a:r>
            <a:r>
              <a:rPr lang="en-US" dirty="0" smtClean="0"/>
              <a:t>Served</a:t>
            </a:r>
            <a:br>
              <a:rPr lang="en-US" dirty="0" smtClean="0"/>
            </a:br>
            <a:r>
              <a:rPr lang="en-US" sz="2800" dirty="0" smtClean="0"/>
              <a:t>The Point of All of Our Efforts...</a:t>
            </a:r>
            <a:endParaRPr lang="en-US" dirty="0"/>
          </a:p>
        </p:txBody>
      </p:sp>
      <p:sp>
        <p:nvSpPr>
          <p:cNvPr id="5" name="Slide Number Placeholder 4"/>
          <p:cNvSpPr>
            <a:spLocks noGrp="1"/>
          </p:cNvSpPr>
          <p:nvPr>
            <p:ph type="sldNum" sz="quarter" idx="10"/>
          </p:nvPr>
        </p:nvSpPr>
        <p:spPr/>
        <p:txBody>
          <a:bodyPr/>
          <a:lstStyle/>
          <a:p>
            <a:pPr algn="l"/>
            <a:fld id="{D83BD78C-BEE0-4214-93C4-36A4B7DBF6BD}" type="slidenum">
              <a:rPr lang="en-US" smtClean="0"/>
              <a:pPr algn="l"/>
              <a:t>24</a:t>
            </a:fld>
            <a:endParaRPr lang="en-US" dirty="0"/>
          </a:p>
        </p:txBody>
      </p:sp>
      <p:sp>
        <p:nvSpPr>
          <p:cNvPr id="10" name="Text Placeholder 9"/>
          <p:cNvSpPr>
            <a:spLocks noGrp="1"/>
          </p:cNvSpPr>
          <p:nvPr>
            <p:ph type="body" sz="quarter" idx="11"/>
          </p:nvPr>
        </p:nvSpPr>
        <p:spPr>
          <a:xfrm>
            <a:off x="4648200" y="5556005"/>
            <a:ext cx="4114800" cy="997196"/>
          </a:xfrm>
        </p:spPr>
        <p:txBody>
          <a:bodyPr/>
          <a:lstStyle/>
          <a:p>
            <a:r>
              <a:rPr lang="en-US" dirty="0" smtClean="0"/>
              <a:t>What some might consider to be Randy’s “sales jargon” is truly the driving force behind our financial model – we are built to facilitate credit union success</a:t>
            </a:r>
            <a:endParaRPr lang="en-US" dirty="0"/>
          </a:p>
        </p:txBody>
      </p:sp>
      <p:graphicFrame>
        <p:nvGraphicFramePr>
          <p:cNvPr id="6" name="Object 4"/>
          <p:cNvGraphicFramePr>
            <a:graphicFrameLocks/>
          </p:cNvGraphicFramePr>
          <p:nvPr/>
        </p:nvGraphicFramePr>
        <p:xfrm>
          <a:off x="457200" y="1524000"/>
          <a:ext cx="8229600" cy="41910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CFO’s Perspective...</a:t>
            </a:r>
            <a:endParaRPr lang="en-US" dirty="0"/>
          </a:p>
        </p:txBody>
      </p:sp>
      <p:sp>
        <p:nvSpPr>
          <p:cNvPr id="4" name="Slide Number Placeholder 3"/>
          <p:cNvSpPr>
            <a:spLocks noGrp="1"/>
          </p:cNvSpPr>
          <p:nvPr>
            <p:ph type="sldNum" sz="quarter" idx="10"/>
          </p:nvPr>
        </p:nvSpPr>
        <p:spPr/>
        <p:txBody>
          <a:bodyPr/>
          <a:lstStyle/>
          <a:p>
            <a:pPr algn="l"/>
            <a:fld id="{D83BD78C-BEE0-4214-93C4-36A4B7DBF6BD}" type="slidenum">
              <a:rPr lang="en-US" smtClean="0"/>
              <a:pPr algn="l"/>
              <a:t>25</a:t>
            </a:fld>
            <a:endParaRPr lang="en-US" dirty="0"/>
          </a:p>
        </p:txBody>
      </p:sp>
      <p:sp>
        <p:nvSpPr>
          <p:cNvPr id="5" name="Text Placeholder 4"/>
          <p:cNvSpPr>
            <a:spLocks noGrp="1"/>
          </p:cNvSpPr>
          <p:nvPr>
            <p:ph type="body" sz="quarter" idx="11"/>
          </p:nvPr>
        </p:nvSpPr>
        <p:spPr>
          <a:xfrm>
            <a:off x="2667000" y="5402117"/>
            <a:ext cx="6096000" cy="1151084"/>
          </a:xfrm>
        </p:spPr>
        <p:txBody>
          <a:bodyPr/>
          <a:lstStyle/>
          <a:p>
            <a:r>
              <a:rPr lang="en-US" dirty="0" smtClean="0"/>
              <a:t>It’s a point of pride that our cooperative thinks about all network participants, not just shareholder return</a:t>
            </a:r>
          </a:p>
          <a:p>
            <a:pPr>
              <a:spcBef>
                <a:spcPts val="1200"/>
              </a:spcBef>
            </a:pPr>
            <a:r>
              <a:rPr lang="en-US" dirty="0" smtClean="0"/>
              <a:t>But it’s also a great driver for growth when you drive more margin in the day-to-day for an entire network</a:t>
            </a:r>
            <a:endParaRPr lang="en-US" dirty="0"/>
          </a:p>
        </p:txBody>
      </p:sp>
      <p:pic>
        <p:nvPicPr>
          <p:cNvPr id="5122" name="Picture 2"/>
          <p:cNvPicPr>
            <a:picLocks noChangeAspect="1" noChangeArrowheads="1"/>
          </p:cNvPicPr>
          <p:nvPr/>
        </p:nvPicPr>
        <p:blipFill>
          <a:blip r:embed="rId2" cstate="print"/>
          <a:srcRect/>
          <a:stretch>
            <a:fillRect/>
          </a:stretch>
        </p:blipFill>
        <p:spPr bwMode="auto">
          <a:xfrm>
            <a:off x="228600" y="914400"/>
            <a:ext cx="4572000" cy="3429000"/>
          </a:xfrm>
          <a:prstGeom prst="rect">
            <a:avLst/>
          </a:prstGeom>
          <a:ln>
            <a:noFill/>
          </a:ln>
          <a:effectLst>
            <a:outerShdw blurRad="292100" dist="139700" dir="2700000" algn="tl" rotWithShape="0">
              <a:srgbClr val="333333">
                <a:alpha val="65000"/>
              </a:srgbClr>
            </a:outerShdw>
          </a:effectLst>
        </p:spPr>
      </p:pic>
      <p:pic>
        <p:nvPicPr>
          <p:cNvPr id="5123" name="Picture 3"/>
          <p:cNvPicPr>
            <a:picLocks noChangeAspect="1" noChangeArrowheads="1"/>
          </p:cNvPicPr>
          <p:nvPr/>
        </p:nvPicPr>
        <p:blipFill>
          <a:blip r:embed="rId3" cstate="print"/>
          <a:srcRect/>
          <a:stretch>
            <a:fillRect/>
          </a:stretch>
        </p:blipFill>
        <p:spPr bwMode="auto">
          <a:xfrm>
            <a:off x="4572000" y="1600200"/>
            <a:ext cx="4572000" cy="3429000"/>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8" name="Rectangle 6"/>
          <p:cNvSpPr>
            <a:spLocks noGrp="1" noChangeArrowheads="1"/>
          </p:cNvSpPr>
          <p:nvPr>
            <p:ph type="ctrTitle"/>
          </p:nvPr>
        </p:nvSpPr>
        <p:spPr/>
        <p:txBody>
          <a:bodyPr/>
          <a:lstStyle/>
          <a:p>
            <a:r>
              <a:rPr lang="en-US" dirty="0" smtClean="0"/>
              <a:t>When Is “Let Them Eat Cake” a Positive...?</a:t>
            </a:r>
            <a:endParaRPr lang="en-US" dirty="0"/>
          </a:p>
        </p:txBody>
      </p:sp>
      <p:sp>
        <p:nvSpPr>
          <p:cNvPr id="74759" name="Rectangle 7"/>
          <p:cNvSpPr>
            <a:spLocks noGrp="1" noChangeArrowheads="1"/>
          </p:cNvSpPr>
          <p:nvPr>
            <p:ph type="subTitle" idx="1"/>
          </p:nvPr>
        </p:nvSpPr>
        <p:spPr/>
        <p:txBody>
          <a:bodyPr/>
          <a:lstStyle/>
          <a:p>
            <a:r>
              <a:rPr lang="en-US" dirty="0" smtClean="0"/>
              <a:t>CEO Report</a:t>
            </a:r>
            <a:endParaRPr lang="en-US" dirty="0"/>
          </a:p>
        </p:txBody>
      </p:sp>
      <p:pic>
        <p:nvPicPr>
          <p:cNvPr id="6146" name="Picture 2" descr="X:\Web Services\Public\logos\40th_anniversary\happy_birthday_large.png"/>
          <p:cNvPicPr>
            <a:picLocks noChangeAspect="1" noChangeArrowheads="1"/>
          </p:cNvPicPr>
          <p:nvPr/>
        </p:nvPicPr>
        <p:blipFill>
          <a:blip r:embed="rId2" cstate="print"/>
          <a:srcRect/>
          <a:stretch>
            <a:fillRect/>
          </a:stretch>
        </p:blipFill>
        <p:spPr bwMode="auto">
          <a:xfrm>
            <a:off x="5486400" y="3581400"/>
            <a:ext cx="3017195" cy="3012518"/>
          </a:xfrm>
          <a:prstGeom prst="rect">
            <a:avLst/>
          </a:prstGeom>
          <a:noFill/>
        </p:spPr>
      </p:pic>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997196"/>
          </a:xfrm>
        </p:spPr>
        <p:txBody>
          <a:bodyPr/>
          <a:lstStyle/>
          <a:p>
            <a:r>
              <a:rPr lang="en-US" sz="3600" dirty="0" smtClean="0"/>
              <a:t>...when a CEO knows to keep the comments </a:t>
            </a:r>
            <a:br>
              <a:rPr lang="en-US" sz="3600" dirty="0" smtClean="0"/>
            </a:br>
            <a:r>
              <a:rPr lang="en-US" sz="3600" dirty="0" smtClean="0"/>
              <a:t>short and get everybody to the party!</a:t>
            </a:r>
            <a:endParaRPr lang="en-US" sz="3600" dirty="0"/>
          </a:p>
        </p:txBody>
      </p:sp>
      <p:sp>
        <p:nvSpPr>
          <p:cNvPr id="3" name="Content Placeholder 2"/>
          <p:cNvSpPr>
            <a:spLocks noGrp="1"/>
          </p:cNvSpPr>
          <p:nvPr>
            <p:ph idx="1"/>
          </p:nvPr>
        </p:nvSpPr>
        <p:spPr>
          <a:xfrm>
            <a:off x="381000" y="1371600"/>
            <a:ext cx="8382000" cy="3090077"/>
          </a:xfrm>
        </p:spPr>
        <p:txBody>
          <a:bodyPr/>
          <a:lstStyle/>
          <a:p>
            <a:r>
              <a:rPr lang="en-US" dirty="0" smtClean="0"/>
              <a:t>I have been humbled many times by all of the wonderful things accomplished by so many people involved in this network</a:t>
            </a:r>
          </a:p>
          <a:p>
            <a:r>
              <a:rPr lang="en-US" dirty="0" smtClean="0"/>
              <a:t>Earlier today, we showed the “We Get It” model to the Leadership Conference audience – did you catch these numbers?</a:t>
            </a:r>
          </a:p>
          <a:p>
            <a:pPr lvl="1"/>
            <a:endParaRPr lang="en-US" dirty="0" smtClean="0"/>
          </a:p>
          <a:p>
            <a:pPr lvl="1"/>
            <a:endParaRPr lang="en-US" dirty="0" smtClean="0"/>
          </a:p>
          <a:p>
            <a:pPr lvl="1"/>
            <a:endParaRPr lang="en-US" dirty="0" smtClean="0"/>
          </a:p>
          <a:p>
            <a:pPr lvl="1"/>
            <a:endParaRPr lang="en-US" dirty="0"/>
          </a:p>
        </p:txBody>
      </p:sp>
      <p:sp>
        <p:nvSpPr>
          <p:cNvPr id="4" name="Slide Number Placeholder 3"/>
          <p:cNvSpPr>
            <a:spLocks noGrp="1"/>
          </p:cNvSpPr>
          <p:nvPr>
            <p:ph type="sldNum" sz="quarter" idx="10"/>
          </p:nvPr>
        </p:nvSpPr>
        <p:spPr/>
        <p:txBody>
          <a:bodyPr/>
          <a:lstStyle/>
          <a:p>
            <a:pPr algn="l"/>
            <a:fld id="{D83BD78C-BEE0-4214-93C4-36A4B7DBF6BD}" type="slidenum">
              <a:rPr lang="en-US" smtClean="0"/>
              <a:pPr algn="l"/>
              <a:t>27</a:t>
            </a:fld>
            <a:endParaRPr lang="en-US" dirty="0"/>
          </a:p>
        </p:txBody>
      </p:sp>
      <p:sp>
        <p:nvSpPr>
          <p:cNvPr id="5" name="Text Placeholder 4"/>
          <p:cNvSpPr>
            <a:spLocks noGrp="1"/>
          </p:cNvSpPr>
          <p:nvPr>
            <p:ph type="body" sz="quarter" idx="11"/>
          </p:nvPr>
        </p:nvSpPr>
        <p:spPr>
          <a:xfrm>
            <a:off x="3962400" y="5805304"/>
            <a:ext cx="4800600" cy="747897"/>
          </a:xfrm>
        </p:spPr>
        <p:txBody>
          <a:bodyPr/>
          <a:lstStyle/>
          <a:p>
            <a:r>
              <a:rPr lang="en-US" dirty="0" smtClean="0"/>
              <a:t>We could have continued with what a million citizens touched by CU*Answers means to the U.S.</a:t>
            </a:r>
            <a:endParaRPr lang="en-US" dirty="0"/>
          </a:p>
        </p:txBody>
      </p:sp>
      <p:sp>
        <p:nvSpPr>
          <p:cNvPr id="6" name="Rectangle 5"/>
          <p:cNvSpPr/>
          <p:nvPr/>
        </p:nvSpPr>
        <p:spPr>
          <a:xfrm>
            <a:off x="609600" y="3200401"/>
            <a:ext cx="8001000" cy="2862322"/>
          </a:xfrm>
          <a:prstGeom prst="rect">
            <a:avLst/>
          </a:prstGeom>
        </p:spPr>
        <p:txBody>
          <a:bodyPr wrap="square">
            <a:spAutoFit/>
          </a:bodyPr>
          <a:lstStyle/>
          <a:p>
            <a:pPr algn="just"/>
            <a:r>
              <a:rPr lang="en-US" b="1" dirty="0" smtClean="0">
                <a:solidFill>
                  <a:schemeClr val="accent2"/>
                </a:solidFill>
              </a:rPr>
              <a:t>1 EMPLOYEE  </a:t>
            </a:r>
            <a:r>
              <a:rPr lang="en-US" b="1" dirty="0" smtClean="0">
                <a:solidFill>
                  <a:schemeClr val="accent2">
                    <a:lumMod val="50000"/>
                  </a:schemeClr>
                </a:solidFill>
              </a:rPr>
              <a:t>WORKING WITH 150 CU*ANSWERS EMPLOYEES </a:t>
            </a:r>
            <a:r>
              <a:rPr lang="en-US" b="1" dirty="0" smtClean="0">
                <a:solidFill>
                  <a:schemeClr val="accent2">
                    <a:lumMod val="60000"/>
                    <a:lumOff val="40000"/>
                  </a:schemeClr>
                </a:solidFill>
              </a:rPr>
              <a:t>SUPPORTING THEIR 390 FAMILY MEMBERS  </a:t>
            </a:r>
            <a:r>
              <a:rPr lang="en-US" b="1" dirty="0" smtClean="0">
                <a:solidFill>
                  <a:schemeClr val="accent2"/>
                </a:solidFill>
              </a:rPr>
              <a:t>SERVING 216 CREDIT UNIONS  </a:t>
            </a:r>
            <a:r>
              <a:rPr lang="en-US" b="1" dirty="0" smtClean="0">
                <a:solidFill>
                  <a:schemeClr val="accent2">
                    <a:lumMod val="50000"/>
                  </a:schemeClr>
                </a:solidFill>
              </a:rPr>
              <a:t>WITH 3379 EMPLOYEES </a:t>
            </a:r>
            <a:r>
              <a:rPr lang="en-US" b="1" dirty="0" smtClean="0">
                <a:solidFill>
                  <a:schemeClr val="accent2">
                    <a:lumMod val="60000"/>
                    <a:lumOff val="40000"/>
                  </a:schemeClr>
                </a:solidFill>
              </a:rPr>
              <a:t>AND THEIR 8785 FAMILY MEMBERS  </a:t>
            </a:r>
            <a:r>
              <a:rPr lang="en-US" b="1" dirty="0" smtClean="0">
                <a:solidFill>
                  <a:schemeClr val="accent2"/>
                </a:solidFill>
              </a:rPr>
              <a:t>IN 138 COMMUNITIES  </a:t>
            </a:r>
            <a:r>
              <a:rPr lang="en-US" b="1" dirty="0" smtClean="0">
                <a:solidFill>
                  <a:schemeClr val="accent2">
                    <a:lumMod val="50000"/>
                  </a:schemeClr>
                </a:solidFill>
              </a:rPr>
              <a:t>IN 22 STATES </a:t>
            </a:r>
            <a:r>
              <a:rPr lang="en-US" b="1" dirty="0" smtClean="0">
                <a:solidFill>
                  <a:schemeClr val="accent2">
                    <a:lumMod val="60000"/>
                    <a:lumOff val="40000"/>
                  </a:schemeClr>
                </a:solidFill>
              </a:rPr>
              <a:t>SERVING 1,000,000 MEMBERS </a:t>
            </a:r>
            <a:r>
              <a:rPr lang="en-US" b="1" dirty="0" smtClean="0">
                <a:solidFill>
                  <a:schemeClr val="accent2"/>
                </a:solidFill>
              </a:rPr>
              <a:t>1 EMPLOYEE  </a:t>
            </a:r>
            <a:r>
              <a:rPr lang="en-US" b="1" dirty="0" smtClean="0">
                <a:solidFill>
                  <a:schemeClr val="accent2">
                    <a:lumMod val="50000"/>
                  </a:schemeClr>
                </a:solidFill>
              </a:rPr>
              <a:t>WORKING WITH 150 CU*ANSWERS EMPLOYEES </a:t>
            </a:r>
            <a:r>
              <a:rPr lang="en-US" b="1" dirty="0" smtClean="0">
                <a:solidFill>
                  <a:schemeClr val="accent2">
                    <a:lumMod val="60000"/>
                    <a:lumOff val="40000"/>
                  </a:schemeClr>
                </a:solidFill>
              </a:rPr>
              <a:t>SUPPORTING THEIR 390 FAMILY MEMBERS  </a:t>
            </a:r>
            <a:r>
              <a:rPr lang="en-US" b="1" dirty="0" smtClean="0">
                <a:solidFill>
                  <a:schemeClr val="accent2"/>
                </a:solidFill>
              </a:rPr>
              <a:t>SERVING 216 CREDIT UNIONS  </a:t>
            </a:r>
            <a:r>
              <a:rPr lang="en-US" b="1" dirty="0" smtClean="0">
                <a:solidFill>
                  <a:schemeClr val="accent2">
                    <a:lumMod val="50000"/>
                  </a:schemeClr>
                </a:solidFill>
              </a:rPr>
              <a:t>WITH 3379 EMPLOYEES </a:t>
            </a:r>
            <a:r>
              <a:rPr lang="en-US" b="1" dirty="0" smtClean="0">
                <a:solidFill>
                  <a:schemeClr val="accent2">
                    <a:lumMod val="60000"/>
                    <a:lumOff val="40000"/>
                  </a:schemeClr>
                </a:solidFill>
              </a:rPr>
              <a:t>AND THEIR 8785 FAMILY MEMBERS  </a:t>
            </a:r>
            <a:r>
              <a:rPr lang="en-US" b="1" dirty="0" smtClean="0">
                <a:solidFill>
                  <a:schemeClr val="accent2"/>
                </a:solidFill>
              </a:rPr>
              <a:t>IN 138 COMMUNITIES  </a:t>
            </a:r>
            <a:r>
              <a:rPr lang="en-US" b="1" dirty="0" smtClean="0">
                <a:solidFill>
                  <a:schemeClr val="accent2">
                    <a:lumMod val="50000"/>
                  </a:schemeClr>
                </a:solidFill>
              </a:rPr>
              <a:t>IN 22 STATES </a:t>
            </a:r>
            <a:r>
              <a:rPr lang="en-US" b="1" dirty="0" smtClean="0">
                <a:solidFill>
                  <a:schemeClr val="accent2">
                    <a:lumMod val="60000"/>
                    <a:lumOff val="40000"/>
                  </a:schemeClr>
                </a:solidFill>
              </a:rPr>
              <a:t>SERVING 1,000,000 MEMBERS </a:t>
            </a:r>
            <a:r>
              <a:rPr lang="en-US" b="1" dirty="0" smtClean="0">
                <a:solidFill>
                  <a:schemeClr val="accent2"/>
                </a:solidFill>
              </a:rPr>
              <a:t>1 EMPLOYEE  </a:t>
            </a:r>
            <a:r>
              <a:rPr lang="en-US" b="1" dirty="0" smtClean="0">
                <a:solidFill>
                  <a:schemeClr val="accent2">
                    <a:lumMod val="50000"/>
                  </a:schemeClr>
                </a:solidFill>
              </a:rPr>
              <a:t>WORKING WITH 150 CU*ANSWERS EMPLOYEES </a:t>
            </a:r>
            <a:r>
              <a:rPr lang="en-US" b="1" dirty="0" smtClean="0">
                <a:solidFill>
                  <a:schemeClr val="accent2">
                    <a:lumMod val="60000"/>
                    <a:lumOff val="40000"/>
                  </a:schemeClr>
                </a:solidFill>
              </a:rPr>
              <a:t>SUPPORTING THEIR 390 FAMILY MEMBERS  </a:t>
            </a:r>
            <a:r>
              <a:rPr lang="en-US" b="1" dirty="0" smtClean="0">
                <a:solidFill>
                  <a:schemeClr val="accent2"/>
                </a:solidFill>
              </a:rPr>
              <a:t>SERVING 216 CREDIT UNIONS  </a:t>
            </a:r>
            <a:r>
              <a:rPr lang="en-US" b="1" dirty="0" smtClean="0">
                <a:solidFill>
                  <a:schemeClr val="accent2">
                    <a:lumMod val="50000"/>
                  </a:schemeClr>
                </a:solidFill>
              </a:rPr>
              <a:t>WITH 3379 EMPLOYEES </a:t>
            </a:r>
            <a:r>
              <a:rPr lang="en-US" b="1" dirty="0" smtClean="0">
                <a:solidFill>
                  <a:schemeClr val="accent2">
                    <a:lumMod val="60000"/>
                    <a:lumOff val="40000"/>
                  </a:schemeClr>
                </a:solidFill>
              </a:rPr>
              <a:t>AND THEIR 8785 FAMILY MEMBERS  </a:t>
            </a:r>
            <a:r>
              <a:rPr lang="en-US" b="1" dirty="0" smtClean="0">
                <a:solidFill>
                  <a:schemeClr val="accent2"/>
                </a:solidFill>
              </a:rPr>
              <a:t/>
            </a:r>
            <a:br>
              <a:rPr lang="en-US" b="1" dirty="0" smtClean="0">
                <a:solidFill>
                  <a:schemeClr val="accent2"/>
                </a:solidFill>
              </a:rPr>
            </a:br>
            <a:endParaRPr lang="en-US" b="1" dirty="0" smtClean="0">
              <a:solidFill>
                <a:schemeClr val="accent2">
                  <a:lumMod val="60000"/>
                  <a:lumOff val="40000"/>
                </a:schemeClr>
              </a:solidFill>
            </a:endParaRPr>
          </a:p>
        </p:txBody>
      </p:sp>
      <p:cxnSp>
        <p:nvCxnSpPr>
          <p:cNvPr id="8" name="Straight Connector 7"/>
          <p:cNvCxnSpPr/>
          <p:nvPr/>
        </p:nvCxnSpPr>
        <p:spPr>
          <a:xfrm>
            <a:off x="609600" y="3200400"/>
            <a:ext cx="8001000"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609600" y="5791200"/>
            <a:ext cx="8001000"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498598"/>
          </a:xfrm>
        </p:spPr>
        <p:txBody>
          <a:bodyPr/>
          <a:lstStyle/>
          <a:p>
            <a:r>
              <a:rPr lang="en-US" sz="3600" dirty="0" smtClean="0"/>
              <a:t>Almost to the party...</a:t>
            </a:r>
            <a:endParaRPr lang="en-US" sz="3600" dirty="0"/>
          </a:p>
        </p:txBody>
      </p:sp>
      <p:sp>
        <p:nvSpPr>
          <p:cNvPr id="3" name="Content Placeholder 2"/>
          <p:cNvSpPr>
            <a:spLocks noGrp="1"/>
          </p:cNvSpPr>
          <p:nvPr>
            <p:ph idx="1"/>
          </p:nvPr>
        </p:nvSpPr>
        <p:spPr>
          <a:xfrm>
            <a:off x="381000" y="1371600"/>
            <a:ext cx="8382000" cy="4542782"/>
          </a:xfrm>
        </p:spPr>
        <p:txBody>
          <a:bodyPr/>
          <a:lstStyle/>
          <a:p>
            <a:r>
              <a:rPr lang="en-US" dirty="0" smtClean="0"/>
              <a:t>When an anniversary like this comes around, I am </a:t>
            </a:r>
            <a:br>
              <a:rPr lang="en-US" dirty="0" smtClean="0"/>
            </a:br>
            <a:r>
              <a:rPr lang="en-US" dirty="0" smtClean="0"/>
              <a:t>humbled by the fact that generations before me had the vision to get the whole thing started, that year after year they laid the foundation to bring us where we are today</a:t>
            </a:r>
          </a:p>
          <a:p>
            <a:r>
              <a:rPr lang="en-US" dirty="0" smtClean="0"/>
              <a:t>Earlier tonight the Chairman challenged us to remember our responsibility to the people who worked together, giving us this opportunity to be in the right place at the right time</a:t>
            </a:r>
          </a:p>
          <a:p>
            <a:r>
              <a:rPr lang="en-US" dirty="0" smtClean="0"/>
              <a:t>Our industry is being challenged like never before, and many think that we are precariously close to the end of what our industry has meant to so many...I do not agree</a:t>
            </a:r>
          </a:p>
          <a:p>
            <a:r>
              <a:rPr lang="en-US" dirty="0" smtClean="0"/>
              <a:t>In the power of collaboration and the models presented in the networked world, I see all the inspiration I need to believe that our 80th anniversary is a solid bet</a:t>
            </a:r>
          </a:p>
        </p:txBody>
      </p:sp>
      <p:sp>
        <p:nvSpPr>
          <p:cNvPr id="4" name="Slide Number Placeholder 3"/>
          <p:cNvSpPr>
            <a:spLocks noGrp="1"/>
          </p:cNvSpPr>
          <p:nvPr>
            <p:ph type="sldNum" sz="quarter" idx="10"/>
          </p:nvPr>
        </p:nvSpPr>
        <p:spPr/>
        <p:txBody>
          <a:bodyPr/>
          <a:lstStyle/>
          <a:p>
            <a:pPr algn="l"/>
            <a:fld id="{D83BD78C-BEE0-4214-93C4-36A4B7DBF6BD}" type="slidenum">
              <a:rPr lang="en-US" smtClean="0"/>
              <a:pPr algn="l"/>
              <a:t>28</a:t>
            </a:fld>
            <a:endParaRPr lang="en-US" dirty="0"/>
          </a:p>
        </p:txBody>
      </p:sp>
      <p:sp>
        <p:nvSpPr>
          <p:cNvPr id="5" name="Text Placeholder 4"/>
          <p:cNvSpPr>
            <a:spLocks noGrp="1"/>
          </p:cNvSpPr>
          <p:nvPr>
            <p:ph type="body" sz="quarter" idx="11"/>
          </p:nvPr>
        </p:nvSpPr>
        <p:spPr>
          <a:xfrm>
            <a:off x="3429000" y="5805304"/>
            <a:ext cx="5334000" cy="747897"/>
          </a:xfrm>
        </p:spPr>
        <p:txBody>
          <a:bodyPr/>
          <a:lstStyle/>
          <a:p>
            <a:r>
              <a:rPr lang="en-US" dirty="0" smtClean="0"/>
              <a:t>A legacy is not defined by what you </a:t>
            </a:r>
            <a:r>
              <a:rPr lang="en-US" i="1" dirty="0" smtClean="0"/>
              <a:t>did </a:t>
            </a:r>
            <a:r>
              <a:rPr lang="en-US" dirty="0" smtClean="0"/>
              <a:t>in your life, but by what you </a:t>
            </a:r>
            <a:r>
              <a:rPr lang="en-US" i="1" dirty="0" smtClean="0"/>
              <a:t>gave</a:t>
            </a:r>
            <a:r>
              <a:rPr lang="en-US" dirty="0" smtClean="0"/>
              <a:t> to the future...an opportunity</a:t>
            </a:r>
            <a:endParaRPr lang="en-US" dirty="0"/>
          </a:p>
        </p:txBody>
      </p:sp>
      <p:pic>
        <p:nvPicPr>
          <p:cNvPr id="6" name="Picture 2" descr="X:\Web Services\Public\logos\40th_anniversary\happy_birthday_large.png"/>
          <p:cNvPicPr>
            <a:picLocks noChangeAspect="1" noChangeArrowheads="1"/>
          </p:cNvPicPr>
          <p:nvPr/>
        </p:nvPicPr>
        <p:blipFill>
          <a:blip r:embed="rId2" cstate="print"/>
          <a:srcRect/>
          <a:stretch>
            <a:fillRect/>
          </a:stretch>
        </p:blipFill>
        <p:spPr bwMode="auto">
          <a:xfrm>
            <a:off x="7239000" y="230963"/>
            <a:ext cx="1524000" cy="1521637"/>
          </a:xfrm>
          <a:prstGeom prst="rect">
            <a:avLst/>
          </a:prstGeom>
          <a:noFill/>
        </p:spPr>
      </p:pic>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You’re at the door, get your drink order ready...</a:t>
            </a:r>
            <a:endParaRPr lang="en-US" sz="3600" dirty="0"/>
          </a:p>
        </p:txBody>
      </p:sp>
      <p:sp>
        <p:nvSpPr>
          <p:cNvPr id="3" name="Content Placeholder 2"/>
          <p:cNvSpPr>
            <a:spLocks noGrp="1"/>
          </p:cNvSpPr>
          <p:nvPr>
            <p:ph sz="half" idx="1"/>
          </p:nvPr>
        </p:nvSpPr>
        <p:spPr>
          <a:xfrm>
            <a:off x="381000" y="1371600"/>
            <a:ext cx="8382000" cy="2474524"/>
          </a:xfrm>
        </p:spPr>
        <p:txBody>
          <a:bodyPr/>
          <a:lstStyle/>
          <a:p>
            <a:r>
              <a:rPr lang="en-US" dirty="0" smtClean="0"/>
              <a:t>Your personal situation, or your credit union’s status, might have you doubting the potential of where we are today</a:t>
            </a:r>
          </a:p>
          <a:p>
            <a:r>
              <a:rPr lang="en-US" dirty="0" smtClean="0"/>
              <a:t>You are challenged by your concern that the models we used in the past don’t seem to be what we can count on for the future...and you’re right</a:t>
            </a:r>
          </a:p>
          <a:p>
            <a:r>
              <a:rPr lang="en-US" dirty="0" smtClean="0"/>
              <a:t>That reality is exactly why CU*Answers is in the right place at the right time</a:t>
            </a:r>
          </a:p>
        </p:txBody>
      </p:sp>
      <p:sp>
        <p:nvSpPr>
          <p:cNvPr id="6" name="Content Placeholder 5"/>
          <p:cNvSpPr>
            <a:spLocks noGrp="1"/>
          </p:cNvSpPr>
          <p:nvPr>
            <p:ph sz="half" idx="2"/>
          </p:nvPr>
        </p:nvSpPr>
        <p:spPr>
          <a:xfrm>
            <a:off x="381000" y="3928610"/>
            <a:ext cx="5791200" cy="2548390"/>
          </a:xfrm>
        </p:spPr>
        <p:txBody>
          <a:bodyPr/>
          <a:lstStyle/>
          <a:p>
            <a:r>
              <a:rPr lang="en-US" dirty="0" smtClean="0"/>
              <a:t>We need a new solution, we need a new model...and we </a:t>
            </a:r>
            <a:r>
              <a:rPr lang="en-US" i="1" dirty="0" smtClean="0"/>
              <a:t>are </a:t>
            </a:r>
            <a:r>
              <a:rPr lang="en-US" dirty="0" smtClean="0"/>
              <a:t>a new model</a:t>
            </a:r>
          </a:p>
          <a:p>
            <a:r>
              <a:rPr lang="en-US" dirty="0" smtClean="0"/>
              <a:t>Consider Chip </a:t>
            </a:r>
            <a:r>
              <a:rPr lang="en-US" dirty="0" err="1" smtClean="0"/>
              <a:t>Filson’s</a:t>
            </a:r>
            <a:r>
              <a:rPr lang="en-US" dirty="0" smtClean="0"/>
              <a:t> article, “The Emergence of CUSO Power,” marry that to the power of the network, and you will conclude that there is an opportunity to be the new model for the future</a:t>
            </a:r>
          </a:p>
          <a:p>
            <a:endParaRPr lang="en-US" dirty="0" smtClean="0"/>
          </a:p>
          <a:p>
            <a:endParaRPr lang="en-US" dirty="0"/>
          </a:p>
        </p:txBody>
      </p:sp>
      <p:sp>
        <p:nvSpPr>
          <p:cNvPr id="4" name="Slide Number Placeholder 3"/>
          <p:cNvSpPr>
            <a:spLocks noGrp="1"/>
          </p:cNvSpPr>
          <p:nvPr>
            <p:ph type="sldNum" sz="quarter" idx="4"/>
          </p:nvPr>
        </p:nvSpPr>
        <p:spPr/>
        <p:txBody>
          <a:bodyPr/>
          <a:lstStyle/>
          <a:p>
            <a:pPr algn="l"/>
            <a:fld id="{D83BD78C-BEE0-4214-93C4-36A4B7DBF6BD}" type="slidenum">
              <a:rPr lang="en-US" smtClean="0"/>
              <a:pPr algn="l"/>
              <a:t>29</a:t>
            </a:fld>
            <a:endParaRPr lang="en-US" dirty="0"/>
          </a:p>
        </p:txBody>
      </p:sp>
      <p:pic>
        <p:nvPicPr>
          <p:cNvPr id="7170" name="Picture 2" descr="X:\Administration\Public\LeadershipConference\2010\Temp place for all graphics\cuso power.png"/>
          <p:cNvPicPr>
            <a:picLocks noChangeAspect="1" noChangeArrowheads="1"/>
          </p:cNvPicPr>
          <p:nvPr/>
        </p:nvPicPr>
        <p:blipFill>
          <a:blip r:embed="rId2" cstate="print"/>
          <a:srcRect/>
          <a:stretch>
            <a:fillRect/>
          </a:stretch>
        </p:blipFill>
        <p:spPr bwMode="auto">
          <a:xfrm>
            <a:off x="6214343" y="3608371"/>
            <a:ext cx="1862857" cy="2411429"/>
          </a:xfrm>
          <a:prstGeom prst="rect">
            <a:avLst/>
          </a:prstGeom>
          <a:ln>
            <a:solidFill>
              <a:schemeClr val="accent1"/>
            </a:solidFill>
          </a:ln>
          <a:effectLst>
            <a:outerShdw blurRad="292100" dist="139700" dir="2700000" algn="tl" rotWithShape="0">
              <a:srgbClr val="333333">
                <a:alpha val="65000"/>
              </a:srgbClr>
            </a:outerShdw>
          </a:effectLst>
        </p:spPr>
      </p:pic>
      <p:pic>
        <p:nvPicPr>
          <p:cNvPr id="7171" name="Picture 3" descr="X:\Administration\Public\LeadershipConference\2010\Temp place for all graphics\cuso overview.png"/>
          <p:cNvPicPr>
            <a:picLocks noChangeAspect="1" noChangeArrowheads="1"/>
          </p:cNvPicPr>
          <p:nvPr/>
        </p:nvPicPr>
        <p:blipFill>
          <a:blip r:embed="rId3" cstate="print"/>
          <a:srcRect/>
          <a:stretch>
            <a:fillRect/>
          </a:stretch>
        </p:blipFill>
        <p:spPr bwMode="auto">
          <a:xfrm>
            <a:off x="7086600" y="4217971"/>
            <a:ext cx="1862857" cy="2411429"/>
          </a:xfrm>
          <a:prstGeom prst="rect">
            <a:avLst/>
          </a:prstGeom>
          <a:ln>
            <a:solidFill>
              <a:schemeClr val="accent1"/>
            </a:solidFill>
          </a:ln>
          <a:effectLst>
            <a:outerShdw blurRad="292100" dist="139700" dir="2700000" algn="tl" rotWithShape="0">
              <a:srgbClr val="333333">
                <a:alpha val="65000"/>
              </a:srgbClr>
            </a:outerShdw>
          </a:effectLst>
        </p:spPr>
      </p:pic>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770" name="Rectangle 2"/>
          <p:cNvSpPr>
            <a:spLocks noGrp="1" noChangeArrowheads="1"/>
          </p:cNvSpPr>
          <p:nvPr>
            <p:ph type="ctrTitle"/>
          </p:nvPr>
        </p:nvSpPr>
        <p:spPr/>
        <p:txBody>
          <a:bodyPr/>
          <a:lstStyle/>
          <a:p>
            <a:r>
              <a:rPr lang="en-US" dirty="0" smtClean="0"/>
              <a:t>The Power of the Network:</a:t>
            </a:r>
            <a:br>
              <a:rPr lang="en-US" dirty="0" smtClean="0"/>
            </a:br>
            <a:r>
              <a:rPr lang="en-US" dirty="0" smtClean="0"/>
              <a:t>The Shareholder Opportunity </a:t>
            </a:r>
            <a:endParaRPr lang="en-US" dirty="0"/>
          </a:p>
        </p:txBody>
      </p:sp>
      <p:sp>
        <p:nvSpPr>
          <p:cNvPr id="7" name="Subtitle 6"/>
          <p:cNvSpPr>
            <a:spLocks noGrp="1"/>
          </p:cNvSpPr>
          <p:nvPr>
            <p:ph type="subTitle" idx="1"/>
          </p:nvPr>
        </p:nvSpPr>
        <p:spPr/>
        <p:txBody>
          <a:bodyPr/>
          <a:lstStyle/>
          <a:p>
            <a:r>
              <a:rPr lang="en-US" dirty="0" smtClean="0"/>
              <a:t>Chairman’s Comments</a:t>
            </a:r>
            <a:endParaRPr lang="en-US" dirty="0"/>
          </a:p>
        </p:txBody>
      </p:sp>
      <p:sp>
        <p:nvSpPr>
          <p:cNvPr id="4" name="Oval 3"/>
          <p:cNvSpPr/>
          <p:nvPr/>
        </p:nvSpPr>
        <p:spPr bwMode="auto">
          <a:xfrm>
            <a:off x="6172200" y="4114800"/>
            <a:ext cx="2286000" cy="2286000"/>
          </a:xfrm>
          <a:prstGeom prst="ellipse">
            <a:avLst/>
          </a:prstGeom>
          <a:blipFill>
            <a:blip r:embed="rId2" cstate="print"/>
            <a:stretch>
              <a:fillRect/>
            </a:stretch>
          </a:blip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8" name="Rectangle 4"/>
          <p:cNvSpPr>
            <a:spLocks noGrp="1" noChangeArrowheads="1"/>
          </p:cNvSpPr>
          <p:nvPr>
            <p:ph type="ctrTitle"/>
          </p:nvPr>
        </p:nvSpPr>
        <p:spPr>
          <a:xfrm>
            <a:off x="730250" y="1143000"/>
            <a:ext cx="7681913" cy="1523495"/>
          </a:xfrm>
        </p:spPr>
        <p:txBody>
          <a:bodyPr/>
          <a:lstStyle/>
          <a:p>
            <a:r>
              <a:rPr lang="en-US" dirty="0" smtClean="0"/>
              <a:t>Please join me upstairs for my last speaking assignment of the night...a toast to all of you!</a:t>
            </a:r>
            <a:endParaRPr lang="en-US" dirty="0"/>
          </a:p>
        </p:txBody>
      </p:sp>
      <p:pic>
        <p:nvPicPr>
          <p:cNvPr id="5" name="Picture 2" descr="X:\Web Services\Public\logos\40th_anniversary\happy_birthday_large.png"/>
          <p:cNvPicPr>
            <a:picLocks noChangeAspect="1" noChangeArrowheads="1"/>
          </p:cNvPicPr>
          <p:nvPr/>
        </p:nvPicPr>
        <p:blipFill>
          <a:blip r:embed="rId2" cstate="print"/>
          <a:srcRect/>
          <a:stretch>
            <a:fillRect/>
          </a:stretch>
        </p:blipFill>
        <p:spPr bwMode="auto">
          <a:xfrm>
            <a:off x="5486400" y="3581400"/>
            <a:ext cx="3017195" cy="3012518"/>
          </a:xfrm>
          <a:prstGeom prst="rect">
            <a:avLst/>
          </a:prstGeom>
          <a:noFill/>
        </p:spPr>
      </p:pic>
      <p:pic>
        <p:nvPicPr>
          <p:cNvPr id="6146" name="Picture 2" descr="C:\Documents and Settings\dmoore\Local Settings\Temporary Internet Files\Content.IE5\67GSY2XU\MC900185796[1].wmf"/>
          <p:cNvPicPr>
            <a:picLocks noChangeAspect="1" noChangeArrowheads="1"/>
          </p:cNvPicPr>
          <p:nvPr/>
        </p:nvPicPr>
        <p:blipFill>
          <a:blip r:embed="rId3" cstate="print"/>
          <a:srcRect/>
          <a:stretch>
            <a:fillRect/>
          </a:stretch>
        </p:blipFill>
        <p:spPr bwMode="auto">
          <a:xfrm>
            <a:off x="3657600" y="4495800"/>
            <a:ext cx="1813255" cy="1691640"/>
          </a:xfrm>
          <a:prstGeom prst="rect">
            <a:avLst/>
          </a:prstGeom>
          <a:noFill/>
        </p:spPr>
      </p:pic>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381000" y="230188"/>
            <a:ext cx="8382000" cy="997196"/>
          </a:xfrm>
        </p:spPr>
        <p:txBody>
          <a:bodyPr/>
          <a:lstStyle/>
          <a:p>
            <a:r>
              <a:rPr lang="en-US" dirty="0" smtClean="0"/>
              <a:t>The Power of the Network</a:t>
            </a:r>
            <a:br>
              <a:rPr lang="en-US" dirty="0" smtClean="0"/>
            </a:br>
            <a:r>
              <a:rPr lang="en-US" sz="2800" dirty="0" smtClean="0"/>
              <a:t>The Shareholder Opportunity </a:t>
            </a:r>
            <a:endParaRPr lang="en-US" sz="2800" dirty="0"/>
          </a:p>
        </p:txBody>
      </p:sp>
      <p:sp>
        <p:nvSpPr>
          <p:cNvPr id="11" name="Content Placeholder 10"/>
          <p:cNvSpPr>
            <a:spLocks noGrp="1"/>
          </p:cNvSpPr>
          <p:nvPr>
            <p:ph idx="1"/>
          </p:nvPr>
        </p:nvSpPr>
        <p:spPr>
          <a:xfrm>
            <a:off x="381000" y="1371600"/>
            <a:ext cx="6096000" cy="4936736"/>
          </a:xfrm>
        </p:spPr>
        <p:txBody>
          <a:bodyPr/>
          <a:lstStyle/>
          <a:p>
            <a:r>
              <a:rPr lang="en-US" dirty="0" smtClean="0"/>
              <a:t>Earlier today Randy made several references to the power of the network and what it means in today’s marketplace</a:t>
            </a:r>
          </a:p>
          <a:p>
            <a:pPr lvl="1"/>
            <a:r>
              <a:rPr lang="en-US" dirty="0" smtClean="0"/>
              <a:t>He highlighted the promise that the power of the network holds for credit unions, their members, their employees, and business designers</a:t>
            </a:r>
          </a:p>
          <a:p>
            <a:r>
              <a:rPr lang="en-US" dirty="0" smtClean="0"/>
              <a:t>What does this opportunity mean to us as shareholders?</a:t>
            </a:r>
          </a:p>
          <a:p>
            <a:pPr lvl="1"/>
            <a:r>
              <a:rPr lang="en-US" dirty="0" smtClean="0"/>
              <a:t>What does it mean beyond building a great business?</a:t>
            </a:r>
          </a:p>
          <a:p>
            <a:pPr lvl="1"/>
            <a:r>
              <a:rPr lang="en-US" dirty="0" smtClean="0"/>
              <a:t>How can we interact differently to leverage this for our personal stakeholders?</a:t>
            </a:r>
          </a:p>
          <a:p>
            <a:pPr lvl="1"/>
            <a:r>
              <a:rPr lang="en-US" dirty="0" smtClean="0"/>
              <a:t>How can we act locally while thinking globally?</a:t>
            </a:r>
          </a:p>
          <a:p>
            <a:r>
              <a:rPr lang="en-US" dirty="0" smtClean="0"/>
              <a:t>The CU*Answers Board hopes to be at the center of shareholder network interactions</a:t>
            </a:r>
            <a:endParaRPr lang="en-US" dirty="0"/>
          </a:p>
        </p:txBody>
      </p:sp>
      <p:sp>
        <p:nvSpPr>
          <p:cNvPr id="13" name="Slide Number Placeholder 12"/>
          <p:cNvSpPr>
            <a:spLocks noGrp="1"/>
          </p:cNvSpPr>
          <p:nvPr>
            <p:ph type="sldNum" sz="quarter" idx="10"/>
          </p:nvPr>
        </p:nvSpPr>
        <p:spPr/>
        <p:txBody>
          <a:bodyPr/>
          <a:lstStyle/>
          <a:p>
            <a:pPr algn="l"/>
            <a:fld id="{D83BD78C-BEE0-4214-93C4-36A4B7DBF6BD}" type="slidenum">
              <a:rPr lang="en-US" smtClean="0"/>
              <a:pPr algn="l"/>
              <a:t>4</a:t>
            </a:fld>
            <a:endParaRPr lang="en-US" dirty="0"/>
          </a:p>
        </p:txBody>
      </p:sp>
      <p:pic>
        <p:nvPicPr>
          <p:cNvPr id="1027" name="Picture 3" descr="X:\Administration\Public\LeadershipConference\2010\Temp place for all graphics\ceo succession_sidebar.png"/>
          <p:cNvPicPr>
            <a:picLocks noChangeAspect="1" noChangeArrowheads="1"/>
          </p:cNvPicPr>
          <p:nvPr/>
        </p:nvPicPr>
        <p:blipFill>
          <a:blip r:embed="rId3" cstate="print"/>
          <a:srcRect/>
          <a:stretch>
            <a:fillRect/>
          </a:stretch>
        </p:blipFill>
        <p:spPr bwMode="auto">
          <a:xfrm>
            <a:off x="6858000" y="685800"/>
            <a:ext cx="1933333" cy="5142857"/>
          </a:xfrm>
          <a:prstGeom prst="rect">
            <a:avLst/>
          </a:prstGeom>
          <a:noFill/>
        </p:spPr>
      </p:pic>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997196"/>
          </a:xfrm>
        </p:spPr>
        <p:txBody>
          <a:bodyPr/>
          <a:lstStyle/>
          <a:p>
            <a:r>
              <a:rPr lang="en-US" dirty="0"/>
              <a:t>The Power of the Network</a:t>
            </a:r>
            <a:br>
              <a:rPr lang="en-US" dirty="0"/>
            </a:br>
            <a:r>
              <a:rPr lang="en-US" sz="2800" dirty="0"/>
              <a:t>The Shareholder Opportunity </a:t>
            </a:r>
            <a:endParaRPr lang="en-US" dirty="0"/>
          </a:p>
        </p:txBody>
      </p:sp>
      <p:sp>
        <p:nvSpPr>
          <p:cNvPr id="3" name="Content Placeholder 2"/>
          <p:cNvSpPr>
            <a:spLocks noGrp="1"/>
          </p:cNvSpPr>
          <p:nvPr>
            <p:ph idx="1"/>
          </p:nvPr>
        </p:nvSpPr>
        <p:spPr>
          <a:xfrm>
            <a:off x="381000" y="1371600"/>
            <a:ext cx="6172200" cy="4573560"/>
          </a:xfrm>
        </p:spPr>
        <p:txBody>
          <a:bodyPr/>
          <a:lstStyle/>
          <a:p>
            <a:r>
              <a:rPr lang="en-US" dirty="0" smtClean="0"/>
              <a:t>We all have the responsibility of being network architects, and designing activities and systems to harvest the power of our collaboration</a:t>
            </a:r>
          </a:p>
          <a:p>
            <a:pPr lvl="1"/>
            <a:r>
              <a:rPr lang="en-US" dirty="0" smtClean="0"/>
              <a:t>We no longer feel it is enough to tell you we are available, to let it be known you can call us at any time</a:t>
            </a:r>
          </a:p>
          <a:p>
            <a:pPr lvl="1"/>
            <a:r>
              <a:rPr lang="en-US" dirty="0" smtClean="0"/>
              <a:t>We want to get proactive and interact in a new way...do you?</a:t>
            </a:r>
          </a:p>
          <a:p>
            <a:r>
              <a:rPr lang="en-US" dirty="0" smtClean="0"/>
              <a:t>We’re not talking about micromanagement of our CUSO team or simply responding to momentary grievances...we’re talking about micro-awareness of what opportunities we might all harvest together</a:t>
            </a:r>
          </a:p>
        </p:txBody>
      </p:sp>
      <p:sp>
        <p:nvSpPr>
          <p:cNvPr id="4" name="Slide Number Placeholder 3"/>
          <p:cNvSpPr>
            <a:spLocks noGrp="1"/>
          </p:cNvSpPr>
          <p:nvPr>
            <p:ph type="sldNum" sz="quarter" idx="10"/>
          </p:nvPr>
        </p:nvSpPr>
        <p:spPr/>
        <p:txBody>
          <a:bodyPr/>
          <a:lstStyle/>
          <a:p>
            <a:pPr algn="l"/>
            <a:fld id="{D83BD78C-BEE0-4214-93C4-36A4B7DBF6BD}" type="slidenum">
              <a:rPr lang="en-US" smtClean="0"/>
              <a:pPr algn="l"/>
              <a:t>5</a:t>
            </a:fld>
            <a:endParaRPr lang="en-US" dirty="0"/>
          </a:p>
        </p:txBody>
      </p:sp>
      <p:pic>
        <p:nvPicPr>
          <p:cNvPr id="6" name="Picture 3" descr="X:\Administration\Public\LeadershipConference\2010\Temp place for all graphics\ceo succession_sidebar.png"/>
          <p:cNvPicPr>
            <a:picLocks noChangeAspect="1" noChangeArrowheads="1"/>
          </p:cNvPicPr>
          <p:nvPr/>
        </p:nvPicPr>
        <p:blipFill>
          <a:blip r:embed="rId2" cstate="print"/>
          <a:srcRect/>
          <a:stretch>
            <a:fillRect/>
          </a:stretch>
        </p:blipFill>
        <p:spPr bwMode="auto">
          <a:xfrm>
            <a:off x="6858000" y="685800"/>
            <a:ext cx="1933333" cy="5142857"/>
          </a:xfrm>
          <a:prstGeom prst="rect">
            <a:avLst/>
          </a:prstGeom>
          <a:noFill/>
        </p:spPr>
      </p:pic>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Power of the Network</a:t>
            </a:r>
            <a:br>
              <a:rPr lang="en-US" dirty="0"/>
            </a:br>
            <a:r>
              <a:rPr lang="en-US" sz="2800" dirty="0" smtClean="0"/>
              <a:t>New Shareholder Tactics for 2011</a:t>
            </a:r>
            <a:endParaRPr lang="en-US" dirty="0"/>
          </a:p>
        </p:txBody>
      </p:sp>
      <p:sp>
        <p:nvSpPr>
          <p:cNvPr id="4" name="Slide Number Placeholder 3"/>
          <p:cNvSpPr>
            <a:spLocks noGrp="1"/>
          </p:cNvSpPr>
          <p:nvPr>
            <p:ph type="sldNum" sz="quarter" idx="10"/>
          </p:nvPr>
        </p:nvSpPr>
        <p:spPr/>
        <p:txBody>
          <a:bodyPr/>
          <a:lstStyle/>
          <a:p>
            <a:pPr algn="l"/>
            <a:fld id="{D83BD78C-BEE0-4214-93C4-36A4B7DBF6BD}" type="slidenum">
              <a:rPr lang="en-US" smtClean="0"/>
              <a:pPr algn="l"/>
              <a:t>6</a:t>
            </a:fld>
            <a:endParaRPr lang="en-US" dirty="0"/>
          </a:p>
        </p:txBody>
      </p:sp>
      <p:pic>
        <p:nvPicPr>
          <p:cNvPr id="2051" name="Picture 3" descr="X:\Administration\Public\LeadershipConference\2010\Temp place for all graphics\email_bod_contact_us.jpg"/>
          <p:cNvPicPr>
            <a:picLocks noChangeAspect="1" noChangeArrowheads="1"/>
          </p:cNvPicPr>
          <p:nvPr/>
        </p:nvPicPr>
        <p:blipFill>
          <a:blip r:embed="rId2" cstate="print"/>
          <a:srcRect/>
          <a:stretch>
            <a:fillRect/>
          </a:stretch>
        </p:blipFill>
        <p:spPr bwMode="auto">
          <a:xfrm>
            <a:off x="914400" y="3733800"/>
            <a:ext cx="3901440" cy="2926080"/>
          </a:xfrm>
          <a:prstGeom prst="rect">
            <a:avLst/>
          </a:prstGeom>
          <a:ln>
            <a:noFill/>
          </a:ln>
          <a:effectLst>
            <a:outerShdw blurRad="292100" dist="139700" dir="2700000" algn="tl" rotWithShape="0">
              <a:srgbClr val="333333">
                <a:alpha val="65000"/>
              </a:srgbClr>
            </a:outerShdw>
          </a:effectLst>
        </p:spPr>
      </p:pic>
      <p:pic>
        <p:nvPicPr>
          <p:cNvPr id="2052" name="Picture 4" descr="X:\Administration\Public\LeadershipConference\2010\Temp place for all graphics\email_bod_form.jpg"/>
          <p:cNvPicPr>
            <a:picLocks noChangeAspect="1" noChangeArrowheads="1"/>
          </p:cNvPicPr>
          <p:nvPr/>
        </p:nvPicPr>
        <p:blipFill>
          <a:blip r:embed="rId3" cstate="print"/>
          <a:srcRect/>
          <a:stretch>
            <a:fillRect/>
          </a:stretch>
        </p:blipFill>
        <p:spPr bwMode="auto">
          <a:xfrm>
            <a:off x="533400" y="1295400"/>
            <a:ext cx="3901440" cy="2926080"/>
          </a:xfrm>
          <a:prstGeom prst="rect">
            <a:avLst/>
          </a:prstGeom>
          <a:ln>
            <a:noFill/>
          </a:ln>
          <a:effectLst>
            <a:outerShdw blurRad="292100" dist="139700" dir="2700000" algn="tl" rotWithShape="0">
              <a:srgbClr val="333333">
                <a:alpha val="65000"/>
              </a:srgbClr>
            </a:outerShdw>
          </a:effectLst>
        </p:spPr>
      </p:pic>
      <p:pic>
        <p:nvPicPr>
          <p:cNvPr id="2053" name="Picture 5" descr="X:\Administration\Public\LeadershipConference\2010\Temp place for all graphics\email_bod_visitor_side_new_menu.jpg"/>
          <p:cNvPicPr>
            <a:picLocks noChangeAspect="1" noChangeArrowheads="1"/>
          </p:cNvPicPr>
          <p:nvPr/>
        </p:nvPicPr>
        <p:blipFill>
          <a:blip r:embed="rId4" cstate="print"/>
          <a:srcRect/>
          <a:stretch>
            <a:fillRect/>
          </a:stretch>
        </p:blipFill>
        <p:spPr bwMode="auto">
          <a:xfrm>
            <a:off x="4876800" y="838200"/>
            <a:ext cx="3901440" cy="2926080"/>
          </a:xfrm>
          <a:prstGeom prst="rect">
            <a:avLst/>
          </a:prstGeom>
          <a:ln>
            <a:noFill/>
          </a:ln>
          <a:effectLst>
            <a:outerShdw blurRad="292100" dist="139700" dir="2700000" algn="tl" rotWithShape="0">
              <a:srgbClr val="333333">
                <a:alpha val="65000"/>
              </a:srgbClr>
            </a:outerShdw>
          </a:effectLst>
        </p:spPr>
      </p:pic>
      <p:pic>
        <p:nvPicPr>
          <p:cNvPr id="2054" name="Picture 6" descr="X:\Administration\Public\LeadershipConference\2010\Temp place for all graphics\email_bod_researching_new_banner.jpg"/>
          <p:cNvPicPr>
            <a:picLocks noChangeAspect="1" noChangeArrowheads="1"/>
          </p:cNvPicPr>
          <p:nvPr/>
        </p:nvPicPr>
        <p:blipFill>
          <a:blip r:embed="rId5" cstate="print"/>
          <a:srcRect/>
          <a:stretch>
            <a:fillRect/>
          </a:stretch>
        </p:blipFill>
        <p:spPr bwMode="auto">
          <a:xfrm>
            <a:off x="5029200" y="3931920"/>
            <a:ext cx="3901440" cy="2926080"/>
          </a:xfrm>
          <a:prstGeom prst="rect">
            <a:avLst/>
          </a:prstGeom>
          <a:ln>
            <a:noFill/>
          </a:ln>
          <a:effectLst>
            <a:outerShdw blurRad="292100" dist="139700" dir="2700000" algn="tl" rotWithShape="0">
              <a:srgbClr val="333333">
                <a:alpha val="65000"/>
              </a:srgbClr>
            </a:outerShdw>
          </a:effectLst>
        </p:spPr>
      </p:pic>
      <p:sp>
        <p:nvSpPr>
          <p:cNvPr id="11" name="Rounded Rectangle 10"/>
          <p:cNvSpPr/>
          <p:nvPr/>
        </p:nvSpPr>
        <p:spPr bwMode="auto">
          <a:xfrm>
            <a:off x="2819400" y="1828800"/>
            <a:ext cx="1828800" cy="304800"/>
          </a:xfrm>
          <a:prstGeom prst="roundRect">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200" dirty="0" smtClean="0">
                <a:solidFill>
                  <a:srgbClr val="FFFFFF"/>
                </a:solidFill>
                <a:effectLst>
                  <a:outerShdw blurRad="38100" dist="38100" dir="2700000" algn="tl">
                    <a:srgbClr val="000000">
                      <a:alpha val="43137"/>
                    </a:srgbClr>
                  </a:outerShdw>
                </a:effectLst>
                <a:latin typeface="Segoe" pitchFamily="34" charset="0"/>
              </a:rPr>
              <a:t>Shareholder Idea Form</a:t>
            </a:r>
          </a:p>
        </p:txBody>
      </p:sp>
      <p:sp>
        <p:nvSpPr>
          <p:cNvPr id="12" name="Rounded Rectangle 11"/>
          <p:cNvSpPr/>
          <p:nvPr/>
        </p:nvSpPr>
        <p:spPr bwMode="auto">
          <a:xfrm>
            <a:off x="6400800" y="5257800"/>
            <a:ext cx="2362200" cy="457200"/>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400" dirty="0" smtClean="0">
                <a:solidFill>
                  <a:srgbClr val="FFFFFF"/>
                </a:solidFill>
                <a:effectLst>
                  <a:outerShdw blurRad="38100" dist="38100" dir="2700000" algn="tl">
                    <a:srgbClr val="000000">
                      <a:alpha val="43137"/>
                    </a:srgbClr>
                  </a:outerShdw>
                </a:effectLst>
                <a:latin typeface="Segoe" pitchFamily="34" charset="0"/>
              </a:rPr>
              <a:t>Find the Board During Due Diligence Research</a:t>
            </a:r>
          </a:p>
        </p:txBody>
      </p:sp>
      <p:sp>
        <p:nvSpPr>
          <p:cNvPr id="13" name="Rounded Rectangle 12"/>
          <p:cNvSpPr/>
          <p:nvPr/>
        </p:nvSpPr>
        <p:spPr bwMode="auto">
          <a:xfrm>
            <a:off x="6629400" y="2895600"/>
            <a:ext cx="2362200" cy="457200"/>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400" dirty="0" smtClean="0">
                <a:solidFill>
                  <a:srgbClr val="FFFFFF"/>
                </a:solidFill>
                <a:effectLst>
                  <a:outerShdw blurRad="38100" dist="38100" dir="2700000" algn="tl">
                    <a:srgbClr val="000000">
                      <a:alpha val="43137"/>
                    </a:srgbClr>
                  </a:outerShdw>
                </a:effectLst>
                <a:latin typeface="Segoe" pitchFamily="34" charset="0"/>
              </a:rPr>
              <a:t>Advise the Board as an Industry Commentator</a:t>
            </a:r>
          </a:p>
        </p:txBody>
      </p:sp>
      <p:sp>
        <p:nvSpPr>
          <p:cNvPr id="14" name="Rounded Rectangle 13"/>
          <p:cNvSpPr/>
          <p:nvPr/>
        </p:nvSpPr>
        <p:spPr bwMode="auto">
          <a:xfrm>
            <a:off x="2209800" y="5486400"/>
            <a:ext cx="2362200" cy="457200"/>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400" dirty="0" smtClean="0">
                <a:solidFill>
                  <a:srgbClr val="FFFFFF"/>
                </a:solidFill>
                <a:effectLst>
                  <a:outerShdw blurRad="38100" dist="38100" dir="2700000" algn="tl">
                    <a:srgbClr val="000000">
                      <a:alpha val="43137"/>
                    </a:srgbClr>
                  </a:outerShdw>
                </a:effectLst>
                <a:latin typeface="Segoe" pitchFamily="34" charset="0"/>
              </a:rPr>
              <a:t>Meet the Board as a Visitor</a:t>
            </a:r>
          </a:p>
        </p:txBody>
      </p:sp>
      <p:sp>
        <p:nvSpPr>
          <p:cNvPr id="17" name="Rounded Rectangle 16"/>
          <p:cNvSpPr/>
          <p:nvPr/>
        </p:nvSpPr>
        <p:spPr bwMode="auto">
          <a:xfrm>
            <a:off x="228600" y="3200400"/>
            <a:ext cx="2362200" cy="457200"/>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400" dirty="0" smtClean="0">
                <a:solidFill>
                  <a:srgbClr val="FFFFFF"/>
                </a:solidFill>
                <a:effectLst>
                  <a:outerShdw blurRad="38100" dist="38100" dir="2700000" algn="tl">
                    <a:srgbClr val="000000">
                      <a:alpha val="43137"/>
                    </a:srgbClr>
                  </a:outerShdw>
                </a:effectLst>
                <a:latin typeface="Segoe" pitchFamily="34" charset="0"/>
              </a:rPr>
              <a:t>Find the Board as a Client</a:t>
            </a: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Our Responsibility to Harvest Potential</a:t>
            </a:r>
            <a:endParaRPr lang="en-US" dirty="0"/>
          </a:p>
        </p:txBody>
      </p:sp>
      <p:sp>
        <p:nvSpPr>
          <p:cNvPr id="3" name="Content Placeholder 2"/>
          <p:cNvSpPr>
            <a:spLocks noGrp="1"/>
          </p:cNvSpPr>
          <p:nvPr>
            <p:ph idx="1"/>
          </p:nvPr>
        </p:nvSpPr>
        <p:spPr>
          <a:xfrm>
            <a:off x="381000" y="1371600"/>
            <a:ext cx="8382000" cy="4330416"/>
          </a:xfrm>
        </p:spPr>
        <p:txBody>
          <a:bodyPr/>
          <a:lstStyle/>
          <a:p>
            <a:r>
              <a:rPr lang="en-US" dirty="0" smtClean="0"/>
              <a:t>Whenever you celebrate history, it gets you wondering </a:t>
            </a:r>
            <a:br>
              <a:rPr lang="en-US" dirty="0" smtClean="0"/>
            </a:br>
            <a:r>
              <a:rPr lang="en-US" dirty="0" smtClean="0"/>
              <a:t>about what they will say about you when your efforts </a:t>
            </a:r>
            <a:br>
              <a:rPr lang="en-US" dirty="0" smtClean="0"/>
            </a:br>
            <a:r>
              <a:rPr lang="en-US" dirty="0" smtClean="0"/>
              <a:t>have been recorded in the history books</a:t>
            </a:r>
          </a:p>
          <a:p>
            <a:r>
              <a:rPr lang="en-US" dirty="0" smtClean="0"/>
              <a:t>Consider this quote from Randy’s Power of the Network:</a:t>
            </a:r>
          </a:p>
          <a:p>
            <a:endParaRPr lang="en-US" dirty="0" smtClean="0"/>
          </a:p>
          <a:p>
            <a:endParaRPr lang="en-US" dirty="0" smtClean="0"/>
          </a:p>
          <a:p>
            <a:endParaRPr lang="en-US" dirty="0" smtClean="0"/>
          </a:p>
          <a:p>
            <a:endParaRPr lang="en-US" dirty="0" smtClean="0"/>
          </a:p>
          <a:p>
            <a:endParaRPr lang="en-US" dirty="0" smtClean="0"/>
          </a:p>
          <a:p>
            <a:pPr>
              <a:spcBef>
                <a:spcPts val="1800"/>
              </a:spcBef>
            </a:pPr>
            <a:r>
              <a:rPr lang="en-US" dirty="0" smtClean="0"/>
              <a:t>What will we do with this responsibility?  What will they write about us at the 80th anniversary of our CUSO?</a:t>
            </a:r>
          </a:p>
        </p:txBody>
      </p:sp>
      <p:sp>
        <p:nvSpPr>
          <p:cNvPr id="4" name="Slide Number Placeholder 3"/>
          <p:cNvSpPr>
            <a:spLocks noGrp="1"/>
          </p:cNvSpPr>
          <p:nvPr>
            <p:ph type="sldNum" sz="quarter" idx="10"/>
          </p:nvPr>
        </p:nvSpPr>
        <p:spPr/>
        <p:txBody>
          <a:bodyPr/>
          <a:lstStyle/>
          <a:p>
            <a:pPr algn="l"/>
            <a:fld id="{D83BD78C-BEE0-4214-93C4-36A4B7DBF6BD}" type="slidenum">
              <a:rPr lang="en-US" smtClean="0"/>
              <a:pPr algn="l"/>
              <a:t>7</a:t>
            </a:fld>
            <a:endParaRPr lang="en-US" dirty="0"/>
          </a:p>
        </p:txBody>
      </p:sp>
      <p:sp>
        <p:nvSpPr>
          <p:cNvPr id="5" name="Text Placeholder 4"/>
          <p:cNvSpPr>
            <a:spLocks noGrp="1"/>
          </p:cNvSpPr>
          <p:nvPr>
            <p:ph type="body" sz="quarter" idx="11"/>
          </p:nvPr>
        </p:nvSpPr>
        <p:spPr>
          <a:xfrm>
            <a:off x="3810000" y="5805304"/>
            <a:ext cx="4953000" cy="747897"/>
          </a:xfrm>
        </p:spPr>
        <p:txBody>
          <a:bodyPr/>
          <a:lstStyle/>
          <a:p>
            <a:r>
              <a:rPr lang="en-US" dirty="0" smtClean="0"/>
              <a:t>The Board is committed to the vision of the shareholders and what they want our legacy to be</a:t>
            </a:r>
            <a:endParaRPr lang="en-US" dirty="0"/>
          </a:p>
        </p:txBody>
      </p:sp>
      <p:pic>
        <p:nvPicPr>
          <p:cNvPr id="6" name="Picture 2" descr="X:\Web Services\Public\logos\40th_anniversary\happy_birthday_large.png"/>
          <p:cNvPicPr>
            <a:picLocks noChangeAspect="1" noChangeArrowheads="1"/>
          </p:cNvPicPr>
          <p:nvPr/>
        </p:nvPicPr>
        <p:blipFill>
          <a:blip r:embed="rId2" cstate="print"/>
          <a:srcRect/>
          <a:stretch>
            <a:fillRect/>
          </a:stretch>
        </p:blipFill>
        <p:spPr bwMode="auto">
          <a:xfrm>
            <a:off x="7772400" y="1066800"/>
            <a:ext cx="1185556" cy="1183718"/>
          </a:xfrm>
          <a:prstGeom prst="rect">
            <a:avLst/>
          </a:prstGeom>
          <a:noFill/>
        </p:spPr>
      </p:pic>
      <p:sp>
        <p:nvSpPr>
          <p:cNvPr id="7" name="Flowchart: Document 6"/>
          <p:cNvSpPr/>
          <p:nvPr/>
        </p:nvSpPr>
        <p:spPr bwMode="auto">
          <a:xfrm>
            <a:off x="762000" y="2819400"/>
            <a:ext cx="7086600" cy="1905000"/>
          </a:xfrm>
          <a:prstGeom prst="flowChartDocumen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defTabSz="914099"/>
            <a:r>
              <a:rPr lang="en-US" dirty="0" smtClean="0"/>
              <a:t>“And the cool thing about CU*Answers is, we have a short-term advantage from being in the right place at the right time. So we can get started NOW on what others are starting to think about. CU*Answers is a proof of concept for network ideas.”</a:t>
            </a: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23" name="Rectangle 31"/>
          <p:cNvSpPr>
            <a:spLocks noGrp="1" noChangeArrowheads="1"/>
          </p:cNvSpPr>
          <p:nvPr>
            <p:ph type="title"/>
          </p:nvPr>
        </p:nvSpPr>
        <p:spPr/>
        <p:txBody>
          <a:bodyPr/>
          <a:lstStyle/>
          <a:p>
            <a:r>
              <a:rPr lang="en-US" dirty="0" smtClean="0"/>
              <a:t>Another Great Year with a Great Team</a:t>
            </a:r>
            <a:endParaRPr lang="en-US" dirty="0"/>
          </a:p>
        </p:txBody>
      </p:sp>
      <p:grpSp>
        <p:nvGrpSpPr>
          <p:cNvPr id="18" name="Group 17"/>
          <p:cNvGrpSpPr/>
          <p:nvPr/>
        </p:nvGrpSpPr>
        <p:grpSpPr>
          <a:xfrm>
            <a:off x="4267200" y="990600"/>
            <a:ext cx="1754756" cy="2438400"/>
            <a:chOff x="3962400" y="533400"/>
            <a:chExt cx="1754756" cy="2438400"/>
          </a:xfrm>
        </p:grpSpPr>
        <p:pic>
          <p:nvPicPr>
            <p:cNvPr id="5122" name="Picture 2" descr="X:\Administration\Public\LeadershipConference\2010\Temp place for all graphics\Scott McFarland.JPG"/>
            <p:cNvPicPr>
              <a:picLocks noChangeAspect="1" noChangeArrowheads="1"/>
            </p:cNvPicPr>
            <p:nvPr/>
          </p:nvPicPr>
          <p:blipFill>
            <a:blip r:embed="rId2" cstate="print"/>
            <a:srcRect b="7397"/>
            <a:stretch>
              <a:fillRect/>
            </a:stretch>
          </p:blipFill>
          <p:spPr bwMode="auto">
            <a:xfrm>
              <a:off x="3962400" y="533400"/>
              <a:ext cx="1754756" cy="24384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8199" name="Text Box 7"/>
            <p:cNvSpPr txBox="1">
              <a:spLocks noChangeArrowheads="1"/>
            </p:cNvSpPr>
            <p:nvPr/>
          </p:nvSpPr>
          <p:spPr bwMode="auto">
            <a:xfrm>
              <a:off x="4044288" y="2299648"/>
              <a:ext cx="1143000" cy="584775"/>
            </a:xfrm>
            <a:prstGeom prst="rect">
              <a:avLst/>
            </a:prstGeom>
            <a:solidFill>
              <a:schemeClr val="accent3"/>
            </a:solidFill>
            <a:ln w="12700">
              <a:noFill/>
              <a:miter lim="800000"/>
              <a:headEnd type="none" w="sm" len="sm"/>
              <a:tailEnd type="none" w="sm" len="sm"/>
            </a:ln>
            <a:effectLst/>
          </p:spPr>
          <p:txBody>
            <a:bodyPr wrap="square">
              <a:spAutoFit/>
            </a:bodyPr>
            <a:lstStyle/>
            <a:p>
              <a:pPr eaLnBrk="0" hangingPunct="0">
                <a:spcBef>
                  <a:spcPct val="50000"/>
                </a:spcBef>
              </a:pPr>
              <a:r>
                <a:rPr lang="en-US" sz="1600" dirty="0" smtClean="0"/>
                <a:t>Scott McFarland</a:t>
              </a:r>
              <a:endParaRPr lang="en-US" sz="1600" dirty="0"/>
            </a:p>
          </p:txBody>
        </p:sp>
      </p:grpSp>
      <p:grpSp>
        <p:nvGrpSpPr>
          <p:cNvPr id="17" name="Group 16"/>
          <p:cNvGrpSpPr/>
          <p:nvPr/>
        </p:nvGrpSpPr>
        <p:grpSpPr>
          <a:xfrm>
            <a:off x="1676400" y="1371600"/>
            <a:ext cx="1828800" cy="2362200"/>
            <a:chOff x="1371600" y="990600"/>
            <a:chExt cx="1828800" cy="2362200"/>
          </a:xfrm>
        </p:grpSpPr>
        <p:pic>
          <p:nvPicPr>
            <p:cNvPr id="8221" name="Picture 29" descr="VSchmitzer5"/>
            <p:cNvPicPr>
              <a:picLocks noChangeAspect="1" noChangeArrowheads="1"/>
            </p:cNvPicPr>
            <p:nvPr/>
          </p:nvPicPr>
          <p:blipFill>
            <a:blip r:embed="rId3" cstate="print"/>
            <a:srcRect l="17904" t="6787" r="30614" b="26715"/>
            <a:stretch>
              <a:fillRect/>
            </a:stretch>
          </p:blipFill>
          <p:spPr bwMode="auto">
            <a:xfrm>
              <a:off x="1371600" y="990600"/>
              <a:ext cx="1828800" cy="23622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8200" name="Text Box 8"/>
            <p:cNvSpPr txBox="1">
              <a:spLocks noChangeArrowheads="1"/>
            </p:cNvSpPr>
            <p:nvPr/>
          </p:nvSpPr>
          <p:spPr bwMode="auto">
            <a:xfrm>
              <a:off x="1447800" y="2691825"/>
              <a:ext cx="1143000" cy="584775"/>
            </a:xfrm>
            <a:prstGeom prst="rect">
              <a:avLst/>
            </a:prstGeom>
            <a:solidFill>
              <a:schemeClr val="accent3"/>
            </a:solidFill>
            <a:ln w="12700">
              <a:noFill/>
              <a:miter lim="800000"/>
              <a:headEnd type="none" w="sm" len="sm"/>
              <a:tailEnd type="none" w="sm" len="sm"/>
            </a:ln>
            <a:effectLst/>
          </p:spPr>
          <p:txBody>
            <a:bodyPr wrap="square">
              <a:spAutoFit/>
            </a:bodyPr>
            <a:lstStyle/>
            <a:p>
              <a:pPr eaLnBrk="0" hangingPunct="0">
                <a:spcBef>
                  <a:spcPct val="50000"/>
                </a:spcBef>
              </a:pPr>
              <a:r>
                <a:rPr lang="en-US" sz="1600" dirty="0"/>
                <a:t>Vickie Schmitzer</a:t>
              </a:r>
            </a:p>
          </p:txBody>
        </p:sp>
      </p:grpSp>
      <p:grpSp>
        <p:nvGrpSpPr>
          <p:cNvPr id="20" name="Group 19"/>
          <p:cNvGrpSpPr/>
          <p:nvPr/>
        </p:nvGrpSpPr>
        <p:grpSpPr>
          <a:xfrm>
            <a:off x="5867400" y="3733800"/>
            <a:ext cx="1905000" cy="2401957"/>
            <a:chOff x="5638800" y="3505200"/>
            <a:chExt cx="1905000" cy="2401957"/>
          </a:xfrm>
        </p:grpSpPr>
        <p:pic>
          <p:nvPicPr>
            <p:cNvPr id="8213" name="Picture 21" descr="DWilson4"/>
            <p:cNvPicPr>
              <a:picLocks noChangeAspect="1" noChangeArrowheads="1"/>
            </p:cNvPicPr>
            <p:nvPr/>
          </p:nvPicPr>
          <p:blipFill>
            <a:blip r:embed="rId4" cstate="print"/>
            <a:srcRect l="23428" t="6528" r="26527" b="30372"/>
            <a:stretch>
              <a:fillRect/>
            </a:stretch>
          </p:blipFill>
          <p:spPr bwMode="auto">
            <a:xfrm>
              <a:off x="5638800" y="3505200"/>
              <a:ext cx="1905000" cy="2401957"/>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8205" name="Text Box 13"/>
            <p:cNvSpPr txBox="1">
              <a:spLocks noChangeArrowheads="1"/>
            </p:cNvSpPr>
            <p:nvPr/>
          </p:nvSpPr>
          <p:spPr bwMode="auto">
            <a:xfrm>
              <a:off x="5728648" y="5244153"/>
              <a:ext cx="900752" cy="584775"/>
            </a:xfrm>
            <a:prstGeom prst="rect">
              <a:avLst/>
            </a:prstGeom>
            <a:solidFill>
              <a:schemeClr val="accent3"/>
            </a:solidFill>
            <a:ln w="12700">
              <a:noFill/>
              <a:miter lim="800000"/>
              <a:headEnd type="none" w="sm" len="sm"/>
              <a:tailEnd type="none" w="sm" len="sm"/>
            </a:ln>
            <a:effectLst/>
          </p:spPr>
          <p:txBody>
            <a:bodyPr wrap="square">
              <a:spAutoFit/>
            </a:bodyPr>
            <a:lstStyle/>
            <a:p>
              <a:pPr eaLnBrk="0" hangingPunct="0">
                <a:spcBef>
                  <a:spcPct val="50000"/>
                </a:spcBef>
              </a:pPr>
              <a:r>
                <a:rPr lang="en-US" sz="1600" dirty="0"/>
                <a:t>Dean </a:t>
              </a:r>
              <a:r>
                <a:rPr lang="en-US" sz="1600" dirty="0" smtClean="0"/>
                <a:t/>
              </a:r>
              <a:br>
                <a:rPr lang="en-US" sz="1600" dirty="0" smtClean="0"/>
              </a:br>
              <a:r>
                <a:rPr lang="en-US" sz="1600" dirty="0" smtClean="0"/>
                <a:t>Wilson</a:t>
              </a:r>
              <a:endParaRPr lang="en-US" sz="1600" dirty="0"/>
            </a:p>
          </p:txBody>
        </p:sp>
      </p:grpSp>
      <p:grpSp>
        <p:nvGrpSpPr>
          <p:cNvPr id="22" name="Group 21"/>
          <p:cNvGrpSpPr/>
          <p:nvPr/>
        </p:nvGrpSpPr>
        <p:grpSpPr>
          <a:xfrm>
            <a:off x="3581400" y="4343400"/>
            <a:ext cx="1752600" cy="2362200"/>
            <a:chOff x="3276600" y="3962400"/>
            <a:chExt cx="1752600" cy="2362200"/>
          </a:xfrm>
        </p:grpSpPr>
        <p:pic>
          <p:nvPicPr>
            <p:cNvPr id="21" name="Picture 30" descr="CButler2"/>
            <p:cNvPicPr>
              <a:picLocks noChangeAspect="1" noChangeArrowheads="1"/>
            </p:cNvPicPr>
            <p:nvPr/>
          </p:nvPicPr>
          <p:blipFill>
            <a:blip r:embed="rId5" cstate="print"/>
            <a:srcRect l="22413" t="10763" r="28670" b="23306"/>
            <a:stretch>
              <a:fillRect/>
            </a:stretch>
          </p:blipFill>
          <p:spPr bwMode="auto">
            <a:xfrm>
              <a:off x="3276600" y="3962400"/>
              <a:ext cx="1752600" cy="23622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8209" name="Text Box 17"/>
            <p:cNvSpPr txBox="1">
              <a:spLocks noChangeArrowheads="1"/>
            </p:cNvSpPr>
            <p:nvPr/>
          </p:nvSpPr>
          <p:spPr bwMode="auto">
            <a:xfrm>
              <a:off x="3374408" y="5652448"/>
              <a:ext cx="892792" cy="584775"/>
            </a:xfrm>
            <a:prstGeom prst="rect">
              <a:avLst/>
            </a:prstGeom>
            <a:solidFill>
              <a:schemeClr val="accent3"/>
            </a:solidFill>
            <a:ln w="12700">
              <a:noFill/>
              <a:miter lim="800000"/>
              <a:headEnd type="none" w="sm" len="sm"/>
              <a:tailEnd type="none" w="sm" len="sm"/>
            </a:ln>
            <a:effectLst/>
          </p:spPr>
          <p:txBody>
            <a:bodyPr wrap="square">
              <a:spAutoFit/>
            </a:bodyPr>
            <a:lstStyle/>
            <a:p>
              <a:pPr eaLnBrk="0" hangingPunct="0">
                <a:spcBef>
                  <a:spcPct val="50000"/>
                </a:spcBef>
              </a:pPr>
              <a:r>
                <a:rPr lang="en-US" sz="1600" dirty="0"/>
                <a:t>Chris </a:t>
              </a:r>
              <a:r>
                <a:rPr lang="en-US" sz="1600" dirty="0" smtClean="0"/>
                <a:t/>
              </a:r>
              <a:br>
                <a:rPr lang="en-US" sz="1600" dirty="0" smtClean="0"/>
              </a:br>
              <a:r>
                <a:rPr lang="en-US" sz="1600" dirty="0" smtClean="0"/>
                <a:t>Butler</a:t>
              </a:r>
              <a:endParaRPr lang="en-US" sz="1600" dirty="0"/>
            </a:p>
          </p:txBody>
        </p:sp>
      </p:grpSp>
      <p:grpSp>
        <p:nvGrpSpPr>
          <p:cNvPr id="16" name="Group 15"/>
          <p:cNvGrpSpPr/>
          <p:nvPr/>
        </p:nvGrpSpPr>
        <p:grpSpPr>
          <a:xfrm>
            <a:off x="1066800" y="4063417"/>
            <a:ext cx="1905000" cy="2413583"/>
            <a:chOff x="533400" y="3657600"/>
            <a:chExt cx="1905000" cy="2413583"/>
          </a:xfrm>
        </p:grpSpPr>
        <p:pic>
          <p:nvPicPr>
            <p:cNvPr id="1026" name="Picture 2" descr="X:\Administration\Public\LeadershipConference\2010\Temp place for all graphics\JorgensenJ-img_3154_0.jpg"/>
            <p:cNvPicPr>
              <a:picLocks noChangeAspect="1" noChangeArrowheads="1"/>
            </p:cNvPicPr>
            <p:nvPr/>
          </p:nvPicPr>
          <p:blipFill>
            <a:blip r:embed="rId6" cstate="print"/>
            <a:srcRect b="15399"/>
            <a:stretch>
              <a:fillRect/>
            </a:stretch>
          </p:blipFill>
          <p:spPr bwMode="auto">
            <a:xfrm>
              <a:off x="533400" y="3657600"/>
              <a:ext cx="1905000" cy="2413583"/>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8206" name="Text Box 14"/>
            <p:cNvSpPr txBox="1">
              <a:spLocks noChangeArrowheads="1"/>
            </p:cNvSpPr>
            <p:nvPr/>
          </p:nvSpPr>
          <p:spPr bwMode="auto">
            <a:xfrm>
              <a:off x="615288" y="5410200"/>
              <a:ext cx="1137312" cy="584775"/>
            </a:xfrm>
            <a:prstGeom prst="rect">
              <a:avLst/>
            </a:prstGeom>
            <a:solidFill>
              <a:schemeClr val="accent3"/>
            </a:solidFill>
            <a:ln w="12700">
              <a:noFill/>
              <a:miter lim="800000"/>
              <a:headEnd type="none" w="sm" len="sm"/>
              <a:tailEnd type="none" w="sm" len="sm"/>
            </a:ln>
            <a:effectLst/>
          </p:spPr>
          <p:txBody>
            <a:bodyPr wrap="square">
              <a:spAutoFit/>
            </a:bodyPr>
            <a:lstStyle/>
            <a:p>
              <a:pPr eaLnBrk="0" hangingPunct="0">
                <a:spcBef>
                  <a:spcPct val="50000"/>
                </a:spcBef>
              </a:pPr>
              <a:r>
                <a:rPr lang="en-US" sz="1600" dirty="0" smtClean="0"/>
                <a:t>Jeff </a:t>
              </a:r>
              <a:br>
                <a:rPr lang="en-US" sz="1600" dirty="0" smtClean="0"/>
              </a:br>
              <a:r>
                <a:rPr lang="en-US" sz="1600" dirty="0" smtClean="0"/>
                <a:t>Jorgensen</a:t>
              </a:r>
              <a:endParaRPr lang="en-US" sz="1600" dirty="0"/>
            </a:p>
          </p:txBody>
        </p:sp>
      </p:grpSp>
      <p:grpSp>
        <p:nvGrpSpPr>
          <p:cNvPr id="19" name="Group 18"/>
          <p:cNvGrpSpPr/>
          <p:nvPr/>
        </p:nvGrpSpPr>
        <p:grpSpPr>
          <a:xfrm>
            <a:off x="6705600" y="990600"/>
            <a:ext cx="1828800" cy="2286000"/>
            <a:chOff x="6553200" y="685800"/>
            <a:chExt cx="1828800" cy="2286000"/>
          </a:xfrm>
        </p:grpSpPr>
        <p:pic>
          <p:nvPicPr>
            <p:cNvPr id="8216" name="Picture 24" descr="DWright2"/>
            <p:cNvPicPr>
              <a:picLocks noChangeAspect="1" noChangeArrowheads="1"/>
            </p:cNvPicPr>
            <p:nvPr/>
          </p:nvPicPr>
          <p:blipFill>
            <a:blip r:embed="rId7" cstate="print"/>
            <a:srcRect l="23111" t="10639" r="25825" b="25532"/>
            <a:stretch>
              <a:fillRect/>
            </a:stretch>
          </p:blipFill>
          <p:spPr bwMode="auto">
            <a:xfrm>
              <a:off x="6553200" y="685800"/>
              <a:ext cx="1828800" cy="22860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8208" name="Text Box 16"/>
            <p:cNvSpPr txBox="1">
              <a:spLocks noChangeArrowheads="1"/>
            </p:cNvSpPr>
            <p:nvPr/>
          </p:nvSpPr>
          <p:spPr bwMode="auto">
            <a:xfrm>
              <a:off x="6629400" y="2297177"/>
              <a:ext cx="838200" cy="584775"/>
            </a:xfrm>
            <a:prstGeom prst="rect">
              <a:avLst/>
            </a:prstGeom>
            <a:solidFill>
              <a:schemeClr val="accent3"/>
            </a:solidFill>
            <a:ln w="12700">
              <a:noFill/>
              <a:miter lim="800000"/>
              <a:headEnd type="none" w="sm" len="sm"/>
              <a:tailEnd type="none" w="sm" len="sm"/>
            </a:ln>
            <a:effectLst/>
          </p:spPr>
          <p:txBody>
            <a:bodyPr wrap="square">
              <a:spAutoFit/>
            </a:bodyPr>
            <a:lstStyle/>
            <a:p>
              <a:pPr eaLnBrk="0" hangingPunct="0">
                <a:spcBef>
                  <a:spcPct val="50000"/>
                </a:spcBef>
              </a:pPr>
              <a:r>
                <a:rPr lang="en-US" sz="1600" dirty="0"/>
                <a:t>Dave </a:t>
              </a:r>
              <a:r>
                <a:rPr lang="en-US" sz="1600" dirty="0" smtClean="0"/>
                <a:t/>
              </a:r>
              <a:br>
                <a:rPr lang="en-US" sz="1600" dirty="0" smtClean="0"/>
              </a:br>
              <a:r>
                <a:rPr lang="en-US" sz="1600" dirty="0" smtClean="0"/>
                <a:t>Wright</a:t>
              </a:r>
              <a:endParaRPr lang="en-US" sz="1600" dirty="0"/>
            </a:p>
          </p:txBody>
        </p:sp>
      </p:grpSp>
      <p:sp>
        <p:nvSpPr>
          <p:cNvPr id="47" name="Slide Number Placeholder 46"/>
          <p:cNvSpPr>
            <a:spLocks noGrp="1"/>
          </p:cNvSpPr>
          <p:nvPr>
            <p:ph type="sldNum" sz="quarter" idx="10"/>
          </p:nvPr>
        </p:nvSpPr>
        <p:spPr/>
        <p:txBody>
          <a:bodyPr/>
          <a:lstStyle/>
          <a:p>
            <a:pPr algn="l"/>
            <a:fld id="{D83BD78C-BEE0-4214-93C4-36A4B7DBF6BD}" type="slidenum">
              <a:rPr lang="en-US" smtClean="0"/>
              <a:pPr algn="l"/>
              <a:t>8</a:t>
            </a:fld>
            <a:endParaRPr lang="en-US" dirty="0"/>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4" name="Rectangle 2"/>
          <p:cNvSpPr>
            <a:spLocks noGrp="1" noChangeArrowheads="1"/>
          </p:cNvSpPr>
          <p:nvPr>
            <p:ph type="ctrTitle"/>
          </p:nvPr>
        </p:nvSpPr>
        <p:spPr/>
        <p:txBody>
          <a:bodyPr/>
          <a:lstStyle/>
          <a:p>
            <a:r>
              <a:rPr lang="en-US" dirty="0" smtClean="0"/>
              <a:t>2010 Board Elections</a:t>
            </a:r>
            <a:br>
              <a:rPr lang="en-US" dirty="0" smtClean="0"/>
            </a:br>
            <a:r>
              <a:rPr lang="en-US" sz="4000" dirty="0" smtClean="0"/>
              <a:t>A New Wrinkle </a:t>
            </a:r>
            <a:endParaRPr lang="en-US" dirty="0"/>
          </a:p>
        </p:txBody>
      </p:sp>
      <p:sp>
        <p:nvSpPr>
          <p:cNvPr id="13315" name="Rectangle 3"/>
          <p:cNvSpPr>
            <a:spLocks noGrp="1" noChangeArrowheads="1"/>
          </p:cNvSpPr>
          <p:nvPr>
            <p:ph type="subTitle" idx="1"/>
          </p:nvPr>
        </p:nvSpPr>
        <p:spPr>
          <a:xfrm>
            <a:off x="730249" y="4038600"/>
            <a:ext cx="5213351" cy="1752600"/>
          </a:xfrm>
        </p:spPr>
        <p:txBody>
          <a:bodyPr/>
          <a:lstStyle/>
          <a:p>
            <a:pPr marL="465138" indent="-465138">
              <a:buFont typeface="Wingdings" pitchFamily="2" charset="2"/>
              <a:buChar char="q"/>
            </a:pPr>
            <a:r>
              <a:rPr lang="en-US" dirty="0" smtClean="0"/>
              <a:t>A vote of unanimous consent </a:t>
            </a:r>
            <a:br>
              <a:rPr lang="en-US" dirty="0" smtClean="0"/>
            </a:br>
            <a:r>
              <a:rPr lang="en-US" dirty="0" smtClean="0"/>
              <a:t>for two unopposed seats</a:t>
            </a:r>
          </a:p>
          <a:p>
            <a:pPr marL="465138" indent="-465138">
              <a:buFont typeface="Wingdings" pitchFamily="2" charset="2"/>
              <a:buChar char="q"/>
            </a:pPr>
            <a:r>
              <a:rPr lang="en-US" dirty="0" smtClean="0"/>
              <a:t>A Special Election for a </a:t>
            </a:r>
            <a:br>
              <a:rPr lang="en-US" dirty="0" smtClean="0"/>
            </a:br>
            <a:r>
              <a:rPr lang="en-US" dirty="0" smtClean="0"/>
              <a:t>vacated seat</a:t>
            </a:r>
            <a:endParaRPr lang="en-US" dirty="0"/>
          </a:p>
        </p:txBody>
      </p:sp>
      <p:sp>
        <p:nvSpPr>
          <p:cNvPr id="6" name="Oval 5"/>
          <p:cNvSpPr/>
          <p:nvPr/>
        </p:nvSpPr>
        <p:spPr bwMode="auto">
          <a:xfrm>
            <a:off x="6151122" y="4162567"/>
            <a:ext cx="2243330" cy="2243330"/>
          </a:xfrm>
          <a:prstGeom prst="ellipse">
            <a:avLst/>
          </a:prstGeom>
          <a:solidFill>
            <a:schemeClr val="tx1"/>
          </a:solidFill>
          <a:ln>
            <a:solidFill>
              <a:schemeClr val="tx1"/>
            </a:solidFill>
            <a:headEnd type="none" w="med" len="med"/>
            <a:tailEnd type="none" w="med" len="med"/>
          </a:ln>
          <a:effectLst/>
          <a:scene3d>
            <a:camera prst="orthographicFront" fov="0">
              <a:rot lat="0" lon="0" rev="0"/>
            </a:camera>
            <a:lightRig rig="glow" dir="t">
              <a:rot lat="0" lon="0" rev="6360000"/>
            </a:lightRig>
          </a:scene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pic>
        <p:nvPicPr>
          <p:cNvPr id="1026" name="Picture 2" descr="H:\Graphics\Clipart\vote3.jp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6096000" y="4114800"/>
            <a:ext cx="2353574" cy="2338864"/>
          </a:xfrm>
          <a:prstGeom prst="rect">
            <a:avLst/>
          </a:prstGeom>
          <a:noFill/>
        </p:spPr>
      </p:pic>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Theme3">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rgbClr val="FFFFFF"/>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Theme4</Template>
  <TotalTime>2326</TotalTime>
  <Words>1432</Words>
  <Application>Microsoft Office PowerPoint</Application>
  <PresentationFormat>On-screen Show (4:3)</PresentationFormat>
  <Paragraphs>278</Paragraphs>
  <Slides>30</Slides>
  <Notes>6</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Theme3</vt:lpstr>
      <vt:lpstr>It’s a Birthday Party!</vt:lpstr>
      <vt:lpstr>Agenda</vt:lpstr>
      <vt:lpstr>The Power of the Network: The Shareholder Opportunity </vt:lpstr>
      <vt:lpstr>The Power of the Network The Shareholder Opportunity </vt:lpstr>
      <vt:lpstr>The Power of the Network The Shareholder Opportunity </vt:lpstr>
      <vt:lpstr>The Power of the Network New Shareholder Tactics for 2011</vt:lpstr>
      <vt:lpstr>Our Responsibility to Harvest Potential</vt:lpstr>
      <vt:lpstr>Another Great Year with a Great Team</vt:lpstr>
      <vt:lpstr>2010 Board Elections A New Wrinkle </vt:lpstr>
      <vt:lpstr>2010 Special Election Let’s Hear from the Candidates</vt:lpstr>
      <vt:lpstr>Tonight’s song and dance team will entertain you while we wait for the results...</vt:lpstr>
      <vt:lpstr>A Look at The Numbers</vt:lpstr>
      <vt:lpstr>This is the 2010 Annual Meeting, but...</vt:lpstr>
      <vt:lpstr>Inventorying our Assets There are as many perspectives as there are observers...</vt:lpstr>
      <vt:lpstr>Inventorying our Assets There are as many perspectives as there are observers...</vt:lpstr>
      <vt:lpstr>Inventorying our Assets There are as many perspectives as there are observers...</vt:lpstr>
      <vt:lpstr>Inventorying our Assets There are as many perspectives as there are observers...</vt:lpstr>
      <vt:lpstr>2009 Numbers Worth Celebrating</vt:lpstr>
      <vt:lpstr>2009 Numbers Worth Celebrating</vt:lpstr>
      <vt:lpstr>2009 Return on Investment</vt:lpstr>
      <vt:lpstr>Thinking About 2010 Year-End Network revenue numbers continue to impress</vt:lpstr>
      <vt:lpstr>Net Income &amp; Patronage Dividends What do shareholders get, and what are we putting away for our future?</vt:lpstr>
      <vt:lpstr>Projecting Shareholder Value</vt:lpstr>
      <vt:lpstr>Members Served The Point of All of Our Efforts...</vt:lpstr>
      <vt:lpstr>The CFO’s Perspective...</vt:lpstr>
      <vt:lpstr>When Is “Let Them Eat Cake” a Positive...?</vt:lpstr>
      <vt:lpstr>...when a CEO knows to keep the comments  short and get everybody to the party!</vt:lpstr>
      <vt:lpstr>Almost to the party...</vt:lpstr>
      <vt:lpstr>You’re at the door, get your drink order ready...</vt:lpstr>
      <vt:lpstr>Please join me upstairs for my last speaking assignment of the night...a toast to all of you!</vt:lpstr>
    </vt:vector>
  </TitlesOfParts>
  <Company>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Dawn Moore</dc:creator>
  <cp:lastModifiedBy>Dawn Moore</cp:lastModifiedBy>
  <cp:revision>195</cp:revision>
  <cp:lastPrinted>2010-06-18T15:24:10Z</cp:lastPrinted>
  <dcterms:created xsi:type="dcterms:W3CDTF">2008-05-09T20:10:55Z</dcterms:created>
  <dcterms:modified xsi:type="dcterms:W3CDTF">2010-06-18T15:24:20Z</dcterms:modified>
</cp:coreProperties>
</file>