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40"/>
  </p:notesMasterIdLst>
  <p:handoutMasterIdLst>
    <p:handoutMasterId r:id="rId41"/>
  </p:handoutMasterIdLst>
  <p:sldIdLst>
    <p:sldId id="256" r:id="rId2"/>
    <p:sldId id="277" r:id="rId3"/>
    <p:sldId id="264" r:id="rId4"/>
    <p:sldId id="296" r:id="rId5"/>
    <p:sldId id="278" r:id="rId6"/>
    <p:sldId id="279" r:id="rId7"/>
    <p:sldId id="293" r:id="rId8"/>
    <p:sldId id="283" r:id="rId9"/>
    <p:sldId id="280" r:id="rId10"/>
    <p:sldId id="284" r:id="rId11"/>
    <p:sldId id="281" r:id="rId12"/>
    <p:sldId id="272" r:id="rId13"/>
    <p:sldId id="290" r:id="rId14"/>
    <p:sldId id="268" r:id="rId15"/>
    <p:sldId id="291" r:id="rId16"/>
    <p:sldId id="288" r:id="rId17"/>
    <p:sldId id="294" r:id="rId18"/>
    <p:sldId id="261" r:id="rId19"/>
    <p:sldId id="289" r:id="rId20"/>
    <p:sldId id="267" r:id="rId21"/>
    <p:sldId id="295" r:id="rId22"/>
    <p:sldId id="305" r:id="rId23"/>
    <p:sldId id="258" r:id="rId24"/>
    <p:sldId id="257" r:id="rId25"/>
    <p:sldId id="263" r:id="rId26"/>
    <p:sldId id="297" r:id="rId27"/>
    <p:sldId id="298" r:id="rId28"/>
    <p:sldId id="304" r:id="rId29"/>
    <p:sldId id="273" r:id="rId30"/>
    <p:sldId id="274" r:id="rId31"/>
    <p:sldId id="275" r:id="rId32"/>
    <p:sldId id="300" r:id="rId33"/>
    <p:sldId id="301" r:id="rId34"/>
    <p:sldId id="302" r:id="rId35"/>
    <p:sldId id="303" r:id="rId36"/>
    <p:sldId id="276" r:id="rId37"/>
    <p:sldId id="269" r:id="rId38"/>
    <p:sldId id="306" r:id="rId3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369" autoAdjust="0"/>
    <p:restoredTop sz="86965" autoAdjust="0"/>
  </p:normalViewPr>
  <p:slideViewPr>
    <p:cSldViewPr>
      <p:cViewPr>
        <p:scale>
          <a:sx n="75" d="100"/>
          <a:sy n="75" d="100"/>
        </p:scale>
        <p:origin x="-282" y="222"/>
      </p:cViewPr>
      <p:guideLst>
        <p:guide orient="horz" pos="2160"/>
        <p:guide pos="2880"/>
      </p:guideLst>
    </p:cSldViewPr>
  </p:slideViewPr>
  <p:outlineViewPr>
    <p:cViewPr>
      <p:scale>
        <a:sx n="33" d="100"/>
        <a:sy n="33" d="100"/>
      </p:scale>
      <p:origin x="0" y="11088"/>
    </p:cViewPr>
  </p:outlineViewPr>
  <p:notesTextViewPr>
    <p:cViewPr>
      <p:scale>
        <a:sx n="100" d="100"/>
        <a:sy n="100" d="100"/>
      </p:scale>
      <p:origin x="0" y="0"/>
    </p:cViewPr>
  </p:notesTextViewPr>
  <p:sorterViewPr>
    <p:cViewPr>
      <p:scale>
        <a:sx n="66" d="100"/>
        <a:sy n="66" d="100"/>
      </p:scale>
      <p:origin x="0" y="277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93689" tIns="46845" rIns="93689" bIns="46845" numCol="1" anchor="t" anchorCtr="0" compatLnSpc="1">
            <a:prstTxWarp prst="textNoShape">
              <a:avLst/>
            </a:prstTxWarp>
          </a:bodyPr>
          <a:lstStyle>
            <a:lvl1pPr eaLnBrk="1" hangingPunct="1">
              <a:defRPr sz="1200" dirty="0">
                <a:latin typeface="Lucida Sans Unicode" pitchFamily="34" charset="0"/>
              </a:defRPr>
            </a:lvl1pPr>
          </a:lstStyle>
          <a:p>
            <a:pPr>
              <a:defRPr/>
            </a:pPr>
            <a:endParaRPr lang="en-US"/>
          </a:p>
        </p:txBody>
      </p:sp>
      <p:sp>
        <p:nvSpPr>
          <p:cNvPr id="36867" name="Rectangle 3"/>
          <p:cNvSpPr>
            <a:spLocks noGrp="1" noChangeArrowheads="1"/>
          </p:cNvSpPr>
          <p:nvPr>
            <p:ph type="dt" sz="quarter" idx="1"/>
          </p:nvPr>
        </p:nvSpPr>
        <p:spPr bwMode="auto">
          <a:xfrm>
            <a:off x="4144963" y="0"/>
            <a:ext cx="3168650" cy="479425"/>
          </a:xfrm>
          <a:prstGeom prst="rect">
            <a:avLst/>
          </a:prstGeom>
          <a:noFill/>
          <a:ln w="9525">
            <a:noFill/>
            <a:miter lim="800000"/>
            <a:headEnd/>
            <a:tailEnd/>
          </a:ln>
          <a:effectLst/>
        </p:spPr>
        <p:txBody>
          <a:bodyPr vert="horz" wrap="square" lIns="93689" tIns="46845" rIns="93689" bIns="46845" numCol="1" anchor="t" anchorCtr="0" compatLnSpc="1">
            <a:prstTxWarp prst="textNoShape">
              <a:avLst/>
            </a:prstTxWarp>
          </a:bodyPr>
          <a:lstStyle>
            <a:lvl1pPr algn="r" eaLnBrk="1" hangingPunct="1">
              <a:defRPr sz="1200" dirty="0">
                <a:latin typeface="Lucida Sans Unicode" pitchFamily="34" charset="0"/>
              </a:defRPr>
            </a:lvl1pPr>
          </a:lstStyle>
          <a:p>
            <a:pPr>
              <a:defRPr/>
            </a:pPr>
            <a:endParaRPr lang="en-US"/>
          </a:p>
        </p:txBody>
      </p:sp>
      <p:sp>
        <p:nvSpPr>
          <p:cNvPr id="36868" name="Rectangle 4"/>
          <p:cNvSpPr>
            <a:spLocks noGrp="1" noChangeArrowheads="1"/>
          </p:cNvSpPr>
          <p:nvPr>
            <p:ph type="ftr" sz="quarter" idx="2"/>
          </p:nvPr>
        </p:nvSpPr>
        <p:spPr bwMode="auto">
          <a:xfrm>
            <a:off x="0" y="9120188"/>
            <a:ext cx="3168650" cy="479425"/>
          </a:xfrm>
          <a:prstGeom prst="rect">
            <a:avLst/>
          </a:prstGeom>
          <a:noFill/>
          <a:ln w="9525">
            <a:noFill/>
            <a:miter lim="800000"/>
            <a:headEnd/>
            <a:tailEnd/>
          </a:ln>
          <a:effectLst/>
        </p:spPr>
        <p:txBody>
          <a:bodyPr vert="horz" wrap="square" lIns="93689" tIns="46845" rIns="93689" bIns="46845" numCol="1" anchor="b" anchorCtr="0" compatLnSpc="1">
            <a:prstTxWarp prst="textNoShape">
              <a:avLst/>
            </a:prstTxWarp>
          </a:bodyPr>
          <a:lstStyle>
            <a:lvl1pPr eaLnBrk="1" hangingPunct="1">
              <a:defRPr sz="1200" dirty="0">
                <a:latin typeface="Lucida Sans Unicode" pitchFamily="34" charset="0"/>
              </a:defRPr>
            </a:lvl1pPr>
          </a:lstStyle>
          <a:p>
            <a:pPr>
              <a:defRPr/>
            </a:pPr>
            <a:endParaRPr lang="en-US"/>
          </a:p>
        </p:txBody>
      </p:sp>
      <p:sp>
        <p:nvSpPr>
          <p:cNvPr id="36869" name="Rectangle 5"/>
          <p:cNvSpPr>
            <a:spLocks noGrp="1" noChangeArrowheads="1"/>
          </p:cNvSpPr>
          <p:nvPr>
            <p:ph type="sldNum" sz="quarter" idx="3"/>
          </p:nvPr>
        </p:nvSpPr>
        <p:spPr bwMode="auto">
          <a:xfrm>
            <a:off x="4144963" y="9120188"/>
            <a:ext cx="3168650" cy="479425"/>
          </a:xfrm>
          <a:prstGeom prst="rect">
            <a:avLst/>
          </a:prstGeom>
          <a:noFill/>
          <a:ln w="9525">
            <a:noFill/>
            <a:miter lim="800000"/>
            <a:headEnd/>
            <a:tailEnd/>
          </a:ln>
          <a:effectLst/>
        </p:spPr>
        <p:txBody>
          <a:bodyPr vert="horz" wrap="square" lIns="93689" tIns="46845" rIns="93689" bIns="46845" numCol="1" anchor="b" anchorCtr="0" compatLnSpc="1">
            <a:prstTxWarp prst="textNoShape">
              <a:avLst/>
            </a:prstTxWarp>
          </a:bodyPr>
          <a:lstStyle>
            <a:lvl1pPr algn="r" eaLnBrk="1" hangingPunct="1">
              <a:defRPr sz="1200">
                <a:latin typeface="Lucida Sans Unicode" pitchFamily="34" charset="0"/>
              </a:defRPr>
            </a:lvl1pPr>
          </a:lstStyle>
          <a:p>
            <a:pPr>
              <a:defRPr/>
            </a:pPr>
            <a:fld id="{76F37898-0FF3-40A0-9460-EBFAE30B1469}"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96660" tIns="48329" rIns="96660" bIns="48329" numCol="1" anchor="t" anchorCtr="0" compatLnSpc="1">
            <a:prstTxWarp prst="textNoShape">
              <a:avLst/>
            </a:prstTxWarp>
          </a:bodyPr>
          <a:lstStyle>
            <a:lvl1pPr defTabSz="966172" eaLnBrk="1" hangingPunct="1">
              <a:defRPr sz="1200" dirty="0">
                <a:latin typeface="Lucida Sans Unicode" pitchFamily="34" charset="0"/>
              </a:defRPr>
            </a:lvl1pPr>
          </a:lstStyle>
          <a:p>
            <a:pPr>
              <a:defRPr/>
            </a:pPr>
            <a:endParaRPr lang="en-US"/>
          </a:p>
        </p:txBody>
      </p:sp>
      <p:sp>
        <p:nvSpPr>
          <p:cNvPr id="6147" name="Rectangle 3"/>
          <p:cNvSpPr>
            <a:spLocks noGrp="1" noChangeArrowheads="1"/>
          </p:cNvSpPr>
          <p:nvPr>
            <p:ph type="dt" idx="1"/>
          </p:nvPr>
        </p:nvSpPr>
        <p:spPr bwMode="auto">
          <a:xfrm>
            <a:off x="4144963" y="0"/>
            <a:ext cx="3168650" cy="479425"/>
          </a:xfrm>
          <a:prstGeom prst="rect">
            <a:avLst/>
          </a:prstGeom>
          <a:noFill/>
          <a:ln w="9525">
            <a:noFill/>
            <a:miter lim="800000"/>
            <a:headEnd/>
            <a:tailEnd/>
          </a:ln>
          <a:effectLst/>
        </p:spPr>
        <p:txBody>
          <a:bodyPr vert="horz" wrap="square" lIns="96660" tIns="48329" rIns="96660" bIns="48329" numCol="1" anchor="t" anchorCtr="0" compatLnSpc="1">
            <a:prstTxWarp prst="textNoShape">
              <a:avLst/>
            </a:prstTxWarp>
          </a:bodyPr>
          <a:lstStyle>
            <a:lvl1pPr algn="r" defTabSz="966172" eaLnBrk="1" hangingPunct="1">
              <a:defRPr sz="1200" dirty="0">
                <a:latin typeface="Lucida Sans Unicode" pitchFamily="34"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0" tIns="48329" rIns="96660" bIns="4832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150" name="Rectangle 6"/>
          <p:cNvSpPr>
            <a:spLocks noGrp="1" noChangeArrowheads="1"/>
          </p:cNvSpPr>
          <p:nvPr>
            <p:ph type="ftr" sz="quarter" idx="4"/>
          </p:nvPr>
        </p:nvSpPr>
        <p:spPr bwMode="auto">
          <a:xfrm>
            <a:off x="0" y="9120188"/>
            <a:ext cx="3168650" cy="479425"/>
          </a:xfrm>
          <a:prstGeom prst="rect">
            <a:avLst/>
          </a:prstGeom>
          <a:noFill/>
          <a:ln w="9525">
            <a:noFill/>
            <a:miter lim="800000"/>
            <a:headEnd/>
            <a:tailEnd/>
          </a:ln>
          <a:effectLst/>
        </p:spPr>
        <p:txBody>
          <a:bodyPr vert="horz" wrap="square" lIns="96660" tIns="48329" rIns="96660" bIns="48329" numCol="1" anchor="b" anchorCtr="0" compatLnSpc="1">
            <a:prstTxWarp prst="textNoShape">
              <a:avLst/>
            </a:prstTxWarp>
          </a:bodyPr>
          <a:lstStyle>
            <a:lvl1pPr defTabSz="966172" eaLnBrk="1" hangingPunct="1">
              <a:defRPr sz="1200" dirty="0">
                <a:latin typeface="Lucida Sans Unicode"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4144963" y="9120188"/>
            <a:ext cx="3168650" cy="479425"/>
          </a:xfrm>
          <a:prstGeom prst="rect">
            <a:avLst/>
          </a:prstGeom>
          <a:noFill/>
          <a:ln w="9525">
            <a:noFill/>
            <a:miter lim="800000"/>
            <a:headEnd/>
            <a:tailEnd/>
          </a:ln>
          <a:effectLst/>
        </p:spPr>
        <p:txBody>
          <a:bodyPr vert="horz" wrap="square" lIns="96660" tIns="48329" rIns="96660" bIns="48329" numCol="1" anchor="b" anchorCtr="0" compatLnSpc="1">
            <a:prstTxWarp prst="textNoShape">
              <a:avLst/>
            </a:prstTxWarp>
          </a:bodyPr>
          <a:lstStyle>
            <a:lvl1pPr algn="r" defTabSz="966172" eaLnBrk="1" hangingPunct="1">
              <a:defRPr sz="1200" smtClean="0">
                <a:latin typeface="Lucida Sans Unicode" pitchFamily="34" charset="0"/>
              </a:defRPr>
            </a:lvl1pPr>
          </a:lstStyle>
          <a:p>
            <a:pPr>
              <a:defRPr/>
            </a:pPr>
            <a:fld id="{D892A9FC-6F56-43E4-9801-4FCE2B93A97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Lucida Sans Unicode"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Lucida Sans Unicode"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Lucida Sans Unicode"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Lucida Sans Unicode"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Lucida Sans Unicode"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Putting your best foot forward (with auditors)</a:t>
            </a:r>
          </a:p>
          <a:p>
            <a:endParaRPr lang="en-US" dirty="0"/>
          </a:p>
        </p:txBody>
      </p:sp>
      <p:sp>
        <p:nvSpPr>
          <p:cNvPr id="4" name="Slide Number Placeholder 3"/>
          <p:cNvSpPr>
            <a:spLocks noGrp="1"/>
          </p:cNvSpPr>
          <p:nvPr>
            <p:ph type="sldNum" sz="quarter" idx="10"/>
          </p:nvPr>
        </p:nvSpPr>
        <p:spPr/>
        <p:txBody>
          <a:bodyPr/>
          <a:lstStyle/>
          <a:p>
            <a:pPr>
              <a:defRPr/>
            </a:pPr>
            <a:fld id="{D892A9FC-6F56-43E4-9801-4FCE2B93A97B}"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Capital building/restoration</a:t>
            </a:r>
          </a:p>
          <a:p>
            <a:r>
              <a:rPr lang="en-US" dirty="0" smtClean="0"/>
              <a:t>ALM doesn’t make money, but Pricing does</a:t>
            </a:r>
          </a:p>
          <a:p>
            <a:r>
              <a:rPr lang="en-US" dirty="0" smtClean="0"/>
              <a:t>Contract marketing – If you do this, I’ll pay you</a:t>
            </a:r>
          </a:p>
          <a:p>
            <a:endParaRPr lang="en-US" dirty="0" smtClean="0"/>
          </a:p>
          <a:p>
            <a:r>
              <a:rPr lang="en-US" dirty="0" smtClean="0"/>
              <a:t>The best thing about my invoice is that CU*Answers has a strategy to get me a direct return on every expense on this invoice</a:t>
            </a:r>
          </a:p>
          <a:p>
            <a:endParaRPr lang="en-US" dirty="0"/>
          </a:p>
        </p:txBody>
      </p:sp>
      <p:sp>
        <p:nvSpPr>
          <p:cNvPr id="4" name="Slide Number Placeholder 3"/>
          <p:cNvSpPr>
            <a:spLocks noGrp="1"/>
          </p:cNvSpPr>
          <p:nvPr>
            <p:ph type="sldNum" sz="quarter" idx="10"/>
          </p:nvPr>
        </p:nvSpPr>
        <p:spPr/>
        <p:txBody>
          <a:bodyPr/>
          <a:lstStyle/>
          <a:p>
            <a:pPr>
              <a:defRPr/>
            </a:pPr>
            <a:fld id="{D892A9FC-6F56-43E4-9801-4FCE2B93A97B}" type="slidenum">
              <a:rPr lang="en-US" smtClean="0"/>
              <a:pPr>
                <a:defRPr/>
              </a:pPr>
              <a:t>22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sz="1200" dirty="0" smtClean="0"/>
              <a:t>D1 on your contract</a:t>
            </a:r>
          </a:p>
          <a:p>
            <a:pPr>
              <a:lnSpc>
                <a:spcPct val="80000"/>
              </a:lnSpc>
            </a:pPr>
            <a:r>
              <a:rPr lang="en-US" sz="1200" dirty="0" smtClean="0"/>
              <a:t>Fees shown in the pricing guide/analysis – this shows the fees for “startups” (I don’t know what you meant by this)</a:t>
            </a:r>
          </a:p>
          <a:p>
            <a:pPr>
              <a:lnSpc>
                <a:spcPct val="80000"/>
              </a:lnSpc>
            </a:pPr>
            <a:r>
              <a:rPr lang="en-US" sz="1200" dirty="0" smtClean="0"/>
              <a:t>A member that opens in January and closes a week later, you still pay $0.23 for the rest of the year (remember we have to create tax forms at the end of the year; we keep the data so you can look it up; blocked membership database, etc.)</a:t>
            </a:r>
          </a:p>
          <a:p>
            <a:pPr>
              <a:lnSpc>
                <a:spcPct val="80000"/>
              </a:lnSpc>
            </a:pPr>
            <a:r>
              <a:rPr lang="en-US" sz="1200" dirty="0" smtClean="0"/>
              <a:t>We subtract your written-off members from the active member counts (if you have released the member from debt, then we call that “charge off” not written off, and the balance on a released member is $0 and is a closed account) but if you write-off a loan (doubtful loans) but are still trying to collect on the loan, then we remove those members from your active member count for billing</a:t>
            </a:r>
          </a:p>
          <a:p>
            <a:pPr>
              <a:lnSpc>
                <a:spcPct val="80000"/>
              </a:lnSpc>
            </a:pPr>
            <a:r>
              <a:rPr lang="en-US" sz="1200" dirty="0" smtClean="0"/>
              <a:t>THIS IS NOT ACTUALLY VERY CLEAR FROM THIS CHART – IT SORT OF IMPLIES THAT THE PROCESSING (WHATEVER THAT IS) IS FREE, BUT IT DOESN’T REALLY STATE THAT THESE MEMBERS ARE </a:t>
            </a:r>
            <a:r>
              <a:rPr lang="en-US" sz="1200" u="sng" dirty="0" smtClean="0"/>
              <a:t>SUBTRACTED</a:t>
            </a:r>
            <a:r>
              <a:rPr lang="en-US" sz="1200" dirty="0" smtClean="0"/>
              <a:t> FROM THE ACTIVE COUNTS</a:t>
            </a:r>
          </a:p>
          <a:p>
            <a:pPr>
              <a:lnSpc>
                <a:spcPct val="80000"/>
              </a:lnSpc>
            </a:pPr>
            <a:r>
              <a:rPr lang="en-US" sz="1200" dirty="0" smtClean="0"/>
              <a:t>DR pricing is going up in 2010 (new Muskegon data center, redundancy for It’s Me 247, etc.)</a:t>
            </a:r>
          </a:p>
          <a:p>
            <a:pPr>
              <a:lnSpc>
                <a:spcPct val="80000"/>
              </a:lnSpc>
            </a:pPr>
            <a:endParaRPr lang="en-US" sz="1200" dirty="0" smtClean="0"/>
          </a:p>
          <a:p>
            <a:pPr>
              <a:lnSpc>
                <a:spcPct val="80000"/>
              </a:lnSpc>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D892A9FC-6F56-43E4-9801-4FCE2B93A97B}" type="slidenum">
              <a:rPr lang="en-US" smtClean="0"/>
              <a:pPr>
                <a:defRPr/>
              </a:pPr>
              <a:t>25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sz="1200" dirty="0" smtClean="0"/>
              <a:t>If you started with CU*Answers in 2003, based on your contract you should know how much you would be paying in 5 years based on COLA</a:t>
            </a:r>
          </a:p>
          <a:p>
            <a:pPr>
              <a:lnSpc>
                <a:spcPct val="90000"/>
              </a:lnSpc>
            </a:pPr>
            <a:r>
              <a:rPr lang="en-US" sz="1200" dirty="0" smtClean="0"/>
              <a:t>But when we waive COLA fees, you still need to remember your original contract projections</a:t>
            </a:r>
          </a:p>
          <a:p>
            <a:pPr>
              <a:lnSpc>
                <a:spcPct val="90000"/>
              </a:lnSpc>
            </a:pPr>
            <a:r>
              <a:rPr lang="en-US" sz="1200" dirty="0" smtClean="0"/>
              <a:t>We give you the deal every year; we don’t wait to the end of the contract and then see what kind of negotiator you are</a:t>
            </a:r>
          </a:p>
          <a:p>
            <a:pPr>
              <a:lnSpc>
                <a:spcPct val="90000"/>
              </a:lnSpc>
            </a:pPr>
            <a:r>
              <a:rPr lang="en-US" sz="1200" dirty="0" smtClean="0"/>
              <a:t>COLA is ONLY on the base member fee</a:t>
            </a:r>
          </a:p>
          <a:p>
            <a:pPr>
              <a:lnSpc>
                <a:spcPct val="90000"/>
              </a:lnSpc>
            </a:pPr>
            <a:r>
              <a:rPr lang="en-US" sz="1200" dirty="0" smtClean="0"/>
              <a:t>(COLA is why you don’t get release fees, for example)</a:t>
            </a:r>
          </a:p>
          <a:p>
            <a:endParaRPr lang="en-US" dirty="0"/>
          </a:p>
        </p:txBody>
      </p:sp>
      <p:sp>
        <p:nvSpPr>
          <p:cNvPr id="4" name="Slide Number Placeholder 3"/>
          <p:cNvSpPr>
            <a:spLocks noGrp="1"/>
          </p:cNvSpPr>
          <p:nvPr>
            <p:ph type="sldNum" sz="quarter" idx="10"/>
          </p:nvPr>
        </p:nvSpPr>
        <p:spPr/>
        <p:txBody>
          <a:bodyPr/>
          <a:lstStyle/>
          <a:p>
            <a:pPr>
              <a:defRPr/>
            </a:pPr>
            <a:fld id="{D892A9FC-6F56-43E4-9801-4FCE2B93A97B}" type="slidenum">
              <a:rPr lang="en-US" smtClean="0"/>
              <a:pPr>
                <a:defRPr/>
              </a:pPr>
              <a:t>26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Contract philosophy</a:t>
            </a:r>
          </a:p>
          <a:p>
            <a:r>
              <a:rPr lang="en-US" dirty="0" smtClean="0"/>
              <a:t>We could run things like the </a:t>
            </a:r>
            <a:r>
              <a:rPr lang="en-US" dirty="0" err="1" smtClean="0"/>
              <a:t>Fiservs</a:t>
            </a:r>
            <a:r>
              <a:rPr lang="en-US" dirty="0" smtClean="0"/>
              <a:t> of the world – let you go up and up and then plan to cut you a deal at contract renewal, or we can give you a deal every year, year after a year</a:t>
            </a:r>
          </a:p>
          <a:p>
            <a:r>
              <a:rPr lang="en-US" dirty="0" smtClean="0"/>
              <a:t>Will automatically send this 3-6 months prior to contract renewal </a:t>
            </a:r>
          </a:p>
          <a:p>
            <a:endParaRPr lang="en-US" dirty="0"/>
          </a:p>
        </p:txBody>
      </p:sp>
      <p:sp>
        <p:nvSpPr>
          <p:cNvPr id="4" name="Slide Number Placeholder 3"/>
          <p:cNvSpPr>
            <a:spLocks noGrp="1"/>
          </p:cNvSpPr>
          <p:nvPr>
            <p:ph type="sldNum" sz="quarter" idx="10"/>
          </p:nvPr>
        </p:nvSpPr>
        <p:spPr/>
        <p:txBody>
          <a:bodyPr/>
          <a:lstStyle/>
          <a:p>
            <a:pPr>
              <a:defRPr/>
            </a:pPr>
            <a:fld id="{D892A9FC-6F56-43E4-9801-4FCE2B93A97B}" type="slidenum">
              <a:rPr lang="en-US" smtClean="0"/>
              <a:pPr>
                <a:defRPr/>
              </a:pPr>
              <a:t>27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sz="1200" dirty="0" smtClean="0"/>
              <a:t>Covering statement creation, hardware upgrades, disk space, etc.</a:t>
            </a:r>
          </a:p>
          <a:p>
            <a:pPr>
              <a:lnSpc>
                <a:spcPct val="80000"/>
              </a:lnSpc>
            </a:pPr>
            <a:r>
              <a:rPr lang="en-US" sz="1200" dirty="0" smtClean="0"/>
              <a:t>What </a:t>
            </a:r>
            <a:r>
              <a:rPr lang="en-US" sz="1200" i="1" dirty="0" smtClean="0"/>
              <a:t>causes</a:t>
            </a:r>
            <a:r>
              <a:rPr lang="en-US" sz="1200" dirty="0" smtClean="0"/>
              <a:t> investments in hardware, etc.?  In the old days, the best indicator was checking accounts/transactions.  The more checks clear a member’s account each month, the higher these costs</a:t>
            </a:r>
          </a:p>
          <a:p>
            <a:pPr>
              <a:lnSpc>
                <a:spcPct val="80000"/>
              </a:lnSpc>
            </a:pPr>
            <a:endParaRPr lang="en-US" sz="1200" dirty="0" smtClean="0"/>
          </a:p>
          <a:p>
            <a:pPr>
              <a:lnSpc>
                <a:spcPct val="80000"/>
              </a:lnSpc>
            </a:pPr>
            <a:r>
              <a:rPr lang="en-US" sz="1200" dirty="0" smtClean="0"/>
              <a:t>But checks cleared is going way down; some months this fee doesn’t even cover our statement costs anymore</a:t>
            </a:r>
          </a:p>
          <a:p>
            <a:pPr>
              <a:lnSpc>
                <a:spcPct val="80000"/>
              </a:lnSpc>
            </a:pPr>
            <a:endParaRPr lang="en-US" sz="1200" dirty="0" smtClean="0"/>
          </a:p>
          <a:p>
            <a:pPr>
              <a:lnSpc>
                <a:spcPct val="80000"/>
              </a:lnSpc>
            </a:pPr>
            <a:r>
              <a:rPr lang="en-US" sz="1200" dirty="0" smtClean="0"/>
              <a:t>We do see a change coming in the tactic for this fee in 2010/2011 (maybe debit cards?) – but the big variable is statement costs (paper, processing, etc.) – maybe change from this to something more closely related to statements</a:t>
            </a:r>
          </a:p>
          <a:p>
            <a:pPr>
              <a:lnSpc>
                <a:spcPct val="80000"/>
              </a:lnSpc>
            </a:pPr>
            <a:endParaRPr lang="en-US" sz="1200" dirty="0" smtClean="0"/>
          </a:p>
          <a:p>
            <a:pPr>
              <a:lnSpc>
                <a:spcPct val="80000"/>
              </a:lnSpc>
            </a:pPr>
            <a:r>
              <a:rPr lang="en-US" sz="1200" dirty="0" smtClean="0"/>
              <a:t>(Talked about statement insert hold fees and how the ramifications of holding statements for inserts are costly, even more now with the Credit CARD Act requirements)</a:t>
            </a:r>
          </a:p>
          <a:p>
            <a:endParaRPr lang="en-US" dirty="0"/>
          </a:p>
        </p:txBody>
      </p:sp>
      <p:sp>
        <p:nvSpPr>
          <p:cNvPr id="4" name="Slide Number Placeholder 3"/>
          <p:cNvSpPr>
            <a:spLocks noGrp="1"/>
          </p:cNvSpPr>
          <p:nvPr>
            <p:ph type="sldNum" sz="quarter" idx="10"/>
          </p:nvPr>
        </p:nvSpPr>
        <p:spPr/>
        <p:txBody>
          <a:bodyPr/>
          <a:lstStyle/>
          <a:p>
            <a:pPr>
              <a:defRPr/>
            </a:pPr>
            <a:fld id="{D892A9FC-6F56-43E4-9801-4FCE2B93A97B}" type="slidenum">
              <a:rPr lang="en-US" smtClean="0"/>
              <a:pPr>
                <a:defRPr/>
              </a:pPr>
              <a:t>29</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sz="1200" dirty="0" smtClean="0"/>
              <a:t>New department </a:t>
            </a:r>
          </a:p>
          <a:p>
            <a:pPr>
              <a:lnSpc>
                <a:spcPct val="80000"/>
              </a:lnSpc>
            </a:pPr>
            <a:r>
              <a:rPr lang="en-US" sz="1200" dirty="0" smtClean="0"/>
              <a:t>Down 30%-35% since 2005</a:t>
            </a:r>
          </a:p>
          <a:p>
            <a:pPr>
              <a:lnSpc>
                <a:spcPct val="80000"/>
              </a:lnSpc>
            </a:pPr>
            <a:r>
              <a:rPr lang="en-US" sz="1200" dirty="0" smtClean="0"/>
              <a:t>Starting to put more emphasis on helping CUs understand what they get from their EFT vendors</a:t>
            </a:r>
          </a:p>
          <a:p>
            <a:pPr>
              <a:lnSpc>
                <a:spcPct val="80000"/>
              </a:lnSpc>
            </a:pPr>
            <a:r>
              <a:rPr lang="en-US" sz="1200" dirty="0" smtClean="0"/>
              <a:t>Talked about the new standard ATM/Debit platform being rolled out for all CUs in 2009/2010</a:t>
            </a:r>
          </a:p>
          <a:p>
            <a:pPr>
              <a:lnSpc>
                <a:spcPct val="80000"/>
              </a:lnSpc>
            </a:pPr>
            <a:r>
              <a:rPr lang="en-US" sz="1200" dirty="0" smtClean="0"/>
              <a:t>	History of denial reasons from the switch, right in CU*BASE </a:t>
            </a:r>
          </a:p>
          <a:p>
            <a:pPr>
              <a:lnSpc>
                <a:spcPct val="80000"/>
              </a:lnSpc>
            </a:pPr>
            <a:r>
              <a:rPr lang="en-US" sz="1200" dirty="0" smtClean="0"/>
              <a:t>Asking all accounting departments to send us their cost accounting studies on ATM/debit cards – at what level of activity do you make money?  We would love to say CU*Answers only makes money on these transactions if the credit union makes money – but how can we know that?  We would give incentives if we can figure out how</a:t>
            </a:r>
          </a:p>
          <a:p>
            <a:pPr>
              <a:lnSpc>
                <a:spcPct val="80000"/>
              </a:lnSpc>
            </a:pPr>
            <a:endParaRPr lang="en-US" sz="1200" dirty="0" smtClean="0"/>
          </a:p>
          <a:p>
            <a:pPr>
              <a:lnSpc>
                <a:spcPct val="80000"/>
              </a:lnSpc>
            </a:pPr>
            <a:r>
              <a:rPr lang="en-US" sz="1200" dirty="0" smtClean="0"/>
              <a:t>Rebate programs for debit cards?  You can do rebates on transactions by amount if you want?</a:t>
            </a:r>
          </a:p>
          <a:p>
            <a:pPr>
              <a:lnSpc>
                <a:spcPct val="80000"/>
              </a:lnSpc>
            </a:pPr>
            <a:r>
              <a:rPr lang="en-US" sz="1200" dirty="0" smtClean="0"/>
              <a:t>Bob had some idea he was excited about – something about tiered fees so you would charge for small transactions but only if they didn’t keep a balance or something??? Didn’t catch this</a:t>
            </a:r>
          </a:p>
          <a:p>
            <a:pPr>
              <a:lnSpc>
                <a:spcPct val="80000"/>
              </a:lnSpc>
            </a:pPr>
            <a:endParaRPr lang="en-US" sz="1200" dirty="0" smtClean="0"/>
          </a:p>
          <a:p>
            <a:pPr>
              <a:lnSpc>
                <a:spcPct val="80000"/>
              </a:lnSpc>
            </a:pPr>
            <a:r>
              <a:rPr lang="en-US" sz="1200" dirty="0" smtClean="0"/>
              <a:t>ODP on for approvals and posting, or just on the posting side – pros and cons</a:t>
            </a:r>
          </a:p>
          <a:p>
            <a:pPr>
              <a:lnSpc>
                <a:spcPct val="80000"/>
              </a:lnSpc>
            </a:pPr>
            <a:r>
              <a:rPr lang="en-US" sz="1200" dirty="0" smtClean="0"/>
              <a:t>If you don’t included it in approvals, make sure you educate members that they need to do the transfer ahead of time so the transaction is authorized</a:t>
            </a:r>
          </a:p>
          <a:p>
            <a:pPr>
              <a:lnSpc>
                <a:spcPct val="80000"/>
              </a:lnSpc>
            </a:pPr>
            <a:endParaRPr lang="en-US" sz="1200" dirty="0" smtClean="0"/>
          </a:p>
          <a:p>
            <a:pPr>
              <a:lnSpc>
                <a:spcPct val="80000"/>
              </a:lnSpc>
            </a:pPr>
            <a:r>
              <a:rPr lang="en-US" sz="1200" dirty="0" smtClean="0"/>
              <a:t>Do an analysis of cost recovery on your plastics</a:t>
            </a:r>
          </a:p>
          <a:p>
            <a:pPr>
              <a:lnSpc>
                <a:spcPct val="80000"/>
              </a:lnSpc>
            </a:pPr>
            <a:endParaRPr lang="en-US" sz="1200" dirty="0" smtClean="0"/>
          </a:p>
          <a:p>
            <a:pPr>
              <a:lnSpc>
                <a:spcPct val="80000"/>
              </a:lnSpc>
            </a:pPr>
            <a:r>
              <a:rPr lang="en-US" sz="1200" dirty="0" smtClean="0"/>
              <a:t>We’d love for these fees to go down, but we have to keep on eye on statement pricing too</a:t>
            </a:r>
          </a:p>
          <a:p>
            <a:pPr>
              <a:lnSpc>
                <a:spcPct val="80000"/>
              </a:lnSpc>
            </a:pPr>
            <a:endParaRPr lang="en-US" sz="1200" dirty="0" smtClean="0"/>
          </a:p>
          <a:p>
            <a:pPr>
              <a:lnSpc>
                <a:spcPct val="80000"/>
              </a:lnSpc>
            </a:pPr>
            <a:r>
              <a:rPr lang="en-US" sz="1200" dirty="0" smtClean="0"/>
              <a:t>How do we tell members how much money we’ve saved them?  Also on credit cards?  New ideas for e-messages??</a:t>
            </a:r>
          </a:p>
          <a:p>
            <a:endParaRPr lang="en-US" dirty="0"/>
          </a:p>
        </p:txBody>
      </p:sp>
      <p:sp>
        <p:nvSpPr>
          <p:cNvPr id="4" name="Slide Number Placeholder 3"/>
          <p:cNvSpPr>
            <a:spLocks noGrp="1"/>
          </p:cNvSpPr>
          <p:nvPr>
            <p:ph type="sldNum" sz="quarter" idx="10"/>
          </p:nvPr>
        </p:nvSpPr>
        <p:spPr/>
        <p:txBody>
          <a:bodyPr/>
          <a:lstStyle/>
          <a:p>
            <a:pPr>
              <a:defRPr/>
            </a:pPr>
            <a:fld id="{D892A9FC-6F56-43E4-9801-4FCE2B93A97B}" type="slidenum">
              <a:rPr lang="en-US" smtClean="0"/>
              <a:pPr>
                <a:defRPr/>
              </a:pPr>
              <a:t>30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get closer to eliminating this fee for small credit unions)</a:t>
            </a:r>
          </a:p>
          <a:p>
            <a:r>
              <a:rPr lang="en-US" dirty="0" smtClean="0"/>
              <a:t>We believe e-commerce concepts are ways to make smaller CUs more cost-effective</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892A9FC-6F56-43E4-9801-4FCE2B93A97B}" type="slidenum">
              <a:rPr lang="en-US" smtClean="0"/>
              <a:pPr>
                <a:defRPr/>
              </a:pPr>
              <a:t>31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sz="1200" dirty="0" smtClean="0"/>
              <a:t>Prices did go down even more in 2010:  we didn’t announce a price decrease, but instead announced mobile phone banking at no cost to CUs</a:t>
            </a:r>
          </a:p>
          <a:p>
            <a:pPr>
              <a:lnSpc>
                <a:spcPct val="80000"/>
              </a:lnSpc>
            </a:pPr>
            <a:r>
              <a:rPr lang="en-US" sz="1200" dirty="0" smtClean="0"/>
              <a:t>Both the simulator for the PC as well as the real thing for </a:t>
            </a:r>
            <a:r>
              <a:rPr lang="en-US" sz="1200" dirty="0" err="1" smtClean="0"/>
              <a:t>iPhone</a:t>
            </a:r>
            <a:r>
              <a:rPr lang="en-US" sz="1200" dirty="0" smtClean="0"/>
              <a:t>, Blackberry, etc.</a:t>
            </a:r>
          </a:p>
          <a:p>
            <a:pPr>
              <a:lnSpc>
                <a:spcPct val="80000"/>
              </a:lnSpc>
            </a:pPr>
            <a:r>
              <a:rPr lang="en-US" sz="1200" dirty="0" smtClean="0"/>
              <a:t>This gives us a bridge marketing approach so </a:t>
            </a:r>
            <a:r>
              <a:rPr lang="en-US" sz="1200" dirty="0" err="1" smtClean="0"/>
              <a:t>evefry</a:t>
            </a:r>
            <a:r>
              <a:rPr lang="en-US" sz="1200" dirty="0" smtClean="0"/>
              <a:t> time a user comes to </a:t>
            </a:r>
            <a:r>
              <a:rPr lang="en-US" sz="1200" dirty="0" err="1" smtClean="0"/>
              <a:t>onoline</a:t>
            </a:r>
            <a:r>
              <a:rPr lang="en-US" sz="1200" dirty="0" smtClean="0"/>
              <a:t> banking</a:t>
            </a:r>
          </a:p>
          <a:p>
            <a:pPr>
              <a:lnSpc>
                <a:spcPct val="80000"/>
              </a:lnSpc>
            </a:pPr>
            <a:endParaRPr lang="en-US" sz="1200" dirty="0" smtClean="0"/>
          </a:p>
          <a:p>
            <a:pPr>
              <a:lnSpc>
                <a:spcPct val="80000"/>
              </a:lnSpc>
            </a:pPr>
            <a:r>
              <a:rPr lang="en-US" sz="1200" dirty="0" smtClean="0"/>
              <a:t>By June next year we will announce WAP-based marketing (wireless marketing built specially for certain types of phones) – will likely have an a la carte price because it is thru a third party (but you’ll also have the ability to sell it) – this is for members who don’t have a browser-capable phone like </a:t>
            </a:r>
            <a:r>
              <a:rPr lang="en-US" sz="1200" dirty="0" err="1" smtClean="0"/>
              <a:t>iPhone</a:t>
            </a:r>
            <a:r>
              <a:rPr lang="en-US" sz="1200" dirty="0" smtClean="0"/>
              <a:t> or Blackberry, but the member would need to pay for it</a:t>
            </a:r>
          </a:p>
          <a:p>
            <a:pPr>
              <a:lnSpc>
                <a:spcPct val="80000"/>
              </a:lnSpc>
            </a:pPr>
            <a:r>
              <a:rPr lang="en-US" sz="1200" dirty="0" smtClean="0"/>
              <a:t>YOU NEED TO START WITH EXPLAINING MOBILE BANKING FOR THE IPHONE AND BLACKBERRY FIRST, THEN EXPLAIN THE BRIDGE MARKETING (FREE MARKETING TO YOUR ONLINE BANKING USERS)</a:t>
            </a:r>
          </a:p>
          <a:p>
            <a:pPr>
              <a:lnSpc>
                <a:spcPct val="80000"/>
              </a:lnSpc>
            </a:pPr>
            <a:r>
              <a:rPr lang="en-US" sz="1200" dirty="0" smtClean="0"/>
              <a:t>All of the mobile bankers and EFT people are working on making the phone a payment device, and therefore getting debit/credit card interchange income via mobile phone usage (tap your phone on a device and it pays the merchant ?!)</a:t>
            </a:r>
          </a:p>
          <a:p>
            <a:endParaRPr lang="en-US" dirty="0"/>
          </a:p>
        </p:txBody>
      </p:sp>
      <p:sp>
        <p:nvSpPr>
          <p:cNvPr id="4" name="Slide Number Placeholder 3"/>
          <p:cNvSpPr>
            <a:spLocks noGrp="1"/>
          </p:cNvSpPr>
          <p:nvPr>
            <p:ph type="sldNum" sz="quarter" idx="10"/>
          </p:nvPr>
        </p:nvSpPr>
        <p:spPr/>
        <p:txBody>
          <a:bodyPr/>
          <a:lstStyle/>
          <a:p>
            <a:pPr>
              <a:defRPr/>
            </a:pPr>
            <a:fld id="{D892A9FC-6F56-43E4-9801-4FCE2B93A97B}" type="slidenum">
              <a:rPr lang="en-US" smtClean="0"/>
              <a:pPr>
                <a:defRPr/>
              </a:pPr>
              <a:t>32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Bill pay fees went down with last month’s invoice (June, sent in July??)</a:t>
            </a:r>
          </a:p>
          <a:p>
            <a:r>
              <a:rPr lang="en-US" sz="1200" dirty="0" smtClean="0"/>
              <a:t>CU*Answers will be offering alternative bill pay partners, basic interfaces (not as tight as CU*EasyPay!)</a:t>
            </a:r>
          </a:p>
          <a:p>
            <a:r>
              <a:rPr lang="en-US" sz="1200" dirty="0" smtClean="0"/>
              <a:t>So CUs coming in who already have a bill pay relationship don’t have to move their members to CheckFree</a:t>
            </a:r>
          </a:p>
          <a:p>
            <a:endParaRPr lang="en-US" sz="1200" dirty="0" smtClean="0"/>
          </a:p>
          <a:p>
            <a:r>
              <a:rPr lang="en-US" sz="1200" dirty="0" smtClean="0"/>
              <a:t>The more vendors we have, the less aggregate buying power we have, but it probably won’t be a big impact for a while</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D892A9FC-6F56-43E4-9801-4FCE2B93A97B}" type="slidenum">
              <a:rPr lang="en-US" smtClean="0"/>
              <a:pPr>
                <a:defRPr/>
              </a:pPr>
              <a:t>33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Tell the Board, “By 2012 we will be charging for printed statements.” – put a stake in the ground </a:t>
            </a:r>
          </a:p>
          <a:p>
            <a:r>
              <a:rPr lang="en-US" sz="1200" dirty="0" smtClean="0"/>
              <a:t>In online banking, the member would be able to go into online banking, they could choose a paper statement and agree to a fee online</a:t>
            </a:r>
          </a:p>
          <a:p>
            <a:r>
              <a:rPr lang="en-US" sz="1200" dirty="0" smtClean="0"/>
              <a:t>	why not let the member decide what they want as long as they are willing to pay for it?</a:t>
            </a:r>
          </a:p>
          <a:p>
            <a:endParaRPr lang="en-US" sz="1200" dirty="0" smtClean="0"/>
          </a:p>
          <a:p>
            <a:r>
              <a:rPr lang="en-US" sz="1200" dirty="0" smtClean="0"/>
              <a:t>“We are planning to eliminate first class postage by 2012”</a:t>
            </a:r>
          </a:p>
          <a:p>
            <a:endParaRPr lang="en-US" sz="120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D892A9FC-6F56-43E4-9801-4FCE2B93A97B}" type="slidenum">
              <a:rPr lang="en-US" smtClean="0"/>
              <a:pPr>
                <a:defRPr/>
              </a:pPr>
              <a:t>34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a:noFill/>
        </p:spPr>
        <p:txBody>
          <a:bodyPr/>
          <a:lstStyle/>
          <a:p>
            <a:pPr defTabSz="965200"/>
            <a:fld id="{A9BAF417-A82F-4B98-9927-087C6AE45123}" type="slidenum">
              <a:rPr lang="en-US"/>
              <a:pPr defTabSz="965200"/>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sz="1200" dirty="0" smtClean="0"/>
              <a:t>The big evolution was adding FSCC at no charge</a:t>
            </a:r>
          </a:p>
          <a:p>
            <a:pPr>
              <a:lnSpc>
                <a:spcPct val="80000"/>
              </a:lnSpc>
            </a:pPr>
            <a:r>
              <a:rPr lang="en-US" sz="1200" dirty="0" smtClean="0"/>
              <a:t>CUSC – we charge that because CUSC will not allow Xtend CUs and CUSC credit unions to live together – if they change their political position, we’ll waive these fees!  </a:t>
            </a:r>
          </a:p>
          <a:p>
            <a:pPr>
              <a:lnSpc>
                <a:spcPct val="80000"/>
              </a:lnSpc>
            </a:pPr>
            <a:r>
              <a:rPr lang="en-US" sz="1200" dirty="0" smtClean="0"/>
              <a:t>Also added BSA monitoring for shared branch activity</a:t>
            </a:r>
          </a:p>
          <a:p>
            <a:pPr>
              <a:lnSpc>
                <a:spcPct val="80000"/>
              </a:lnSpc>
            </a:pPr>
            <a:endParaRPr lang="en-US" sz="1200" dirty="0" smtClean="0"/>
          </a:p>
          <a:p>
            <a:pPr>
              <a:lnSpc>
                <a:spcPct val="80000"/>
              </a:lnSpc>
            </a:pPr>
            <a:r>
              <a:rPr lang="en-US" sz="1200" dirty="0" smtClean="0"/>
              <a:t>You pay for shared branching for 3 reasons:  your branching strategy (we need a branch in this area); because you can (if you have a budget for charitable donations to CUs; where tactical reasons don’t exist); take one for the </a:t>
            </a:r>
            <a:r>
              <a:rPr lang="en-US" sz="1200" dirty="0" err="1" smtClean="0"/>
              <a:t>gipper</a:t>
            </a:r>
            <a:r>
              <a:rPr lang="en-US" sz="1200" dirty="0" smtClean="0"/>
              <a:t> (??)</a:t>
            </a:r>
          </a:p>
          <a:p>
            <a:pPr>
              <a:lnSpc>
                <a:spcPct val="80000"/>
              </a:lnSpc>
            </a:pPr>
            <a:endParaRPr lang="en-US" sz="1200" dirty="0" smtClean="0"/>
          </a:p>
          <a:p>
            <a:pPr>
              <a:lnSpc>
                <a:spcPct val="80000"/>
              </a:lnSpc>
            </a:pPr>
            <a:r>
              <a:rPr lang="en-US" sz="1200" dirty="0" smtClean="0"/>
              <a:t>Demographic software that gives the CU better analysis of members within a 5-mile radius of a particular potential shared branch location</a:t>
            </a:r>
          </a:p>
          <a:p>
            <a:endParaRPr lang="en-US" dirty="0"/>
          </a:p>
        </p:txBody>
      </p:sp>
      <p:sp>
        <p:nvSpPr>
          <p:cNvPr id="4" name="Slide Number Placeholder 3"/>
          <p:cNvSpPr>
            <a:spLocks noGrp="1"/>
          </p:cNvSpPr>
          <p:nvPr>
            <p:ph type="sldNum" sz="quarter" idx="10"/>
          </p:nvPr>
        </p:nvSpPr>
        <p:spPr/>
        <p:txBody>
          <a:bodyPr/>
          <a:lstStyle/>
          <a:p>
            <a:pPr>
              <a:defRPr/>
            </a:pPr>
            <a:fld id="{D892A9FC-6F56-43E4-9801-4FCE2B93A97B}" type="slidenum">
              <a:rPr lang="en-US" smtClean="0"/>
              <a:pPr>
                <a:defRPr/>
              </a:pPr>
              <a:t>35</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892A9FC-6F56-43E4-9801-4FCE2B93A97B}" type="slidenum">
              <a:rPr lang="en-US" smtClean="0"/>
              <a:pPr>
                <a:defRPr/>
              </a:pPr>
              <a:t>36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Don’t see major changes in 2010; major changes in 2011 are less than 50% chance</a:t>
            </a:r>
          </a:p>
          <a:p>
            <a:r>
              <a:rPr lang="en-US" dirty="0" smtClean="0"/>
              <a:t>Soft conversion year for 2010 compared to recent years, but still strong compared to several years ago</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892A9FC-6F56-43E4-9801-4FCE2B93A97B}" type="slidenum">
              <a:rPr lang="en-US" smtClean="0"/>
              <a:pPr>
                <a:defRPr/>
              </a:pPr>
              <a:t>37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sz="1200" dirty="0" smtClean="0"/>
              <a:t>Coded line items aren’t very descriptive and it’s difficult to get the right answer about what they all mean – would be nice to set up a further description/help to explain what all of the line items mean</a:t>
            </a:r>
          </a:p>
          <a:p>
            <a:pPr>
              <a:lnSpc>
                <a:spcPct val="80000"/>
              </a:lnSpc>
            </a:pPr>
            <a:r>
              <a:rPr lang="en-US" sz="1200" dirty="0" smtClean="0"/>
              <a:t>Also want a report to verify all of those item counts </a:t>
            </a:r>
          </a:p>
          <a:p>
            <a:pPr>
              <a:lnSpc>
                <a:spcPct val="80000"/>
              </a:lnSpc>
            </a:pPr>
            <a:r>
              <a:rPr lang="en-US" sz="1200" dirty="0" smtClean="0"/>
              <a:t>CU*A does provide help with reconciling for new CUs back to their contract </a:t>
            </a:r>
          </a:p>
          <a:p>
            <a:pPr>
              <a:lnSpc>
                <a:spcPct val="80000"/>
              </a:lnSpc>
            </a:pPr>
            <a:r>
              <a:rPr lang="en-US" sz="1200" dirty="0" smtClean="0"/>
              <a:t>We do publish the pricing guide which explains the concepts</a:t>
            </a:r>
          </a:p>
          <a:p>
            <a:pPr>
              <a:lnSpc>
                <a:spcPct val="80000"/>
              </a:lnSpc>
            </a:pPr>
            <a:r>
              <a:rPr lang="en-US" sz="1200" dirty="0" smtClean="0"/>
              <a:t>Need a new website to translate all of the billing codes and also work on reports to verify all of the individual line items</a:t>
            </a:r>
          </a:p>
          <a:p>
            <a:pPr>
              <a:lnSpc>
                <a:spcPct val="80000"/>
              </a:lnSpc>
            </a:pPr>
            <a:r>
              <a:rPr lang="en-US" sz="1200" dirty="0" smtClean="0"/>
              <a:t>Make sure it includes specific calculation routines as much as possible (i.e., run a Query of file xxx on date xxx with this criteria, etc…)</a:t>
            </a:r>
          </a:p>
          <a:p>
            <a:pPr>
              <a:lnSpc>
                <a:spcPct val="80000"/>
              </a:lnSpc>
            </a:pPr>
            <a:r>
              <a:rPr lang="en-US" sz="1200" dirty="0" smtClean="0"/>
              <a:t>LGLACT for the end of the month – remember that we pull out members with written off loans</a:t>
            </a:r>
          </a:p>
          <a:p>
            <a:pPr>
              <a:lnSpc>
                <a:spcPct val="80000"/>
              </a:lnSpc>
            </a:pPr>
            <a:r>
              <a:rPr lang="en-US" sz="1200" dirty="0" smtClean="0"/>
              <a:t>Doesn’t matter to us whether they are below par or not</a:t>
            </a:r>
          </a:p>
          <a:p>
            <a:pPr>
              <a:lnSpc>
                <a:spcPct val="80000"/>
              </a:lnSpc>
            </a:pPr>
            <a:r>
              <a:rPr lang="en-US" sz="1200" dirty="0" smtClean="0"/>
              <a:t>Asked group to send us the codes that are most confusing and need to be documented</a:t>
            </a:r>
          </a:p>
          <a:p>
            <a:pPr>
              <a:lnSpc>
                <a:spcPct val="80000"/>
              </a:lnSpc>
            </a:pPr>
            <a:r>
              <a:rPr lang="en-US" sz="1200" dirty="0" smtClean="0"/>
              <a:t>Remember that the reports on the system are designed to look at members in a different way depending on different perspectives – they won’t correlate and they aren’t supposed to and they never will</a:t>
            </a:r>
          </a:p>
          <a:p>
            <a:pPr>
              <a:lnSpc>
                <a:spcPct val="80000"/>
              </a:lnSpc>
            </a:pPr>
            <a:r>
              <a:rPr lang="en-US" sz="1200" dirty="0" smtClean="0"/>
              <a:t>We think more about how we can align our bill with your profitability, but there are many different ways to look at members</a:t>
            </a:r>
          </a:p>
          <a:p>
            <a:endParaRPr lang="en-US" dirty="0"/>
          </a:p>
        </p:txBody>
      </p:sp>
      <p:sp>
        <p:nvSpPr>
          <p:cNvPr id="4" name="Slide Number Placeholder 3"/>
          <p:cNvSpPr>
            <a:spLocks noGrp="1"/>
          </p:cNvSpPr>
          <p:nvPr>
            <p:ph type="sldNum" sz="quarter" idx="10"/>
          </p:nvPr>
        </p:nvSpPr>
        <p:spPr/>
        <p:txBody>
          <a:bodyPr/>
          <a:lstStyle/>
          <a:p>
            <a:pPr>
              <a:defRPr/>
            </a:pPr>
            <a:fld id="{D892A9FC-6F56-43E4-9801-4FCE2B93A97B}" type="slidenum">
              <a:rPr lang="en-US" smtClean="0"/>
              <a:pPr>
                <a:defRPr/>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defTabSz="965200"/>
            <a:fld id="{9361F2FE-383B-4C35-84D0-DA2EF32D20B6}" type="slidenum">
              <a:rPr lang="en-US"/>
              <a:pPr defTabSz="965200"/>
              <a:t>12</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defTabSz="965200"/>
            <a:fld id="{1EBC7744-AD5A-4128-BAF6-0FFB327D1C07}" type="slidenum">
              <a:rPr lang="en-US"/>
              <a:pPr defTabSz="965200"/>
              <a:t>14</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(I did not understand all of the categories Bob mentioned when going through the sample, but I assume he can remember what he said and say it again)</a:t>
            </a:r>
          </a:p>
          <a:p>
            <a:r>
              <a:rPr lang="en-US" dirty="0" smtClean="0"/>
              <a:t>Need to make sure to use this sample, not the one Becky handed out (hers still has the discount amount for Affinity)</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892A9FC-6F56-43E4-9801-4FCE2B93A97B}" type="slidenum">
              <a:rPr lang="en-US" smtClean="0"/>
              <a:pPr>
                <a:defRPr/>
              </a:pPr>
              <a:t>18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a better way to explain how to identify the WESCO Net items on the full CU*Answers bill (apparently there is a “W” but if you don’t happen to know that secret code, it would be confusing)</a:t>
            </a:r>
          </a:p>
          <a:p>
            <a:endParaRPr lang="en-US" dirty="0"/>
          </a:p>
        </p:txBody>
      </p:sp>
      <p:sp>
        <p:nvSpPr>
          <p:cNvPr id="4" name="Slide Number Placeholder 3"/>
          <p:cNvSpPr>
            <a:spLocks noGrp="1"/>
          </p:cNvSpPr>
          <p:nvPr>
            <p:ph type="sldNum" sz="quarter" idx="10"/>
          </p:nvPr>
        </p:nvSpPr>
        <p:spPr/>
        <p:txBody>
          <a:bodyPr/>
          <a:lstStyle/>
          <a:p>
            <a:pPr>
              <a:defRPr/>
            </a:pPr>
            <a:fld id="{D892A9FC-6F56-43E4-9801-4FCE2B93A97B}" type="slidenum">
              <a:rPr lang="en-US" smtClean="0"/>
              <a:pPr>
                <a:defRPr/>
              </a:pPr>
              <a:t>19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sz="1200" dirty="0" smtClean="0"/>
              <a:t>Side-by-side comparison of expense to revenue options</a:t>
            </a:r>
          </a:p>
          <a:p>
            <a:pPr>
              <a:lnSpc>
                <a:spcPct val="80000"/>
              </a:lnSpc>
            </a:pPr>
            <a:endParaRPr lang="en-US" sz="1200" dirty="0" smtClean="0"/>
          </a:p>
          <a:p>
            <a:pPr>
              <a:lnSpc>
                <a:spcPct val="80000"/>
              </a:lnSpc>
            </a:pPr>
            <a:r>
              <a:rPr lang="en-US" sz="1200" dirty="0" smtClean="0"/>
              <a:t>This is my expense				|	Here are all of the ways I can get that $ back</a:t>
            </a:r>
          </a:p>
          <a:p>
            <a:pPr>
              <a:lnSpc>
                <a:spcPct val="80000"/>
              </a:lnSpc>
            </a:pPr>
            <a:endParaRPr lang="en-US" sz="1200" dirty="0" smtClean="0"/>
          </a:p>
          <a:p>
            <a:pPr>
              <a:lnSpc>
                <a:spcPct val="80000"/>
              </a:lnSpc>
            </a:pPr>
            <a:r>
              <a:rPr lang="en-US" sz="1200" dirty="0" smtClean="0"/>
              <a:t>General overhead on a </a:t>
            </a:r>
            <a:r>
              <a:rPr lang="en-US" sz="1200" dirty="0" err="1" smtClean="0"/>
              <a:t>mbr</a:t>
            </a:r>
            <a:r>
              <a:rPr lang="en-US" sz="1200" dirty="0" smtClean="0"/>
              <a:t>			|	Minimum relationship fees (Min Bal Svc </a:t>
            </a:r>
            <a:r>
              <a:rPr lang="en-US" sz="1200" dirty="0" err="1" smtClean="0"/>
              <a:t>Chrg</a:t>
            </a:r>
            <a:r>
              <a:rPr lang="en-US" sz="1200" dirty="0" smtClean="0"/>
              <a:t>*) </a:t>
            </a:r>
          </a:p>
          <a:p>
            <a:pPr>
              <a:lnSpc>
                <a:spcPct val="80000"/>
              </a:lnSpc>
            </a:pPr>
            <a:endParaRPr lang="en-US" sz="1200" dirty="0" smtClean="0"/>
          </a:p>
          <a:p>
            <a:pPr>
              <a:lnSpc>
                <a:spcPct val="80000"/>
              </a:lnSpc>
            </a:pPr>
            <a:r>
              <a:rPr lang="en-US" sz="1200" dirty="0" smtClean="0"/>
              <a:t>Selected service overhead			|	???</a:t>
            </a:r>
          </a:p>
          <a:p>
            <a:pPr>
              <a:lnSpc>
                <a:spcPct val="80000"/>
              </a:lnSpc>
            </a:pPr>
            <a:r>
              <a:rPr lang="en-US" sz="1200" dirty="0" smtClean="0"/>
              <a:t>(understand your package price, and understand the a la carte boundaries)</a:t>
            </a:r>
          </a:p>
          <a:p>
            <a:pPr>
              <a:lnSpc>
                <a:spcPct val="80000"/>
              </a:lnSpc>
            </a:pPr>
            <a:endParaRPr lang="en-US" sz="1200" dirty="0" smtClean="0"/>
          </a:p>
          <a:p>
            <a:pPr>
              <a:lnSpc>
                <a:spcPct val="80000"/>
              </a:lnSpc>
            </a:pPr>
            <a:r>
              <a:rPr lang="en-US" sz="1200" dirty="0" smtClean="0"/>
              <a:t>Market Incentive costs				|	???</a:t>
            </a:r>
          </a:p>
          <a:p>
            <a:pPr>
              <a:lnSpc>
                <a:spcPct val="80000"/>
              </a:lnSpc>
            </a:pPr>
            <a:r>
              <a:rPr lang="en-US" sz="1200" dirty="0" smtClean="0"/>
              <a:t>(what are you giving away for marketing reasons?)</a:t>
            </a:r>
          </a:p>
          <a:p>
            <a:pPr>
              <a:lnSpc>
                <a:spcPct val="80000"/>
              </a:lnSpc>
            </a:pPr>
            <a:endParaRPr lang="en-US" sz="1200" dirty="0" smtClean="0"/>
          </a:p>
          <a:p>
            <a:pPr>
              <a:lnSpc>
                <a:spcPct val="80000"/>
              </a:lnSpc>
            </a:pPr>
            <a:r>
              <a:rPr lang="en-US" sz="1200" dirty="0" smtClean="0"/>
              <a:t>*Configure a minimum balance service charge that takes into account all of the relationships the member has with you (i.e., aggregate balance waivers)</a:t>
            </a:r>
          </a:p>
          <a:p>
            <a:endParaRPr lang="en-US" dirty="0"/>
          </a:p>
        </p:txBody>
      </p:sp>
      <p:sp>
        <p:nvSpPr>
          <p:cNvPr id="4" name="Slide Number Placeholder 3"/>
          <p:cNvSpPr>
            <a:spLocks noGrp="1"/>
          </p:cNvSpPr>
          <p:nvPr>
            <p:ph type="sldNum" sz="quarter" idx="10"/>
          </p:nvPr>
        </p:nvSpPr>
        <p:spPr/>
        <p:txBody>
          <a:bodyPr/>
          <a:lstStyle/>
          <a:p>
            <a:pPr>
              <a:defRPr/>
            </a:pPr>
            <a:fld id="{D892A9FC-6F56-43E4-9801-4FCE2B93A97B}" type="slidenum">
              <a:rPr lang="en-US" smtClean="0"/>
              <a:pPr>
                <a:defRPr/>
              </a:pPr>
              <a:t>20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Should the fee analysis count even if the CU doesn’t configure the fee at all?</a:t>
            </a:r>
          </a:p>
          <a:p>
            <a:r>
              <a:rPr lang="en-US" dirty="0" smtClean="0"/>
              <a:t>Verify if that is happening now or not – then make sure help is updated to explain that</a:t>
            </a:r>
          </a:p>
          <a:p>
            <a:endParaRPr lang="en-US" dirty="0"/>
          </a:p>
        </p:txBody>
      </p:sp>
      <p:sp>
        <p:nvSpPr>
          <p:cNvPr id="4" name="Slide Number Placeholder 3"/>
          <p:cNvSpPr>
            <a:spLocks noGrp="1"/>
          </p:cNvSpPr>
          <p:nvPr>
            <p:ph type="sldNum" sz="quarter" idx="10"/>
          </p:nvPr>
        </p:nvSpPr>
        <p:spPr/>
        <p:txBody>
          <a:bodyPr/>
          <a:lstStyle/>
          <a:p>
            <a:pPr>
              <a:defRPr/>
            </a:pPr>
            <a:fld id="{D892A9FC-6F56-43E4-9801-4FCE2B93A97B}" type="slidenum">
              <a:rPr lang="en-US" smtClean="0"/>
              <a:pPr>
                <a:defRPr/>
              </a:pPr>
              <a:t>21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0"/>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hangingPunct="0">
                <a:defRPr/>
              </a:pPr>
              <a:endParaRPr lang="en-US" dirty="0">
                <a:latin typeface="Lucida Sans Unicode" pitchFamily="34"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hangingPunct="0">
                <a:defRPr/>
              </a:pPr>
              <a:endParaRPr lang="en-US" dirty="0">
                <a:latin typeface="Lucida Sans Unicode"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baseline="0">
                <a:solidFill>
                  <a:schemeClr val="accent1"/>
                </a:solidFill>
                <a:effectLst>
                  <a:outerShdw blurRad="38100" dist="38100" dir="2700000" algn="tl">
                    <a:srgbClr val="000000">
                      <a:alpha val="43137"/>
                    </a:srgbClr>
                  </a:out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07091"/>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Slide Number Placeholder 16"/>
          <p:cNvSpPr>
            <a:spLocks noGrp="1"/>
          </p:cNvSpPr>
          <p:nvPr>
            <p:ph type="sldNum" sz="quarter" idx="10"/>
          </p:nvPr>
        </p:nvSpPr>
        <p:spPr/>
        <p:txBody>
          <a:bodyPr/>
          <a:lstStyle>
            <a:lvl1pPr>
              <a:defRPr/>
            </a:lvl1pPr>
          </a:lstStyle>
          <a:p>
            <a:pPr>
              <a:defRPr/>
            </a:pPr>
            <a:fld id="{F591F5B6-4532-434D-B3C6-924A0432113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407091"/>
          </a:xfrm>
        </p:spPr>
        <p:txBody>
          <a:bodyPr/>
          <a:lstStyle>
            <a:lvl1pPr>
              <a:defRPr sz="2000"/>
            </a:lvl1pPr>
            <a:lvl2pPr>
              <a:defRPr sz="1800"/>
            </a:lvl2pPr>
            <a:lvl3pPr>
              <a:defRPr sz="1600"/>
            </a:lvl3pPr>
            <a:lvl4pPr>
              <a:defRPr sz="1400"/>
            </a:lvl4pPr>
            <a:lvl5pPr>
              <a:defRPr sz="14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407091"/>
          </a:xfrm>
        </p:spPr>
        <p:txBody>
          <a:bodyPr/>
          <a:lstStyle>
            <a:lvl1pPr>
              <a:defRPr sz="2000"/>
            </a:lvl1pPr>
            <a:lvl2pPr>
              <a:defRPr sz="1800"/>
            </a:lvl2pPr>
            <a:lvl3pPr>
              <a:defRPr sz="1600"/>
            </a:lvl3pPr>
            <a:lvl4pPr>
              <a:defRPr sz="1400"/>
            </a:lvl4pPr>
            <a:lvl5pPr>
              <a:defRPr sz="14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p:nvPr>
        </p:nvSpPr>
        <p:spPr/>
        <p:txBody>
          <a:bodyPr rtlCol="0"/>
          <a:lstStyle>
            <a:lvl1pPr>
              <a:defRPr lang="en-US" dirty="0"/>
            </a:lvl1pPr>
            <a:extLst/>
          </a:lstStyle>
          <a:p>
            <a:r>
              <a:rPr lang="en-US" smtClean="0"/>
              <a:t>Click to edit Master title style</a:t>
            </a:r>
            <a:endParaRPr lang="en-US" dirty="0"/>
          </a:p>
        </p:txBody>
      </p:sp>
      <p:sp>
        <p:nvSpPr>
          <p:cNvPr id="5" name="Slide Number Placeholder 16"/>
          <p:cNvSpPr>
            <a:spLocks noGrp="1"/>
          </p:cNvSpPr>
          <p:nvPr>
            <p:ph type="sldNum" sz="quarter" idx="10"/>
          </p:nvPr>
        </p:nvSpPr>
        <p:spPr/>
        <p:txBody>
          <a:bodyPr/>
          <a:lstStyle>
            <a:lvl1pPr>
              <a:defRPr/>
            </a:lvl1pPr>
          </a:lstStyle>
          <a:p>
            <a:pPr>
              <a:defRPr/>
            </a:pPr>
            <a:fld id="{6AB9CB7E-7389-4B0B-9E61-0094DFF9650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7" name="Slide Number Placeholder 16"/>
          <p:cNvSpPr txBox="1">
            <a:spLocks/>
          </p:cNvSpPr>
          <p:nvPr userDrawn="1"/>
        </p:nvSpPr>
        <p:spPr>
          <a:xfrm>
            <a:off x="155575" y="6327775"/>
            <a:ext cx="2133600" cy="365125"/>
          </a:xfrm>
          <a:prstGeom prst="rect">
            <a:avLst/>
          </a:prstGeom>
        </p:spPr>
        <p:txBody>
          <a:bodyPr anchor="ctr"/>
          <a:lstStyle>
            <a:lvl1pPr>
              <a:defRPr/>
            </a:lvl1pPr>
          </a:lstStyle>
          <a:p>
            <a:pPr eaLnBrk="0" hangingPunct="0">
              <a:defRPr/>
            </a:pPr>
            <a:fld id="{FEDA4AA7-4517-4968-B37E-07410FDA88CB}" type="slidenum">
              <a:rPr lang="en-US" sz="1600" smtClean="0">
                <a:solidFill>
                  <a:schemeClr val="accent1"/>
                </a:solidFill>
                <a:latin typeface="Lucida Sans Unicode" pitchFamily="34" charset="0"/>
              </a:rPr>
              <a:pPr eaLnBrk="0" hangingPunct="0">
                <a:defRPr/>
              </a:pPr>
              <a:t>‹#›</a:t>
            </a:fld>
            <a:endParaRPr lang="en-US" sz="1600" dirty="0">
              <a:solidFill>
                <a:schemeClr val="accent1"/>
              </a:solidFill>
              <a:latin typeface="Lucida Sans Unicode" pitchFamily="34" charset="0"/>
            </a:endParaRPr>
          </a:p>
        </p:txBody>
      </p:sp>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dirty="0"/>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Slide Number Placeholder 16"/>
          <p:cNvSpPr>
            <a:spLocks noGrp="1"/>
          </p:cNvSpPr>
          <p:nvPr>
            <p:ph type="sldNum" sz="quarter" idx="10"/>
          </p:nvPr>
        </p:nvSpPr>
        <p:spPr>
          <a:xfrm>
            <a:off x="152400" y="6324600"/>
            <a:ext cx="2133600" cy="365125"/>
          </a:xfrm>
        </p:spPr>
        <p:txBody>
          <a:bodyPr/>
          <a:lstStyle>
            <a:lvl1pPr algn="l">
              <a:defRPr sz="1600" b="0">
                <a:solidFill>
                  <a:schemeClr val="bg1"/>
                </a:solidFill>
              </a:defRPr>
            </a:lvl1pPr>
          </a:lstStyle>
          <a:p>
            <a:pPr>
              <a:defRPr/>
            </a:pPr>
            <a:fld id="{D7C85B8B-EE3C-4B59-A71B-7CD75719254F}"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6"/>
          <p:cNvSpPr>
            <a:spLocks noGrp="1"/>
          </p:cNvSpPr>
          <p:nvPr>
            <p:ph type="sldNum" sz="quarter" idx="10"/>
          </p:nvPr>
        </p:nvSpPr>
        <p:spPr/>
        <p:txBody>
          <a:bodyPr/>
          <a:lstStyle>
            <a:lvl1pPr>
              <a:defRPr/>
            </a:lvl1pPr>
          </a:lstStyle>
          <a:p>
            <a:pPr>
              <a:defRPr/>
            </a:pPr>
            <a:fld id="{38AF1EC0-C487-46E3-A581-8A196AB4CC0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hangingPunct="0">
              <a:defRPr/>
            </a:pPr>
            <a:endParaRPr lang="en-US" dirty="0">
              <a:latin typeface="Lucida Sans Unicode" pitchFamily="34" charset="0"/>
            </a:endParaRPr>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hangingPunct="0">
              <a:defRPr/>
            </a:pPr>
            <a:endParaRPr lang="en-US" dirty="0">
              <a:latin typeface="Lucida Sans Unicode" pitchFamily="34" charset="0"/>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hangingPunct="0">
              <a:defRPr/>
            </a:pPr>
            <a:endParaRPr lang="en-US" dirty="0">
              <a:latin typeface="Lucida Sans Unicode" pitchFamily="34" charset="0"/>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hangingPunct="0">
              <a:defRPr/>
            </a:pPr>
            <a:endParaRPr lang="en-US" dirty="0">
              <a:latin typeface="Lucida Sans Unicode" pitchFamily="34" charset="0"/>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dirty="0"/>
          </a:p>
        </p:txBody>
      </p:sp>
      <p:sp>
        <p:nvSpPr>
          <p:cNvPr id="1033" name="Text Placeholder 29"/>
          <p:cNvSpPr>
            <a:spLocks noGrp="1"/>
          </p:cNvSpPr>
          <p:nvPr>
            <p:ph type="body" idx="1"/>
          </p:nvPr>
        </p:nvSpPr>
        <p:spPr bwMode="auto">
          <a:xfrm>
            <a:off x="457200" y="1600200"/>
            <a:ext cx="8229600" cy="4406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 name="Rectangle 3"/>
          <p:cNvSpPr>
            <a:spLocks noChangeArrowheads="1"/>
          </p:cNvSpPr>
          <p:nvPr/>
        </p:nvSpPr>
        <p:spPr bwMode="auto">
          <a:xfrm>
            <a:off x="0" y="1371600"/>
            <a:ext cx="8686800" cy="15240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w="9525">
            <a:noFill/>
            <a:miter lim="800000"/>
            <a:headEnd/>
            <a:tailEnd/>
          </a:ln>
          <a:effectLst/>
          <a:scene3d>
            <a:camera prst="orthographicFront"/>
            <a:lightRig rig="threePt" dir="t"/>
          </a:scene3d>
          <a:sp3d>
            <a:bevelT/>
          </a:sp3d>
        </p:spPr>
        <p:txBody>
          <a:bodyPr wrap="none" anchor="ctr"/>
          <a:lstStyle/>
          <a:p>
            <a:pPr algn="ctr">
              <a:defRPr/>
            </a:pPr>
            <a:endParaRPr lang="en-US" sz="2400" dirty="0">
              <a:latin typeface="Lucida Sans Unicode" pitchFamily="34" charset="0"/>
            </a:endParaRPr>
          </a:p>
        </p:txBody>
      </p:sp>
      <p:sp>
        <p:nvSpPr>
          <p:cNvPr id="19" name="Slide Number Placeholder 16"/>
          <p:cNvSpPr>
            <a:spLocks noGrp="1"/>
          </p:cNvSpPr>
          <p:nvPr>
            <p:ph type="sldNum" sz="quarter" idx="4"/>
          </p:nvPr>
        </p:nvSpPr>
        <p:spPr>
          <a:xfrm>
            <a:off x="155575" y="6327775"/>
            <a:ext cx="2133600" cy="365125"/>
          </a:xfrm>
          <a:prstGeom prst="rect">
            <a:avLst/>
          </a:prstGeom>
        </p:spPr>
        <p:txBody>
          <a:bodyPr vert="horz" lIns="91440" tIns="45720" rIns="91440" bIns="45720" rtlCol="0" anchor="ctr"/>
          <a:lstStyle>
            <a:lvl1pPr algn="l" eaLnBrk="0" hangingPunct="0">
              <a:defRPr sz="1600" b="0" smtClean="0">
                <a:solidFill>
                  <a:schemeClr val="bg1"/>
                </a:solidFill>
                <a:latin typeface="Lucida Sans Unicode" pitchFamily="34" charset="0"/>
              </a:defRPr>
            </a:lvl1pPr>
          </a:lstStyle>
          <a:p>
            <a:pPr>
              <a:defRPr/>
            </a:pPr>
            <a:fld id="{73A85210-199C-4025-B9D1-190AF24008DF}" type="slidenum">
              <a:rPr lang="en-US"/>
              <a:pPr>
                <a:defRPr/>
              </a:pPr>
              <a:t>‹#›</a:t>
            </a:fld>
            <a:endParaRPr lang="en-US" dirty="0"/>
          </a:p>
        </p:txBody>
      </p:sp>
      <p:sp>
        <p:nvSpPr>
          <p:cNvPr id="11" name="Rectangle 3"/>
          <p:cNvSpPr>
            <a:spLocks noChangeArrowheads="1"/>
          </p:cNvSpPr>
          <p:nvPr userDrawn="1"/>
        </p:nvSpPr>
        <p:spPr bwMode="auto">
          <a:xfrm>
            <a:off x="0" y="1371600"/>
            <a:ext cx="8686800" cy="15240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400" dirty="0">
              <a:latin typeface="Lucida Sans Unicode" pitchFamily="34" charset="0"/>
            </a:endParaRPr>
          </a:p>
        </p:txBody>
      </p:sp>
    </p:spTree>
  </p:cSld>
  <p:clrMap bg1="lt1" tx1="dk1" bg2="lt2" tx2="dk2" accent1="accent1" accent2="accent2" accent3="accent3" accent4="accent4" accent5="accent5" accent6="accent6" hlink="hlink" folHlink="folHlink"/>
  <p:sldLayoutIdLst>
    <p:sldLayoutId id="2147483706" r:id="rId1"/>
    <p:sldLayoutId id="2147483705" r:id="rId2"/>
    <p:sldLayoutId id="2147483707" r:id="rId3"/>
    <p:sldLayoutId id="2147483704" r:id="rId4"/>
    <p:sldLayoutId id="2147483708" r:id="rId5"/>
    <p:sldLayoutId id="2147483709" r:id="rId6"/>
    <p:sldLayoutId id="2147483703" r:id="rId7"/>
    <p:sldLayoutId id="2147483710" r:id="rId8"/>
    <p:sldLayoutId id="2147483711" r:id="rId9"/>
    <p:sldLayoutId id="2147483712" r:id="rId10"/>
    <p:sldLayoutId id="2147483713" r:id="rId11"/>
  </p:sldLayoutIdLst>
  <p:hf hdr="0" ftr="0" dt="0"/>
  <p:txStyles>
    <p:titleStyle>
      <a:lvl1pPr algn="l" rtl="0" fontAlgn="base">
        <a:spcBef>
          <a:spcPct val="0"/>
        </a:spcBef>
        <a:spcAft>
          <a:spcPct val="0"/>
        </a:spcAft>
        <a:defRPr lang="en-US" sz="3600" b="1" kern="1200" dirty="0">
          <a:solidFill>
            <a:schemeClr val="accent1"/>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3600" b="1">
          <a:solidFill>
            <a:schemeClr val="accent1"/>
          </a:solidFill>
          <a:latin typeface="Lucida Sans Unicode" pitchFamily="34" charset="0"/>
        </a:defRPr>
      </a:lvl2pPr>
      <a:lvl3pPr algn="l" rtl="0" fontAlgn="base">
        <a:spcBef>
          <a:spcPct val="0"/>
        </a:spcBef>
        <a:spcAft>
          <a:spcPct val="0"/>
        </a:spcAft>
        <a:defRPr sz="3600" b="1">
          <a:solidFill>
            <a:schemeClr val="accent1"/>
          </a:solidFill>
          <a:latin typeface="Lucida Sans Unicode" pitchFamily="34" charset="0"/>
        </a:defRPr>
      </a:lvl3pPr>
      <a:lvl4pPr algn="l" rtl="0" fontAlgn="base">
        <a:spcBef>
          <a:spcPct val="0"/>
        </a:spcBef>
        <a:spcAft>
          <a:spcPct val="0"/>
        </a:spcAft>
        <a:defRPr sz="3600" b="1">
          <a:solidFill>
            <a:schemeClr val="accent1"/>
          </a:solidFill>
          <a:latin typeface="Lucida Sans Unicode" pitchFamily="34" charset="0"/>
        </a:defRPr>
      </a:lvl4pPr>
      <a:lvl5pPr algn="l" rtl="0" fontAlgn="base">
        <a:spcBef>
          <a:spcPct val="0"/>
        </a:spcBef>
        <a:spcAft>
          <a:spcPct val="0"/>
        </a:spcAft>
        <a:defRPr sz="3600" b="1">
          <a:solidFill>
            <a:schemeClr val="accent1"/>
          </a:solidFill>
          <a:latin typeface="Lucida Sans Unicode" pitchFamily="34" charset="0"/>
        </a:defRPr>
      </a:lvl5pPr>
      <a:lvl6pPr marL="457200" algn="l" rtl="0" eaLnBrk="1" fontAlgn="base" hangingPunct="1">
        <a:spcBef>
          <a:spcPct val="0"/>
        </a:spcBef>
        <a:spcAft>
          <a:spcPct val="0"/>
        </a:spcAft>
        <a:defRPr sz="3600" b="1">
          <a:solidFill>
            <a:schemeClr val="accent1"/>
          </a:solidFill>
          <a:latin typeface="Lucida Sans Unicode" pitchFamily="34" charset="0"/>
        </a:defRPr>
      </a:lvl6pPr>
      <a:lvl7pPr marL="914400" algn="l" rtl="0" eaLnBrk="1" fontAlgn="base" hangingPunct="1">
        <a:spcBef>
          <a:spcPct val="0"/>
        </a:spcBef>
        <a:spcAft>
          <a:spcPct val="0"/>
        </a:spcAft>
        <a:defRPr sz="3600" b="1">
          <a:solidFill>
            <a:schemeClr val="accent1"/>
          </a:solidFill>
          <a:latin typeface="Lucida Sans Unicode" pitchFamily="34" charset="0"/>
        </a:defRPr>
      </a:lvl7pPr>
      <a:lvl8pPr marL="1371600" algn="l" rtl="0" eaLnBrk="1" fontAlgn="base" hangingPunct="1">
        <a:spcBef>
          <a:spcPct val="0"/>
        </a:spcBef>
        <a:spcAft>
          <a:spcPct val="0"/>
        </a:spcAft>
        <a:defRPr sz="3600" b="1">
          <a:solidFill>
            <a:schemeClr val="accent1"/>
          </a:solidFill>
          <a:latin typeface="Lucida Sans Unicode" pitchFamily="34" charset="0"/>
        </a:defRPr>
      </a:lvl8pPr>
      <a:lvl9pPr marL="1828800" algn="l" rtl="0" eaLnBrk="1" fontAlgn="base" hangingPunct="1">
        <a:spcBef>
          <a:spcPct val="0"/>
        </a:spcBef>
        <a:spcAft>
          <a:spcPct val="0"/>
        </a:spcAft>
        <a:defRPr sz="3600" b="1">
          <a:solidFill>
            <a:schemeClr val="accent1"/>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80000"/>
        <a:buFont typeface="Wingdings 3" pitchFamily="18" charset="2"/>
        <a:buChar char="}"/>
        <a:defRPr sz="2000" kern="1200">
          <a:solidFill>
            <a:schemeClr val="tx1"/>
          </a:solidFill>
          <a:latin typeface="+mn-lt"/>
          <a:ea typeface="+mn-ea"/>
          <a:cs typeface="+mn-cs"/>
        </a:defRPr>
      </a:lvl1pPr>
      <a:lvl2pPr marL="620713" indent="-228600" algn="l" rtl="0" fontAlgn="base">
        <a:spcBef>
          <a:spcPts val="325"/>
        </a:spcBef>
        <a:spcAft>
          <a:spcPct val="0"/>
        </a:spcAft>
        <a:buClr>
          <a:schemeClr val="accent1"/>
        </a:buClr>
        <a:buSzPct val="120000"/>
        <a:buFont typeface="Wingdings" pitchFamily="2" charset="2"/>
        <a:buChar char="§"/>
        <a:defRPr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20000"/>
        <a:buFont typeface="Wingdings 2" pitchFamily="18" charset="2"/>
        <a:buChar char=""/>
        <a:defRPr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6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sz="14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hyperlink" Target="mailto:cdekracker@cuansers.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pPr>
              <a:defRPr/>
            </a:pPr>
            <a:r>
              <a:rPr smtClean="0"/>
              <a:t>Understanding Your CU*Answers Invoice and Maximizing Your Return</a:t>
            </a:r>
            <a:endParaRPr dirty="0" smtClean="0"/>
          </a:p>
        </p:txBody>
      </p:sp>
      <p:sp>
        <p:nvSpPr>
          <p:cNvPr id="13315" name="Rectangle 3"/>
          <p:cNvSpPr>
            <a:spLocks noGrp="1" noChangeArrowheads="1"/>
          </p:cNvSpPr>
          <p:nvPr>
            <p:ph type="subTitle" idx="1"/>
          </p:nvPr>
        </p:nvSpPr>
        <p:spPr>
          <a:xfrm>
            <a:off x="685800" y="3611563"/>
            <a:ext cx="7772400" cy="1200150"/>
          </a:xfrm>
        </p:spPr>
        <p:txBody>
          <a:bodyPr/>
          <a:lstStyle/>
          <a:p>
            <a:pPr marR="0"/>
            <a:r>
              <a:rPr lang="en-US" smtClean="0">
                <a:effectLst>
                  <a:outerShdw blurRad="38100" dist="38100" dir="2700000" algn="tl">
                    <a:srgbClr val="FFFFFF"/>
                  </a:outerShdw>
                </a:effectLst>
              </a:rPr>
              <a:t>Correlating CU*Answers Pricing and Monthly Invoices With The Way Your Credit Union Earns</a:t>
            </a:r>
          </a:p>
          <a:p>
            <a:pPr marR="0"/>
            <a:r>
              <a:rPr lang="en-US" sz="1400" smtClean="0">
                <a:solidFill>
                  <a:schemeClr val="tx2"/>
                </a:solidFill>
                <a:effectLst>
                  <a:outerShdw blurRad="38100" dist="38100" dir="2700000" algn="tl">
                    <a:srgbClr val="FFFFFF"/>
                  </a:outerShdw>
                </a:effectLst>
              </a:rPr>
              <a:t>Live Interactive Session:  Tuesday, July 28, 2009</a:t>
            </a:r>
          </a:p>
          <a:p>
            <a:pPr marR="0"/>
            <a:r>
              <a:rPr lang="en-US" sz="1400" smtClean="0">
                <a:solidFill>
                  <a:schemeClr val="tx2"/>
                </a:solidFill>
                <a:effectLst>
                  <a:outerShdw blurRad="38100" dist="38100" dir="2700000" algn="tl">
                    <a:srgbClr val="FFFFFF"/>
                  </a:outerShdw>
                </a:effectLst>
              </a:rPr>
              <a:t>Web Conference Summary: Tuesday, August 4, 2009</a:t>
            </a:r>
          </a:p>
        </p:txBody>
      </p:sp>
      <p:pic>
        <p:nvPicPr>
          <p:cNvPr id="10244" name="Picture 1" descr="X:\Web Services\Public\logos\cuanswers\cuanswers_nocuso_white.png"/>
          <p:cNvPicPr>
            <a:picLocks noChangeAspect="1" noChangeArrowheads="1"/>
          </p:cNvPicPr>
          <p:nvPr/>
        </p:nvPicPr>
        <p:blipFill>
          <a:blip r:embed="rId3"/>
          <a:srcRect/>
          <a:stretch>
            <a:fillRect/>
          </a:stretch>
        </p:blipFill>
        <p:spPr bwMode="auto">
          <a:xfrm>
            <a:off x="304800" y="5943600"/>
            <a:ext cx="3403600" cy="442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1600200"/>
            <a:ext cx="8229600" cy="4406900"/>
          </a:xfrm>
        </p:spPr>
        <p:txBody>
          <a:bodyPr/>
          <a:lstStyle/>
          <a:p>
            <a:r>
              <a:rPr lang="en-US" smtClean="0"/>
              <a:t>We will call all clients when an email is returned as “Undeliverable” in an attempt to get a new valid address</a:t>
            </a:r>
          </a:p>
          <a:p>
            <a:r>
              <a:rPr lang="en-US" smtClean="0"/>
              <a:t>The email invoices are a slightly different format and presentation from the printed versions</a:t>
            </a:r>
          </a:p>
          <a:p>
            <a:pPr lvl="1"/>
            <a:r>
              <a:rPr lang="en-US" sz="2000" smtClean="0"/>
              <a:t>We can re-email or reprint them for the next 7 years</a:t>
            </a:r>
          </a:p>
          <a:p>
            <a:endParaRPr lang="en-US" smtClean="0"/>
          </a:p>
        </p:txBody>
      </p:sp>
      <p:sp>
        <p:nvSpPr>
          <p:cNvPr id="2" name="Title 1"/>
          <p:cNvSpPr>
            <a:spLocks noGrp="1"/>
          </p:cNvSpPr>
          <p:nvPr>
            <p:ph type="title"/>
          </p:nvPr>
        </p:nvSpPr>
        <p:spPr/>
        <p:txBody>
          <a:bodyPr/>
          <a:lstStyle/>
          <a:p>
            <a:pPr>
              <a:defRPr/>
            </a:pPr>
            <a:r>
              <a:rPr smtClean="0"/>
              <a:t>Delivering Invoices via Email</a:t>
            </a:r>
            <a:br>
              <a:rPr smtClean="0"/>
            </a:br>
            <a:r>
              <a:rPr sz="2000" smtClean="0"/>
              <a:t>Important Reminders</a:t>
            </a:r>
            <a:endParaRPr sz="2000"/>
          </a:p>
        </p:txBody>
      </p:sp>
      <p:sp>
        <p:nvSpPr>
          <p:cNvPr id="5" name="Rectangle 4"/>
          <p:cNvSpPr/>
          <p:nvPr/>
        </p:nvSpPr>
        <p:spPr bwMode="auto">
          <a:xfrm>
            <a:off x="762000" y="3657600"/>
            <a:ext cx="7543800" cy="2133600"/>
          </a:xfrm>
          <a:prstGeom prst="rect">
            <a:avLst/>
          </a:prstGeom>
          <a:solidFill>
            <a:schemeClr val="bg2"/>
          </a:solidFill>
          <a:ln>
            <a:noFill/>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p:spPr>
        <p:style>
          <a:lnRef idx="2">
            <a:schemeClr val="accent1"/>
          </a:lnRef>
          <a:fillRef idx="1">
            <a:schemeClr val="lt1"/>
          </a:fillRef>
          <a:effectRef idx="0">
            <a:schemeClr val="accent1"/>
          </a:effectRef>
          <a:fontRef idx="minor">
            <a:schemeClr val="dk1"/>
          </a:fontRef>
        </p:style>
        <p:txBody>
          <a:bodyPr/>
          <a:lstStyle/>
          <a:p>
            <a:pPr eaLnBrk="0" hangingPunct="0">
              <a:defRPr/>
            </a:pPr>
            <a:endParaRPr lang="en-US" dirty="0">
              <a:solidFill>
                <a:schemeClr val="tx1"/>
              </a:solidFill>
            </a:endParaRPr>
          </a:p>
        </p:txBody>
      </p:sp>
      <p:sp>
        <p:nvSpPr>
          <p:cNvPr id="10" name="Rectangle 9"/>
          <p:cNvSpPr/>
          <p:nvPr/>
        </p:nvSpPr>
        <p:spPr>
          <a:xfrm>
            <a:off x="2743200" y="3884613"/>
            <a:ext cx="5105400" cy="1754187"/>
          </a:xfrm>
          <a:prstGeom prst="rect">
            <a:avLst/>
          </a:prstGeom>
        </p:spPr>
        <p:txBody>
          <a:bodyPr>
            <a:spAutoFit/>
          </a:bodyPr>
          <a:lstStyle/>
          <a:p>
            <a:pPr algn="ctr" eaLnBrk="0" hangingPunct="0">
              <a:defRPr/>
            </a:pPr>
            <a:r>
              <a:rPr lang="en-US" b="1" dirty="0">
                <a:latin typeface="+mn-lt"/>
              </a:rPr>
              <a:t>Questions?  Need a copy of an old invoice?  </a:t>
            </a:r>
          </a:p>
          <a:p>
            <a:pPr algn="ctr" eaLnBrk="0" hangingPunct="0">
              <a:defRPr/>
            </a:pPr>
            <a:endParaRPr lang="en-US" dirty="0">
              <a:latin typeface="+mn-lt"/>
            </a:endParaRPr>
          </a:p>
          <a:p>
            <a:pPr algn="ctr" eaLnBrk="0" hangingPunct="0">
              <a:defRPr/>
            </a:pPr>
            <a:r>
              <a:rPr lang="en-US" dirty="0">
                <a:latin typeface="+mn-lt"/>
              </a:rPr>
              <a:t>Contact </a:t>
            </a:r>
            <a:r>
              <a:rPr lang="en-US" dirty="0" err="1">
                <a:latin typeface="+mn-lt"/>
              </a:rPr>
              <a:t>Carlynn</a:t>
            </a:r>
            <a:r>
              <a:rPr lang="en-US" dirty="0">
                <a:latin typeface="+mn-lt"/>
              </a:rPr>
              <a:t> </a:t>
            </a:r>
            <a:r>
              <a:rPr lang="en-US" dirty="0" err="1">
                <a:latin typeface="+mn-lt"/>
              </a:rPr>
              <a:t>DeKraker</a:t>
            </a:r>
            <a:r>
              <a:rPr lang="en-US" dirty="0">
                <a:latin typeface="+mn-lt"/>
              </a:rPr>
              <a:t> (ext. 172 or email to </a:t>
            </a:r>
            <a:r>
              <a:rPr lang="en-US" dirty="0">
                <a:latin typeface="+mn-lt"/>
                <a:hlinkClick r:id="rId2"/>
              </a:rPr>
              <a:t>cdekracker@cuanswers.com</a:t>
            </a:r>
            <a:r>
              <a:rPr lang="en-US" dirty="0">
                <a:latin typeface="+mn-lt"/>
              </a:rPr>
              <a:t> or) for help with research or if you need any old invoices recreated!</a:t>
            </a:r>
          </a:p>
        </p:txBody>
      </p:sp>
      <p:pic>
        <p:nvPicPr>
          <p:cNvPr id="19464" name="Picture 6" descr="C:\Documents and Settings\dmoore\Local Settings\Temporary Internet Files\Content.IE5\UQD8AF2T\MCj04344110000[1].wmf"/>
          <p:cNvPicPr>
            <a:picLocks noChangeAspect="1" noChangeArrowheads="1"/>
          </p:cNvPicPr>
          <p:nvPr/>
        </p:nvPicPr>
        <p:blipFill>
          <a:blip r:embed="rId3"/>
          <a:srcRect/>
          <a:stretch>
            <a:fillRect/>
          </a:stretch>
        </p:blipFill>
        <p:spPr bwMode="auto">
          <a:xfrm>
            <a:off x="914400" y="3810000"/>
            <a:ext cx="1625600" cy="1828800"/>
          </a:xfrm>
          <a:prstGeom prst="rect">
            <a:avLst/>
          </a:prstGeom>
          <a:noFill/>
          <a:ln w="9525">
            <a:noFill/>
            <a:miter lim="800000"/>
            <a:headEnd/>
            <a:tailEnd/>
          </a:ln>
        </p:spPr>
      </p:pic>
      <p:sp>
        <p:nvSpPr>
          <p:cNvPr id="19465" name="Slide Number Placeholder 6"/>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541C9F28-EAE0-4568-9A07-862C814C328C}" type="slidenum">
              <a:rPr lang="en-US"/>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1600200"/>
            <a:ext cx="8229600" cy="4406900"/>
          </a:xfrm>
        </p:spPr>
        <p:txBody>
          <a:bodyPr/>
          <a:lstStyle/>
          <a:p>
            <a:r>
              <a:rPr lang="en-US" smtClean="0"/>
              <a:t>What is it?</a:t>
            </a:r>
          </a:p>
          <a:p>
            <a:pPr lvl="1"/>
            <a:r>
              <a:rPr lang="en-US" sz="2000" smtClean="0"/>
              <a:t>Electronic deposit of our business checks</a:t>
            </a:r>
          </a:p>
          <a:p>
            <a:pPr lvl="1"/>
            <a:r>
              <a:rPr lang="en-US" sz="2000" smtClean="0"/>
              <a:t>eDOC Merchant capture technology to be used (Check Logic Lite)</a:t>
            </a:r>
          </a:p>
          <a:p>
            <a:r>
              <a:rPr lang="en-US" smtClean="0"/>
              <a:t>All CU*Answers deposits (Xtend and eDOC also) will be scanned and deposited remotely to our accounts at Corporate One FCU</a:t>
            </a:r>
          </a:p>
          <a:p>
            <a:pPr lvl="1"/>
            <a:r>
              <a:rPr lang="en-US" sz="2000" smtClean="0"/>
              <a:t>We expect a late summer </a:t>
            </a:r>
            <a:br>
              <a:rPr lang="en-US" sz="2000" smtClean="0"/>
            </a:br>
            <a:r>
              <a:rPr lang="en-US" sz="2000" smtClean="0"/>
              <a:t>implementation</a:t>
            </a:r>
          </a:p>
        </p:txBody>
      </p:sp>
      <p:sp>
        <p:nvSpPr>
          <p:cNvPr id="2" name="Title 1"/>
          <p:cNvSpPr>
            <a:spLocks noGrp="1"/>
          </p:cNvSpPr>
          <p:nvPr>
            <p:ph type="title"/>
          </p:nvPr>
        </p:nvSpPr>
        <p:spPr/>
        <p:txBody>
          <a:bodyPr/>
          <a:lstStyle/>
          <a:p>
            <a:pPr>
              <a:defRPr/>
            </a:pPr>
            <a:r>
              <a:rPr smtClean="0"/>
              <a:t>Implementation of CU Check 21 for Merchant Capture</a:t>
            </a:r>
            <a:endParaRPr/>
          </a:p>
        </p:txBody>
      </p:sp>
      <p:sp>
        <p:nvSpPr>
          <p:cNvPr id="20484" name="Slide Number Placeholder 5"/>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F11EC779-241C-4CB6-AB33-9E6E468C3A57}" type="slidenum">
              <a:rPr lang="en-US"/>
              <a:pPr/>
              <a:t>11</a:t>
            </a:fld>
            <a:endParaRPr lang="en-US"/>
          </a:p>
        </p:txBody>
      </p:sp>
      <p:pic>
        <p:nvPicPr>
          <p:cNvPr id="20485" name="Picture 1" descr="X:\Writing Team\Public\Special Projects, Focus Groups\Understanding Your CUA Invoice\checklogiclite.gif"/>
          <p:cNvPicPr>
            <a:picLocks noChangeAspect="1" noChangeArrowheads="1"/>
          </p:cNvPicPr>
          <p:nvPr/>
        </p:nvPicPr>
        <p:blipFill>
          <a:blip r:embed="rId2"/>
          <a:srcRect/>
          <a:stretch>
            <a:fillRect/>
          </a:stretch>
        </p:blipFill>
        <p:spPr bwMode="auto">
          <a:xfrm>
            <a:off x="5105400" y="3810000"/>
            <a:ext cx="36576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457200" y="1600200"/>
            <a:ext cx="8229600" cy="4406900"/>
          </a:xfrm>
        </p:spPr>
        <p:txBody>
          <a:bodyPr/>
          <a:lstStyle/>
          <a:p>
            <a:r>
              <a:rPr lang="en-US" smtClean="0"/>
              <a:t>Last summer (release 8.1) we added a feature to CU*BASE Accounts Payable that links incoming ACH debits to A/P Vendor history </a:t>
            </a:r>
          </a:p>
          <a:p>
            <a:pPr lvl="1"/>
            <a:r>
              <a:rPr lang="en-US" smtClean="0"/>
              <a:t>Like bill pay for </a:t>
            </a:r>
            <a:br>
              <a:rPr lang="en-US" smtClean="0"/>
            </a:br>
            <a:r>
              <a:rPr lang="en-US" smtClean="0"/>
              <a:t>credit unions!</a:t>
            </a:r>
          </a:p>
        </p:txBody>
      </p:sp>
      <p:sp>
        <p:nvSpPr>
          <p:cNvPr id="17411" name="Rectangle 2"/>
          <p:cNvSpPr>
            <a:spLocks noGrp="1" noChangeArrowheads="1"/>
          </p:cNvSpPr>
          <p:nvPr>
            <p:ph type="title"/>
          </p:nvPr>
        </p:nvSpPr>
        <p:spPr/>
        <p:txBody>
          <a:bodyPr/>
          <a:lstStyle/>
          <a:p>
            <a:pPr>
              <a:defRPr/>
            </a:pPr>
            <a:r>
              <a:rPr smtClean="0"/>
              <a:t>Paying Invoices via ACH</a:t>
            </a:r>
            <a:br>
              <a:rPr smtClean="0"/>
            </a:br>
            <a:r>
              <a:rPr sz="1800" smtClean="0"/>
              <a:t>What We’ve Done So Far</a:t>
            </a:r>
          </a:p>
        </p:txBody>
      </p:sp>
      <p:pic>
        <p:nvPicPr>
          <p:cNvPr id="21508" name="Picture 6" descr="2250g"/>
          <p:cNvPicPr>
            <a:picLocks noChangeAspect="1" noChangeArrowheads="1"/>
          </p:cNvPicPr>
          <p:nvPr/>
        </p:nvPicPr>
        <p:blipFill>
          <a:blip r:embed="rId3"/>
          <a:srcRect/>
          <a:stretch>
            <a:fillRect/>
          </a:stretch>
        </p:blipFill>
        <p:spPr bwMode="auto">
          <a:xfrm>
            <a:off x="3581400" y="2667000"/>
            <a:ext cx="4881563" cy="3522663"/>
          </a:xfrm>
          <a:prstGeom prst="rect">
            <a:avLst/>
          </a:prstGeom>
          <a:noFill/>
          <a:ln w="9525">
            <a:noFill/>
            <a:miter lim="800000"/>
            <a:headEnd/>
            <a:tailEnd/>
          </a:ln>
        </p:spPr>
      </p:pic>
      <p:pic>
        <p:nvPicPr>
          <p:cNvPr id="21509" name="Picture 5" descr="4g"/>
          <p:cNvPicPr>
            <a:picLocks noChangeAspect="1" noChangeArrowheads="1"/>
          </p:cNvPicPr>
          <p:nvPr/>
        </p:nvPicPr>
        <p:blipFill>
          <a:blip r:embed="rId4"/>
          <a:srcRect b="41516"/>
          <a:stretch>
            <a:fillRect/>
          </a:stretch>
        </p:blipFill>
        <p:spPr bwMode="auto">
          <a:xfrm>
            <a:off x="1600200" y="4800600"/>
            <a:ext cx="4872038" cy="2057400"/>
          </a:xfrm>
          <a:prstGeom prst="rect">
            <a:avLst/>
          </a:prstGeom>
          <a:noFill/>
          <a:ln w="9525">
            <a:noFill/>
            <a:miter lim="800000"/>
            <a:headEnd/>
            <a:tailEnd/>
          </a:ln>
        </p:spPr>
      </p:pic>
      <p:sp>
        <p:nvSpPr>
          <p:cNvPr id="21510" name="Oval 7"/>
          <p:cNvSpPr>
            <a:spLocks noChangeArrowheads="1"/>
          </p:cNvSpPr>
          <p:nvPr/>
        </p:nvSpPr>
        <p:spPr bwMode="auto">
          <a:xfrm>
            <a:off x="4191000" y="3581400"/>
            <a:ext cx="3124200" cy="304800"/>
          </a:xfrm>
          <a:prstGeom prst="ellipse">
            <a:avLst/>
          </a:prstGeom>
          <a:noFill/>
          <a:ln w="9525">
            <a:solidFill>
              <a:schemeClr val="tx1"/>
            </a:solidFill>
            <a:round/>
            <a:headEnd/>
            <a:tailEnd/>
          </a:ln>
        </p:spPr>
        <p:txBody>
          <a:bodyPr wrap="none" anchor="ctr"/>
          <a:lstStyle/>
          <a:p>
            <a:pPr eaLnBrk="0" hangingPunct="0"/>
            <a:endParaRPr lang="en-US">
              <a:latin typeface="Lucida Sans Unicode" pitchFamily="34" charset="0"/>
            </a:endParaRPr>
          </a:p>
        </p:txBody>
      </p:sp>
      <p:sp>
        <p:nvSpPr>
          <p:cNvPr id="25608" name="Text Box 8"/>
          <p:cNvSpPr txBox="1">
            <a:spLocks noChangeArrowheads="1"/>
          </p:cNvSpPr>
          <p:nvPr/>
        </p:nvSpPr>
        <p:spPr bwMode="auto">
          <a:xfrm>
            <a:off x="7010400" y="4267200"/>
            <a:ext cx="1828800" cy="523220"/>
          </a:xfrm>
          <a:prstGeom prst="rect">
            <a:avLst/>
          </a:prstGeom>
          <a:solidFill>
            <a:schemeClr val="bg2"/>
          </a:solidFill>
          <a:ln>
            <a:noFill/>
            <a:headEnd/>
            <a:tailEn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spcBef>
                <a:spcPct val="50000"/>
              </a:spcBef>
              <a:defRPr/>
            </a:pPr>
            <a:r>
              <a:rPr lang="en-US" sz="1400" dirty="0"/>
              <a:t>Setting up an ACH distribution record</a:t>
            </a:r>
          </a:p>
        </p:txBody>
      </p:sp>
      <p:sp>
        <p:nvSpPr>
          <p:cNvPr id="25609" name="Text Box 9"/>
          <p:cNvSpPr txBox="1">
            <a:spLocks noChangeArrowheads="1"/>
          </p:cNvSpPr>
          <p:nvPr/>
        </p:nvSpPr>
        <p:spPr bwMode="auto">
          <a:xfrm>
            <a:off x="990600" y="5883275"/>
            <a:ext cx="1676400" cy="523220"/>
          </a:xfrm>
          <a:prstGeom prst="rect">
            <a:avLst/>
          </a:prstGeom>
          <a:solidFill>
            <a:schemeClr val="bg2"/>
          </a:solidFill>
          <a:ln>
            <a:noFill/>
            <a:headEnd/>
            <a:tailEn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spcBef>
                <a:spcPct val="50000"/>
              </a:spcBef>
              <a:defRPr/>
            </a:pPr>
            <a:r>
              <a:rPr lang="en-US" sz="1400" dirty="0"/>
              <a:t>A/P vendor payment history</a:t>
            </a:r>
          </a:p>
        </p:txBody>
      </p:sp>
      <p:sp>
        <p:nvSpPr>
          <p:cNvPr id="21517" name="Slide Number Placeholder 8"/>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D7A14724-4179-464E-8E5E-5545BC092E80}" type="slidenum">
              <a:rPr lang="en-US"/>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457200" y="1600200"/>
            <a:ext cx="8229600" cy="4406900"/>
          </a:xfrm>
        </p:spPr>
        <p:txBody>
          <a:bodyPr/>
          <a:lstStyle/>
          <a:p>
            <a:r>
              <a:rPr lang="en-US" smtClean="0"/>
              <a:t>Benefits</a:t>
            </a:r>
          </a:p>
          <a:p>
            <a:pPr lvl="1"/>
            <a:r>
              <a:rPr lang="en-US" sz="2000" smtClean="0"/>
              <a:t>No postage or paper expenses</a:t>
            </a:r>
          </a:p>
          <a:p>
            <a:pPr lvl="1"/>
            <a:r>
              <a:rPr lang="en-US" sz="2000" smtClean="0"/>
              <a:t>No chance of lost or stolen checks</a:t>
            </a:r>
          </a:p>
          <a:p>
            <a:pPr lvl="1"/>
            <a:r>
              <a:rPr lang="en-US" sz="2000" smtClean="0"/>
              <a:t>Creates a record in the A/P vendor file</a:t>
            </a:r>
          </a:p>
          <a:p>
            <a:r>
              <a:rPr lang="en-US" smtClean="0"/>
              <a:t>How it works</a:t>
            </a:r>
          </a:p>
          <a:p>
            <a:pPr lvl="1"/>
            <a:r>
              <a:rPr lang="en-US" sz="2000" smtClean="0"/>
              <a:t>We will continue to email the invoice to you on or about the 12</a:t>
            </a:r>
            <a:r>
              <a:rPr lang="en-US" sz="2000" baseline="30000" smtClean="0"/>
              <a:t>th</a:t>
            </a:r>
            <a:r>
              <a:rPr lang="en-US" sz="2000" smtClean="0"/>
              <a:t> of the month</a:t>
            </a:r>
          </a:p>
          <a:p>
            <a:pPr lvl="1"/>
            <a:r>
              <a:rPr lang="en-US" sz="2000" smtClean="0"/>
              <a:t>We will process an ACH Debit against the account you designate later in the month</a:t>
            </a:r>
          </a:p>
        </p:txBody>
      </p:sp>
      <p:sp>
        <p:nvSpPr>
          <p:cNvPr id="2" name="Title 1"/>
          <p:cNvSpPr>
            <a:spLocks noGrp="1"/>
          </p:cNvSpPr>
          <p:nvPr>
            <p:ph type="title"/>
          </p:nvPr>
        </p:nvSpPr>
        <p:spPr/>
        <p:txBody>
          <a:bodyPr/>
          <a:lstStyle/>
          <a:p>
            <a:pPr>
              <a:defRPr/>
            </a:pPr>
            <a:r>
              <a:rPr smtClean="0"/>
              <a:t>Paying Invoices via ACH </a:t>
            </a:r>
            <a:br>
              <a:rPr smtClean="0"/>
            </a:br>
            <a:r>
              <a:rPr sz="1800" smtClean="0"/>
              <a:t>What We’ve Done So Far</a:t>
            </a:r>
            <a:endParaRPr sz="1800"/>
          </a:p>
        </p:txBody>
      </p:sp>
      <p:sp>
        <p:nvSpPr>
          <p:cNvPr id="22532"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30779E6F-53DE-4A90-80B7-0079CF5FF0BB}" type="slidenum">
              <a:rPr lang="en-US"/>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457200" y="1600200"/>
            <a:ext cx="4572000" cy="4406900"/>
          </a:xfrm>
        </p:spPr>
        <p:txBody>
          <a:bodyPr/>
          <a:lstStyle/>
          <a:p>
            <a:r>
              <a:rPr lang="en-US" smtClean="0"/>
              <a:t>We tested this process with a client in July and all went well</a:t>
            </a:r>
          </a:p>
          <a:p>
            <a:r>
              <a:rPr lang="en-US" smtClean="0"/>
              <a:t>All early movers will be implemented on 8/10/09</a:t>
            </a:r>
          </a:p>
          <a:p>
            <a:r>
              <a:rPr lang="en-US" smtClean="0"/>
              <a:t>Sign up form available on our web site</a:t>
            </a:r>
          </a:p>
        </p:txBody>
      </p:sp>
      <p:sp>
        <p:nvSpPr>
          <p:cNvPr id="18435" name="Rectangle 2"/>
          <p:cNvSpPr>
            <a:spLocks noGrp="1" noChangeArrowheads="1"/>
          </p:cNvSpPr>
          <p:nvPr>
            <p:ph type="title"/>
          </p:nvPr>
        </p:nvSpPr>
        <p:spPr/>
        <p:txBody>
          <a:bodyPr/>
          <a:lstStyle/>
          <a:p>
            <a:pPr>
              <a:defRPr/>
            </a:pPr>
            <a:r>
              <a:rPr smtClean="0"/>
              <a:t>Pay Your Invoice via ACH</a:t>
            </a:r>
          </a:p>
        </p:txBody>
      </p:sp>
      <p:sp>
        <p:nvSpPr>
          <p:cNvPr id="23556" name="Slide Number Placeholder 5"/>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D40EF429-FB99-470F-98BA-8FB3CC3C8B71}" type="slidenum">
              <a:rPr lang="en-US"/>
              <a:pPr/>
              <a:t>14</a:t>
            </a:fld>
            <a:endParaRPr lang="en-US"/>
          </a:p>
        </p:txBody>
      </p:sp>
      <p:pic>
        <p:nvPicPr>
          <p:cNvPr id="23557" name="Picture 4" descr="ACH form"/>
          <p:cNvPicPr>
            <a:picLocks noChangeAspect="1" noChangeArrowheads="1"/>
          </p:cNvPicPr>
          <p:nvPr/>
        </p:nvPicPr>
        <p:blipFill>
          <a:blip r:embed="rId3"/>
          <a:srcRect/>
          <a:stretch>
            <a:fillRect/>
          </a:stretch>
        </p:blipFill>
        <p:spPr bwMode="auto">
          <a:xfrm>
            <a:off x="5319713" y="2209800"/>
            <a:ext cx="3232150" cy="4191000"/>
          </a:xfrm>
          <a:prstGeom prst="rect">
            <a:avLst/>
          </a:prstGeom>
          <a:noFill/>
          <a:ln w="9525">
            <a:solidFill>
              <a:srgbClr val="969696"/>
            </a:solidFill>
            <a:miter lim="800000"/>
            <a:headEnd/>
            <a:tailEnd/>
          </a:ln>
        </p:spPr>
      </p:pic>
      <p:sp>
        <p:nvSpPr>
          <p:cNvPr id="20486" name="Text Box 6"/>
          <p:cNvSpPr txBox="1">
            <a:spLocks noChangeArrowheads="1"/>
          </p:cNvSpPr>
          <p:nvPr/>
        </p:nvSpPr>
        <p:spPr bwMode="auto">
          <a:xfrm>
            <a:off x="1981200" y="5454650"/>
            <a:ext cx="5638800" cy="723900"/>
          </a:xfrm>
          <a:prstGeom prst="rect">
            <a:avLst/>
          </a:prstGeom>
          <a:solidFill>
            <a:schemeClr val="bg2"/>
          </a:solidFill>
          <a:ln>
            <a:noFill/>
            <a:headEnd/>
            <a:tailEnd/>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spcBef>
                <a:spcPct val="50000"/>
              </a:spcBef>
              <a:defRPr/>
            </a:pPr>
            <a:r>
              <a:rPr lang="en-US" sz="1400" dirty="0"/>
              <a:t>Form available online at:</a:t>
            </a:r>
          </a:p>
          <a:p>
            <a:pPr algn="ctr" eaLnBrk="0" hangingPunct="0">
              <a:spcBef>
                <a:spcPct val="50000"/>
              </a:spcBef>
              <a:defRPr/>
            </a:pPr>
            <a:r>
              <a:rPr lang="en-US" dirty="0"/>
              <a:t>http://www.cuanswers.com/lc2k9/index.php</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dirty="0" smtClean="0"/>
              <a:t>Reading That Monthly Invoice</a:t>
            </a:r>
            <a:endParaRPr dirty="0"/>
          </a:p>
        </p:txBody>
      </p:sp>
      <p:sp>
        <p:nvSpPr>
          <p:cNvPr id="5" name="Subtitle 4"/>
          <p:cNvSpPr>
            <a:spLocks noGrp="1"/>
          </p:cNvSpPr>
          <p:nvPr>
            <p:ph type="subTitle" idx="1"/>
          </p:nvPr>
        </p:nvSpPr>
        <p:spPr>
          <a:xfrm>
            <a:off x="685800" y="3611563"/>
            <a:ext cx="7772400" cy="1200150"/>
          </a:xfrm>
        </p:spPr>
        <p:txBody>
          <a:bodyPr/>
          <a:lstStyle/>
          <a:p>
            <a:pPr marL="231775" marR="0" indent="-231775">
              <a:buFont typeface="Wingdings" pitchFamily="2" charset="2"/>
              <a:buChar char="Ø"/>
            </a:pPr>
            <a:r>
              <a:rPr lang="en-US" smtClean="0">
                <a:effectLst>
                  <a:outerShdw blurRad="38100" dist="38100" dir="2700000" algn="tl">
                    <a:srgbClr val="FFFFFF"/>
                  </a:outerShdw>
                </a:effectLst>
              </a:rPr>
              <a:t>Our Invoices and Your Chart of Accounts</a:t>
            </a:r>
          </a:p>
          <a:p>
            <a:pPr marL="231775" marR="0" indent="-231775">
              <a:buFont typeface="Wingdings" pitchFamily="2" charset="2"/>
              <a:buChar char="Ø"/>
            </a:pPr>
            <a:r>
              <a:rPr lang="en-US" smtClean="0">
                <a:effectLst>
                  <a:outerShdw blurRad="38100" dist="38100" dir="2700000" algn="tl">
                    <a:srgbClr val="FFFFFF"/>
                  </a:outerShdw>
                </a:effectLst>
              </a:rPr>
              <a:t>Matching Invoices to Revenue</a:t>
            </a:r>
          </a:p>
          <a:p>
            <a:pPr marL="231775" marR="0" indent="-231775">
              <a:buFont typeface="Wingdings" pitchFamily="2" charset="2"/>
              <a:buChar char="§"/>
            </a:pPr>
            <a:endParaRPr lang="en-US" smtClean="0">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57200" y="1600200"/>
            <a:ext cx="8229600" cy="4406900"/>
          </a:xfrm>
        </p:spPr>
        <p:txBody>
          <a:bodyPr/>
          <a:lstStyle/>
          <a:p>
            <a:r>
              <a:rPr lang="en-US" smtClean="0"/>
              <a:t>Every month your accounting team creates a history of your operational decisions, strategies, tactics, and outcomes</a:t>
            </a:r>
          </a:p>
          <a:p>
            <a:pPr lvl="1"/>
            <a:r>
              <a:rPr lang="en-US" smtClean="0"/>
              <a:t>This becomes part of your corporate record, and ultimately your 5300 profile for third parties</a:t>
            </a:r>
          </a:p>
          <a:p>
            <a:r>
              <a:rPr lang="en-US" smtClean="0"/>
              <a:t>Ratios are important...but there sometimes end up as simply the result of day-to-day clerical  tasks, rather than a well-thought-out, best-foot-forward plan</a:t>
            </a:r>
          </a:p>
          <a:p>
            <a:r>
              <a:rPr lang="en-US" smtClean="0"/>
              <a:t>CU*Answers is trying to automate billing processes so that credit unions can streamline their tactics for reporting expenses and, ultimately, their operational success</a:t>
            </a:r>
          </a:p>
          <a:p>
            <a:pPr lvl="1"/>
            <a:r>
              <a:rPr lang="en-US" smtClean="0"/>
              <a:t>Improper recording could be detrimental to CU in the  examination process</a:t>
            </a:r>
          </a:p>
          <a:p>
            <a:pPr lvl="1"/>
            <a:r>
              <a:rPr lang="en-US" smtClean="0"/>
              <a:t>Improper recording could be detrimental to our network’s reputation</a:t>
            </a:r>
          </a:p>
        </p:txBody>
      </p:sp>
      <p:sp>
        <p:nvSpPr>
          <p:cNvPr id="2" name="Title 1"/>
          <p:cNvSpPr>
            <a:spLocks noGrp="1"/>
          </p:cNvSpPr>
          <p:nvPr>
            <p:ph type="title"/>
          </p:nvPr>
        </p:nvSpPr>
        <p:spPr>
          <a:xfrm>
            <a:off x="457200" y="274638"/>
            <a:ext cx="8686800" cy="1143000"/>
          </a:xfrm>
        </p:spPr>
        <p:txBody>
          <a:bodyPr/>
          <a:lstStyle/>
          <a:p>
            <a:pPr>
              <a:defRPr/>
            </a:pPr>
            <a:r>
              <a:rPr sz="3200" smtClean="0"/>
              <a:t>Our Invoices &amp; Your Chart of Accounts</a:t>
            </a:r>
            <a:br>
              <a:rPr sz="3200" smtClean="0"/>
            </a:br>
            <a:r>
              <a:rPr sz="2000" smtClean="0"/>
              <a:t>Why does it matter?</a:t>
            </a:r>
            <a:endParaRPr sz="2000"/>
          </a:p>
        </p:txBody>
      </p:sp>
      <p:sp>
        <p:nvSpPr>
          <p:cNvPr id="25604"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53F6C0F9-4F57-4251-9F8E-9C8BB69AB08C}" type="slidenum">
              <a:rPr lang="en-US"/>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457200" y="1600200"/>
            <a:ext cx="8229600" cy="4406900"/>
          </a:xfrm>
        </p:spPr>
        <p:txBody>
          <a:bodyPr/>
          <a:lstStyle/>
          <a:p>
            <a:r>
              <a:rPr lang="en-US" smtClean="0"/>
              <a:t>More importantly, how do you match key expenses with tactics for earning on your investment?</a:t>
            </a:r>
          </a:p>
          <a:p>
            <a:pPr lvl="1"/>
            <a:r>
              <a:rPr lang="en-US" smtClean="0"/>
              <a:t>Isolate expense areas to get a picture of the potential need to focus strategies for payback </a:t>
            </a:r>
          </a:p>
          <a:p>
            <a:pPr lvl="2"/>
            <a:r>
              <a:rPr lang="en-US" smtClean="0"/>
              <a:t>If you don’t know bill pay costs you $12K a month, then how can you prioritize the need to get a positive return ($12K+)?</a:t>
            </a:r>
          </a:p>
          <a:p>
            <a:pPr lvl="1"/>
            <a:r>
              <a:rPr lang="en-US" smtClean="0"/>
              <a:t>In all the noise of running a credit union, it’s easy just to lump it all together and cover it as part of general accounting overhead</a:t>
            </a:r>
          </a:p>
          <a:p>
            <a:pPr lvl="2"/>
            <a:r>
              <a:rPr lang="en-US" smtClean="0"/>
              <a:t>CU*Answers has dozens of specific tactics for earning:  automated service income programs, relationship fees, rate discounts, etc.</a:t>
            </a:r>
          </a:p>
          <a:p>
            <a:pPr lvl="2"/>
            <a:r>
              <a:rPr lang="en-US" smtClean="0"/>
              <a:t>These often go unused because there is no priority to match expenses to potential earning opportunities</a:t>
            </a:r>
          </a:p>
          <a:p>
            <a:endParaRPr lang="en-US" smtClean="0"/>
          </a:p>
          <a:p>
            <a:pPr lvl="2"/>
            <a:endParaRPr lang="en-US" smtClean="0"/>
          </a:p>
        </p:txBody>
      </p:sp>
      <p:sp>
        <p:nvSpPr>
          <p:cNvPr id="2" name="Title 1"/>
          <p:cNvSpPr>
            <a:spLocks noGrp="1"/>
          </p:cNvSpPr>
          <p:nvPr>
            <p:ph type="title"/>
          </p:nvPr>
        </p:nvSpPr>
        <p:spPr>
          <a:xfrm>
            <a:off x="457200" y="274638"/>
            <a:ext cx="8686800" cy="1143000"/>
          </a:xfrm>
        </p:spPr>
        <p:txBody>
          <a:bodyPr/>
          <a:lstStyle/>
          <a:p>
            <a:pPr>
              <a:defRPr/>
            </a:pPr>
            <a:r>
              <a:rPr sz="3200" smtClean="0"/>
              <a:t>Our Invoices &amp; Your Chart of Accounts</a:t>
            </a:r>
            <a:br>
              <a:rPr sz="3200" smtClean="0"/>
            </a:br>
            <a:r>
              <a:rPr sz="2000" smtClean="0"/>
              <a:t>Why does it matter?</a:t>
            </a:r>
            <a:endParaRPr sz="2000"/>
          </a:p>
        </p:txBody>
      </p:sp>
      <p:sp>
        <p:nvSpPr>
          <p:cNvPr id="4" name="TextBox 3"/>
          <p:cNvSpPr txBox="1"/>
          <p:nvPr/>
        </p:nvSpPr>
        <p:spPr>
          <a:xfrm>
            <a:off x="2590800" y="5867400"/>
            <a:ext cx="6096000" cy="738188"/>
          </a:xfrm>
          <a:prstGeom prst="rect">
            <a:avLst/>
          </a:prstGeom>
          <a:noFill/>
        </p:spPr>
        <p:txBody>
          <a:bodyPr anchor="b"/>
          <a:lstStyle/>
          <a:p>
            <a:pPr algn="r" eaLnBrk="0" hangingPunct="0">
              <a:defRPr/>
            </a:pPr>
            <a:r>
              <a:rPr lang="en-US" sz="1400" dirty="0">
                <a:solidFill>
                  <a:schemeClr val="accent2"/>
                </a:solidFill>
                <a:latin typeface="+mn-lt"/>
              </a:rPr>
              <a:t>Have you ever thought things were getting more expensive in general, only to find out that CU*Answers prices have declined or there was a new feature that could turn an expense into a net gain?</a:t>
            </a:r>
          </a:p>
        </p:txBody>
      </p:sp>
      <p:sp>
        <p:nvSpPr>
          <p:cNvPr id="26629" name="Slide Number Placeholder 4"/>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FCFACBDF-1D2B-4850-981E-9484F12562F6}" type="slidenum">
              <a:rPr lang="en-US"/>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8"/>
          <p:cNvSpPr>
            <a:spLocks noGrp="1" noChangeArrowheads="1"/>
          </p:cNvSpPr>
          <p:nvPr>
            <p:ph type="title"/>
          </p:nvPr>
        </p:nvSpPr>
        <p:spPr>
          <a:xfrm>
            <a:off x="457200" y="274638"/>
            <a:ext cx="8686800" cy="1143000"/>
          </a:xfrm>
        </p:spPr>
        <p:txBody>
          <a:bodyPr/>
          <a:lstStyle/>
          <a:p>
            <a:pPr>
              <a:defRPr/>
            </a:pPr>
            <a:r>
              <a:rPr sz="3200" smtClean="0"/>
              <a:t>Our Invoices &amp; Your Chart of Accounts</a:t>
            </a:r>
            <a:br>
              <a:rPr sz="3200" smtClean="0"/>
            </a:br>
            <a:r>
              <a:rPr sz="2000" smtClean="0"/>
              <a:t>Why does it matter?</a:t>
            </a:r>
          </a:p>
        </p:txBody>
      </p:sp>
      <p:sp>
        <p:nvSpPr>
          <p:cNvPr id="27651" name="Slide Number Placeholder 7"/>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AB220447-7093-40CF-A181-B8AC9FB8720F}" type="slidenum">
              <a:rPr lang="en-US" smtClean="0"/>
              <a:pPr/>
              <a:t>18</a:t>
            </a:fld>
            <a:endParaRPr lang="en-US" smtClean="0"/>
          </a:p>
        </p:txBody>
      </p:sp>
      <p:pic>
        <p:nvPicPr>
          <p:cNvPr id="27652" name="Picture 1" descr="X:\Writing Team\Public\Special Projects, Focus Groups\Understanding Your CUA Invoice\sample invoice.gif"/>
          <p:cNvPicPr>
            <a:picLocks noChangeAspect="1" noChangeArrowheads="1"/>
          </p:cNvPicPr>
          <p:nvPr/>
        </p:nvPicPr>
        <p:blipFill>
          <a:blip r:embed="rId3"/>
          <a:srcRect/>
          <a:stretch>
            <a:fillRect/>
          </a:stretch>
        </p:blipFill>
        <p:spPr bwMode="auto">
          <a:xfrm>
            <a:off x="4572000" y="1828800"/>
            <a:ext cx="3343275" cy="4324350"/>
          </a:xfrm>
          <a:prstGeom prst="rect">
            <a:avLst/>
          </a:prstGeom>
          <a:noFill/>
          <a:ln w="9525">
            <a:noFill/>
            <a:miter lim="800000"/>
            <a:headEnd/>
            <a:tailEnd/>
          </a:ln>
        </p:spPr>
      </p:pic>
      <p:pic>
        <p:nvPicPr>
          <p:cNvPr id="27653" name="Picture 2" descr="X:\Writing Team\Public\Special Projects, Focus Groups\Understanding Your CUA Invoice\chart of accts.gif"/>
          <p:cNvPicPr>
            <a:picLocks noChangeAspect="1" noChangeArrowheads="1"/>
          </p:cNvPicPr>
          <p:nvPr/>
        </p:nvPicPr>
        <p:blipFill>
          <a:blip r:embed="rId4"/>
          <a:srcRect/>
          <a:stretch>
            <a:fillRect/>
          </a:stretch>
        </p:blipFill>
        <p:spPr bwMode="auto">
          <a:xfrm>
            <a:off x="990600" y="1828800"/>
            <a:ext cx="3352800" cy="432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457200" y="1600200"/>
            <a:ext cx="8229600" cy="4406900"/>
          </a:xfrm>
        </p:spPr>
        <p:txBody>
          <a:bodyPr/>
          <a:lstStyle/>
          <a:p>
            <a:r>
              <a:rPr lang="en-US" smtClean="0"/>
              <a:t>As we automate this function, how can we standardize invoices around the way credit unions see their expenses and their offsetting income opportunities?</a:t>
            </a:r>
          </a:p>
          <a:p>
            <a:r>
              <a:rPr lang="en-US" smtClean="0"/>
              <a:t>Let’s get organized...</a:t>
            </a:r>
          </a:p>
          <a:p>
            <a:pPr lvl="1"/>
            <a:r>
              <a:rPr lang="en-US" smtClean="0"/>
              <a:t>Any ideas on how we might sort the invoice items?</a:t>
            </a:r>
          </a:p>
          <a:p>
            <a:pPr lvl="1"/>
            <a:r>
              <a:rPr lang="en-US" smtClean="0"/>
              <a:t>What categories of expenses should we highlight?</a:t>
            </a:r>
          </a:p>
          <a:p>
            <a:pPr lvl="1"/>
            <a:r>
              <a:rPr lang="en-US" smtClean="0"/>
              <a:t>What G/L summary or other suggestions could we give on the invoice?</a:t>
            </a:r>
          </a:p>
          <a:p>
            <a:pPr lvl="1"/>
            <a:r>
              <a:rPr lang="en-US" smtClean="0"/>
              <a:t>Should we have a consolidated invoice?  More, separate invoices?</a:t>
            </a:r>
          </a:p>
          <a:p>
            <a:pPr lvl="1"/>
            <a:r>
              <a:rPr lang="en-US" smtClean="0"/>
              <a:t>Should we package more pricing instead of the </a:t>
            </a:r>
            <a:r>
              <a:rPr lang="en-US" i="1" smtClean="0"/>
              <a:t>a la carte </a:t>
            </a:r>
            <a:r>
              <a:rPr lang="en-US" smtClean="0"/>
              <a:t>breakdown?</a:t>
            </a:r>
          </a:p>
        </p:txBody>
      </p:sp>
      <p:sp>
        <p:nvSpPr>
          <p:cNvPr id="2" name="Title 1"/>
          <p:cNvSpPr>
            <a:spLocks noGrp="1"/>
          </p:cNvSpPr>
          <p:nvPr>
            <p:ph type="title"/>
          </p:nvPr>
        </p:nvSpPr>
        <p:spPr>
          <a:xfrm>
            <a:off x="457200" y="274638"/>
            <a:ext cx="8686800" cy="1143000"/>
          </a:xfrm>
        </p:spPr>
        <p:txBody>
          <a:bodyPr/>
          <a:lstStyle/>
          <a:p>
            <a:pPr>
              <a:defRPr/>
            </a:pPr>
            <a:r>
              <a:rPr sz="3200" smtClean="0"/>
              <a:t>Our Invoices &amp; Your Chart of Accounts</a:t>
            </a:r>
            <a:br>
              <a:rPr sz="3200" smtClean="0"/>
            </a:br>
            <a:r>
              <a:rPr sz="2000" smtClean="0"/>
              <a:t>What could we do differently tomorrow?</a:t>
            </a:r>
            <a:endParaRPr sz="2000"/>
          </a:p>
        </p:txBody>
      </p:sp>
      <p:sp>
        <p:nvSpPr>
          <p:cNvPr id="28676" name="TextBox 4"/>
          <p:cNvSpPr txBox="1">
            <a:spLocks noChangeArrowheads="1"/>
          </p:cNvSpPr>
          <p:nvPr/>
        </p:nvSpPr>
        <p:spPr bwMode="auto">
          <a:xfrm>
            <a:off x="4419600" y="6183313"/>
            <a:ext cx="4267200" cy="307975"/>
          </a:xfrm>
          <a:prstGeom prst="rect">
            <a:avLst/>
          </a:prstGeom>
          <a:noFill/>
          <a:ln w="9525">
            <a:noFill/>
            <a:miter lim="800000"/>
            <a:headEnd/>
            <a:tailEnd/>
          </a:ln>
        </p:spPr>
        <p:txBody>
          <a:bodyPr anchor="b">
            <a:spAutoFit/>
          </a:bodyPr>
          <a:lstStyle/>
          <a:p>
            <a:pPr algn="r" eaLnBrk="0" hangingPunct="0"/>
            <a:r>
              <a:rPr lang="en-US" sz="1400">
                <a:solidFill>
                  <a:schemeClr val="accent2"/>
                </a:solidFill>
                <a:latin typeface="Lucida Sans Unicode" pitchFamily="34" charset="0"/>
              </a:rPr>
              <a:t>Evolution will require input from you</a:t>
            </a:r>
          </a:p>
        </p:txBody>
      </p:sp>
      <p:sp>
        <p:nvSpPr>
          <p:cNvPr id="28677" name="Slide Number Placeholder 5"/>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573A325C-1095-4DC8-85E0-09883AAB4857}" type="slidenum">
              <a:rPr lang="en-US"/>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457200" y="1600200"/>
            <a:ext cx="8229600" cy="4406900"/>
          </a:xfrm>
        </p:spPr>
        <p:txBody>
          <a:bodyPr/>
          <a:lstStyle/>
          <a:p>
            <a:r>
              <a:rPr lang="en-US" smtClean="0"/>
              <a:t>As we interact today, we all have several hats to wear: </a:t>
            </a:r>
          </a:p>
          <a:p>
            <a:pPr lvl="1"/>
            <a:r>
              <a:rPr lang="en-US" smtClean="0"/>
              <a:t>As credit union buyers of CUSO services, you’re here to make sure you understand “the deal” and how that deal is evolving </a:t>
            </a:r>
            <a:r>
              <a:rPr lang="en-US" i="1" smtClean="0"/>
              <a:t>(due diligence)</a:t>
            </a:r>
          </a:p>
          <a:p>
            <a:pPr lvl="1"/>
            <a:r>
              <a:rPr lang="en-US" smtClean="0"/>
              <a:t>As credit union operators, you’re here to help us better match our services with your business plans and future directions </a:t>
            </a:r>
            <a:r>
              <a:rPr lang="en-US" i="1" smtClean="0"/>
              <a:t>(focus group)</a:t>
            </a:r>
          </a:p>
          <a:p>
            <a:pPr lvl="1"/>
            <a:r>
              <a:rPr lang="en-US" smtClean="0"/>
              <a:t>As CUSO stakeholders, you’re here to make sure that the CUSO is putting its best foot forward in designing products and services that are priced properly for credit union operations </a:t>
            </a:r>
            <a:r>
              <a:rPr lang="en-US" i="1" smtClean="0"/>
              <a:t>(due diligence)</a:t>
            </a:r>
          </a:p>
          <a:p>
            <a:pPr lvl="1"/>
            <a:r>
              <a:rPr lang="en-US" smtClean="0"/>
              <a:t>As CUSO stakeholders, you’re here working by proxy for all of the interested parties who are vested in the success of our network and the credit union industry </a:t>
            </a:r>
            <a:r>
              <a:rPr lang="en-US" i="1" smtClean="0"/>
              <a:t>(focus group)</a:t>
            </a:r>
          </a:p>
        </p:txBody>
      </p:sp>
      <p:sp>
        <p:nvSpPr>
          <p:cNvPr id="14339" name="Rectangle 2"/>
          <p:cNvSpPr>
            <a:spLocks noGrp="1" noChangeArrowheads="1"/>
          </p:cNvSpPr>
          <p:nvPr>
            <p:ph type="title"/>
          </p:nvPr>
        </p:nvSpPr>
        <p:spPr/>
        <p:txBody>
          <a:bodyPr/>
          <a:lstStyle/>
          <a:p>
            <a:pPr>
              <a:defRPr/>
            </a:pPr>
            <a:r>
              <a:rPr smtClean="0"/>
              <a:t>Introduction</a:t>
            </a:r>
          </a:p>
        </p:txBody>
      </p:sp>
      <p:sp>
        <p:nvSpPr>
          <p:cNvPr id="11268"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6D70701C-0D16-43EB-971F-9CC51DF32287}" type="slidenum">
              <a:rPr lang="en-US"/>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a:defRPr/>
            </a:pPr>
            <a:r>
              <a:rPr smtClean="0"/>
              <a:t>Matching Invoices to Revenue</a:t>
            </a:r>
            <a:br>
              <a:rPr smtClean="0"/>
            </a:br>
            <a:r>
              <a:rPr sz="2000" smtClean="0"/>
              <a:t>Thinking About Your 2010 Business Plan</a:t>
            </a:r>
          </a:p>
        </p:txBody>
      </p:sp>
      <p:sp>
        <p:nvSpPr>
          <p:cNvPr id="29699" name="Slide Number Placeholder 5"/>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31EC57C3-D81C-4EF1-BA49-1578BF22C6D2}" type="slidenum">
              <a:rPr lang="en-US" smtClean="0"/>
              <a:pPr/>
              <a:t>20</a:t>
            </a:fld>
            <a:endParaRPr lang="en-US" smtClean="0"/>
          </a:p>
        </p:txBody>
      </p:sp>
      <p:sp>
        <p:nvSpPr>
          <p:cNvPr id="29700" name="TextBox 8"/>
          <p:cNvSpPr txBox="1">
            <a:spLocks noChangeArrowheads="1"/>
          </p:cNvSpPr>
          <p:nvPr/>
        </p:nvSpPr>
        <p:spPr bwMode="auto">
          <a:xfrm>
            <a:off x="5257800" y="4876800"/>
            <a:ext cx="3429000" cy="1614488"/>
          </a:xfrm>
          <a:prstGeom prst="rect">
            <a:avLst/>
          </a:prstGeom>
          <a:noFill/>
          <a:ln w="9525">
            <a:noFill/>
            <a:miter lim="800000"/>
            <a:headEnd/>
            <a:tailEnd/>
          </a:ln>
        </p:spPr>
        <p:txBody>
          <a:bodyPr anchor="b"/>
          <a:lstStyle/>
          <a:p>
            <a:pPr algn="r" eaLnBrk="0" hangingPunct="0"/>
            <a:r>
              <a:rPr lang="en-US" sz="1400">
                <a:solidFill>
                  <a:schemeClr val="accent2"/>
                </a:solidFill>
                <a:latin typeface="Lucida Sans Unicode" pitchFamily="34" charset="0"/>
              </a:rPr>
              <a:t>When your Board asks, “How are we going to get our money back?” and you can’t say, “Through member retention,” what are your favorite tactics for automating return on technical investments?</a:t>
            </a:r>
          </a:p>
        </p:txBody>
      </p:sp>
      <p:pic>
        <p:nvPicPr>
          <p:cNvPr id="29701" name="Picture 3" descr="H:\Graphics\_temp shots\2784.GIF"/>
          <p:cNvPicPr>
            <a:picLocks noChangeAspect="1" noChangeArrowheads="1"/>
          </p:cNvPicPr>
          <p:nvPr/>
        </p:nvPicPr>
        <p:blipFill>
          <a:blip r:embed="rId3"/>
          <a:srcRect/>
          <a:stretch>
            <a:fillRect/>
          </a:stretch>
        </p:blipFill>
        <p:spPr bwMode="auto">
          <a:xfrm>
            <a:off x="228600" y="1752600"/>
            <a:ext cx="3902075" cy="2816225"/>
          </a:xfrm>
          <a:prstGeom prst="rect">
            <a:avLst/>
          </a:prstGeom>
          <a:noFill/>
          <a:ln w="9525">
            <a:noFill/>
            <a:miter lim="800000"/>
            <a:headEnd/>
            <a:tailEnd/>
          </a:ln>
        </p:spPr>
      </p:pic>
      <p:pic>
        <p:nvPicPr>
          <p:cNvPr id="29702" name="Picture 5" descr="H:\Graphics\_temp shots\1954.GIF"/>
          <p:cNvPicPr>
            <a:picLocks noChangeAspect="1" noChangeArrowheads="1"/>
          </p:cNvPicPr>
          <p:nvPr/>
        </p:nvPicPr>
        <p:blipFill>
          <a:blip r:embed="rId4"/>
          <a:srcRect/>
          <a:stretch>
            <a:fillRect/>
          </a:stretch>
        </p:blipFill>
        <p:spPr bwMode="auto">
          <a:xfrm>
            <a:off x="762000" y="3276600"/>
            <a:ext cx="3902075" cy="2816225"/>
          </a:xfrm>
          <a:prstGeom prst="rect">
            <a:avLst/>
          </a:prstGeom>
          <a:noFill/>
          <a:ln w="9525">
            <a:noFill/>
            <a:miter lim="800000"/>
            <a:headEnd/>
            <a:tailEnd/>
          </a:ln>
        </p:spPr>
      </p:pic>
      <p:pic>
        <p:nvPicPr>
          <p:cNvPr id="29703" name="Picture 6" descr="H:\Graphics\_temp shots\1931.GIF"/>
          <p:cNvPicPr>
            <a:picLocks noChangeAspect="1" noChangeArrowheads="1"/>
          </p:cNvPicPr>
          <p:nvPr/>
        </p:nvPicPr>
        <p:blipFill>
          <a:blip r:embed="rId5"/>
          <a:srcRect/>
          <a:stretch>
            <a:fillRect/>
          </a:stretch>
        </p:blipFill>
        <p:spPr bwMode="auto">
          <a:xfrm>
            <a:off x="4953000" y="1600200"/>
            <a:ext cx="3902075" cy="2816225"/>
          </a:xfrm>
          <a:prstGeom prst="rect">
            <a:avLst/>
          </a:prstGeom>
          <a:noFill/>
          <a:ln w="9525">
            <a:noFill/>
            <a:miter lim="800000"/>
            <a:headEnd/>
            <a:tailEnd/>
          </a:ln>
        </p:spPr>
      </p:pic>
      <p:pic>
        <p:nvPicPr>
          <p:cNvPr id="29704" name="Picture 1" descr="K:\Gold-Help-Master\NGSHelpgraphics\2684g.gif"/>
          <p:cNvPicPr>
            <a:picLocks noChangeAspect="1" noChangeArrowheads="1"/>
          </p:cNvPicPr>
          <p:nvPr/>
        </p:nvPicPr>
        <p:blipFill>
          <a:blip r:embed="rId6"/>
          <a:srcRect b="37753"/>
          <a:stretch>
            <a:fillRect/>
          </a:stretch>
        </p:blipFill>
        <p:spPr bwMode="auto">
          <a:xfrm>
            <a:off x="4191000" y="3124200"/>
            <a:ext cx="3902075" cy="1752600"/>
          </a:xfrm>
          <a:prstGeom prst="rect">
            <a:avLst/>
          </a:prstGeom>
          <a:noFill/>
          <a:ln w="9525">
            <a:noFill/>
            <a:miter lim="800000"/>
            <a:headEnd/>
            <a:tailEnd/>
          </a:ln>
        </p:spPr>
      </p:pic>
      <p:pic>
        <p:nvPicPr>
          <p:cNvPr id="29705" name="Picture 4" descr="H:\Graphics\_temp shots\2843.GIF"/>
          <p:cNvPicPr>
            <a:picLocks noChangeAspect="1" noChangeArrowheads="1"/>
          </p:cNvPicPr>
          <p:nvPr/>
        </p:nvPicPr>
        <p:blipFill>
          <a:blip r:embed="rId7"/>
          <a:srcRect b="32341"/>
          <a:stretch>
            <a:fillRect/>
          </a:stretch>
        </p:blipFill>
        <p:spPr bwMode="auto">
          <a:xfrm>
            <a:off x="1143000" y="4953000"/>
            <a:ext cx="3902075"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Matching Invoices to Revenue</a:t>
            </a:r>
            <a:br>
              <a:rPr smtClean="0"/>
            </a:br>
            <a:r>
              <a:rPr sz="2000" smtClean="0"/>
              <a:t>Thinking About Your 2010 Business Plan</a:t>
            </a:r>
            <a:endParaRPr sz="2000"/>
          </a:p>
        </p:txBody>
      </p:sp>
      <p:sp>
        <p:nvSpPr>
          <p:cNvPr id="30723" name="Slide Number Placeholder 6"/>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r>
              <a:rPr lang="en-US" smtClean="0"/>
              <a:t>[  </a:t>
            </a:r>
            <a:fld id="{880010E1-B3DB-448C-9B0D-021B8B9D89F5}" type="slidenum">
              <a:rPr lang="en-US" smtClean="0"/>
              <a:pPr/>
              <a:t>21</a:t>
            </a:fld>
            <a:r>
              <a:rPr lang="en-US" smtClean="0"/>
              <a:t>  ]</a:t>
            </a:r>
          </a:p>
        </p:txBody>
      </p:sp>
      <p:sp>
        <p:nvSpPr>
          <p:cNvPr id="30724" name="TextBox 3"/>
          <p:cNvSpPr txBox="1">
            <a:spLocks noChangeArrowheads="1"/>
          </p:cNvSpPr>
          <p:nvPr/>
        </p:nvSpPr>
        <p:spPr bwMode="auto">
          <a:xfrm>
            <a:off x="6019800" y="2819400"/>
            <a:ext cx="2209800" cy="646113"/>
          </a:xfrm>
          <a:prstGeom prst="rect">
            <a:avLst/>
          </a:prstGeom>
          <a:noFill/>
          <a:ln w="9525">
            <a:noFill/>
            <a:miter lim="800000"/>
            <a:headEnd/>
            <a:tailEnd/>
          </a:ln>
        </p:spPr>
        <p:txBody>
          <a:bodyPr>
            <a:spAutoFit/>
          </a:bodyPr>
          <a:lstStyle/>
          <a:p>
            <a:pPr eaLnBrk="0" hangingPunct="0"/>
            <a:r>
              <a:rPr lang="en-US">
                <a:latin typeface="Lucida Sans Unicode" pitchFamily="34" charset="0"/>
              </a:rPr>
              <a:t>Fee waiver analysis</a:t>
            </a:r>
          </a:p>
        </p:txBody>
      </p:sp>
      <p:sp>
        <p:nvSpPr>
          <p:cNvPr id="30725" name="TextBox 5"/>
          <p:cNvSpPr txBox="1">
            <a:spLocks noChangeArrowheads="1"/>
          </p:cNvSpPr>
          <p:nvPr/>
        </p:nvSpPr>
        <p:spPr bwMode="auto">
          <a:xfrm>
            <a:off x="5943600" y="5257800"/>
            <a:ext cx="2743200" cy="1233488"/>
          </a:xfrm>
          <a:prstGeom prst="rect">
            <a:avLst/>
          </a:prstGeom>
          <a:noFill/>
          <a:ln w="9525">
            <a:noFill/>
            <a:miter lim="800000"/>
            <a:headEnd/>
            <a:tailEnd/>
          </a:ln>
        </p:spPr>
        <p:txBody>
          <a:bodyPr anchor="b"/>
          <a:lstStyle/>
          <a:p>
            <a:pPr algn="r" eaLnBrk="0" hangingPunct="0"/>
            <a:r>
              <a:rPr lang="en-US" sz="1400">
                <a:solidFill>
                  <a:schemeClr val="accent2"/>
                </a:solidFill>
                <a:latin typeface="Lucida Sans Unicode" pitchFamily="34" charset="0"/>
              </a:rPr>
              <a:t>Can you write a tactic for earning on investment for every line in these dashboards?</a:t>
            </a:r>
          </a:p>
        </p:txBody>
      </p:sp>
      <p:pic>
        <p:nvPicPr>
          <p:cNvPr id="30726" name="Picture 5" descr="fee waiver"/>
          <p:cNvPicPr>
            <a:picLocks noChangeAspect="1" noChangeArrowheads="1"/>
          </p:cNvPicPr>
          <p:nvPr/>
        </p:nvPicPr>
        <p:blipFill>
          <a:blip r:embed="rId3"/>
          <a:srcRect/>
          <a:stretch>
            <a:fillRect/>
          </a:stretch>
        </p:blipFill>
        <p:spPr bwMode="auto">
          <a:xfrm>
            <a:off x="3200400" y="1765300"/>
            <a:ext cx="5105400" cy="3684588"/>
          </a:xfrm>
          <a:prstGeom prst="rect">
            <a:avLst/>
          </a:prstGeom>
          <a:noFill/>
          <a:ln w="9525">
            <a:noFill/>
            <a:miter lim="800000"/>
            <a:headEnd/>
            <a:tailEnd/>
          </a:ln>
        </p:spPr>
      </p:pic>
      <p:pic>
        <p:nvPicPr>
          <p:cNvPr id="30727" name="Picture 7" descr="TierSvc1"/>
          <p:cNvPicPr>
            <a:picLocks noChangeAspect="1" noChangeArrowheads="1"/>
          </p:cNvPicPr>
          <p:nvPr/>
        </p:nvPicPr>
        <p:blipFill>
          <a:blip r:embed="rId4"/>
          <a:srcRect b="20572"/>
          <a:stretch>
            <a:fillRect/>
          </a:stretch>
        </p:blipFill>
        <p:spPr bwMode="auto">
          <a:xfrm>
            <a:off x="228600" y="3800475"/>
            <a:ext cx="5334000" cy="305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Matching Invoices to Revenue</a:t>
            </a:r>
            <a:br>
              <a:rPr smtClean="0"/>
            </a:br>
            <a:r>
              <a:rPr sz="2000" smtClean="0"/>
              <a:t>Thinking About Your 2010 Business Plan</a:t>
            </a:r>
            <a:endParaRPr sz="2000"/>
          </a:p>
        </p:txBody>
      </p:sp>
      <p:sp>
        <p:nvSpPr>
          <p:cNvPr id="31747" name="Slide Number Placeholder 6"/>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r>
              <a:rPr lang="en-US" smtClean="0"/>
              <a:t>[  </a:t>
            </a:r>
            <a:fld id="{F018CD7C-D7D4-473A-A851-30F09BB040D3}" type="slidenum">
              <a:rPr lang="en-US" smtClean="0"/>
              <a:pPr/>
              <a:t>22</a:t>
            </a:fld>
            <a:r>
              <a:rPr lang="en-US" smtClean="0"/>
              <a:t>  ]</a:t>
            </a:r>
          </a:p>
        </p:txBody>
      </p:sp>
      <p:sp>
        <p:nvSpPr>
          <p:cNvPr id="31748" name="TextBox 3"/>
          <p:cNvSpPr txBox="1">
            <a:spLocks noChangeArrowheads="1"/>
          </p:cNvSpPr>
          <p:nvPr/>
        </p:nvSpPr>
        <p:spPr bwMode="auto">
          <a:xfrm>
            <a:off x="6019800" y="2819400"/>
            <a:ext cx="2209800" cy="646113"/>
          </a:xfrm>
          <a:prstGeom prst="rect">
            <a:avLst/>
          </a:prstGeom>
          <a:noFill/>
          <a:ln w="9525">
            <a:noFill/>
            <a:miter lim="800000"/>
            <a:headEnd/>
            <a:tailEnd/>
          </a:ln>
        </p:spPr>
        <p:txBody>
          <a:bodyPr>
            <a:spAutoFit/>
          </a:bodyPr>
          <a:lstStyle/>
          <a:p>
            <a:pPr eaLnBrk="0" hangingPunct="0"/>
            <a:r>
              <a:rPr lang="en-US">
                <a:latin typeface="Lucida Sans Unicode" pitchFamily="34" charset="0"/>
              </a:rPr>
              <a:t>Fee waiver analysis</a:t>
            </a:r>
          </a:p>
        </p:txBody>
      </p:sp>
      <p:sp>
        <p:nvSpPr>
          <p:cNvPr id="31749" name="TextBox 5"/>
          <p:cNvSpPr txBox="1">
            <a:spLocks noChangeArrowheads="1"/>
          </p:cNvSpPr>
          <p:nvPr/>
        </p:nvSpPr>
        <p:spPr bwMode="auto">
          <a:xfrm>
            <a:off x="5943600" y="5257800"/>
            <a:ext cx="2743200" cy="1233488"/>
          </a:xfrm>
          <a:prstGeom prst="rect">
            <a:avLst/>
          </a:prstGeom>
          <a:noFill/>
          <a:ln w="9525">
            <a:noFill/>
            <a:miter lim="800000"/>
            <a:headEnd/>
            <a:tailEnd/>
          </a:ln>
        </p:spPr>
        <p:txBody>
          <a:bodyPr anchor="b"/>
          <a:lstStyle/>
          <a:p>
            <a:pPr algn="r" eaLnBrk="0" hangingPunct="0"/>
            <a:r>
              <a:rPr lang="en-US" sz="1400">
                <a:solidFill>
                  <a:schemeClr val="accent2"/>
                </a:solidFill>
                <a:latin typeface="Lucida Sans Unicode" pitchFamily="34" charset="0"/>
              </a:rPr>
              <a:t>Can you write a tactic for earning on investment for every line in these dashboards?</a:t>
            </a:r>
          </a:p>
        </p:txBody>
      </p:sp>
      <p:pic>
        <p:nvPicPr>
          <p:cNvPr id="31750" name="Picture 5" descr="fee waiver"/>
          <p:cNvPicPr>
            <a:picLocks noChangeAspect="1" noChangeArrowheads="1"/>
          </p:cNvPicPr>
          <p:nvPr/>
        </p:nvPicPr>
        <p:blipFill>
          <a:blip r:embed="rId3"/>
          <a:srcRect/>
          <a:stretch>
            <a:fillRect/>
          </a:stretch>
        </p:blipFill>
        <p:spPr bwMode="auto">
          <a:xfrm>
            <a:off x="3200400" y="1765300"/>
            <a:ext cx="5105400" cy="3684588"/>
          </a:xfrm>
          <a:prstGeom prst="rect">
            <a:avLst/>
          </a:prstGeom>
          <a:noFill/>
          <a:ln w="9525">
            <a:noFill/>
            <a:miter lim="800000"/>
            <a:headEnd/>
            <a:tailEnd/>
          </a:ln>
        </p:spPr>
      </p:pic>
      <p:pic>
        <p:nvPicPr>
          <p:cNvPr id="31751" name="Picture 7" descr="TierSvc1"/>
          <p:cNvPicPr>
            <a:picLocks noChangeAspect="1" noChangeArrowheads="1"/>
          </p:cNvPicPr>
          <p:nvPr/>
        </p:nvPicPr>
        <p:blipFill>
          <a:blip r:embed="rId4"/>
          <a:srcRect b="20572"/>
          <a:stretch>
            <a:fillRect/>
          </a:stretch>
        </p:blipFill>
        <p:spPr bwMode="auto">
          <a:xfrm>
            <a:off x="228600" y="3800475"/>
            <a:ext cx="5334000" cy="3057525"/>
          </a:xfrm>
          <a:prstGeom prst="rect">
            <a:avLst/>
          </a:prstGeom>
          <a:noFill/>
          <a:ln w="9525">
            <a:noFill/>
            <a:miter lim="800000"/>
            <a:headEnd/>
            <a:tailEnd/>
          </a:ln>
        </p:spPr>
      </p:pic>
      <p:sp>
        <p:nvSpPr>
          <p:cNvPr id="10" name="Explosion 1 9"/>
          <p:cNvSpPr/>
          <p:nvPr/>
        </p:nvSpPr>
        <p:spPr>
          <a:xfrm>
            <a:off x="152400" y="-304800"/>
            <a:ext cx="8839200" cy="8077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dirty="0"/>
              <a:t>Your mission, should you choose to accept it, is to send Randy a line item by line item expense-to-revenue tactic for your CU*Answers invoice.</a:t>
            </a:r>
          </a:p>
          <a:p>
            <a:pPr algn="ctr" eaLnBrk="0" hangingPunct="0">
              <a:defRPr/>
            </a:pPr>
            <a:endParaRPr lang="en-US" dirty="0"/>
          </a:p>
          <a:p>
            <a:pPr algn="ctr" eaLnBrk="0" hangingPunct="0">
              <a:defRPr/>
            </a:pPr>
            <a:r>
              <a:rPr lang="en-US" dirty="0"/>
              <a:t>Randy will highlight a report on this project at the 2009 CEO Strategies event.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ctrTitle"/>
          </p:nvPr>
        </p:nvSpPr>
        <p:spPr/>
        <p:txBody>
          <a:bodyPr/>
          <a:lstStyle/>
          <a:p>
            <a:pPr>
              <a:defRPr/>
            </a:pPr>
            <a:r>
              <a:rPr dirty="0" smtClean="0"/>
              <a:t>Thinking About Pricing </a:t>
            </a:r>
          </a:p>
        </p:txBody>
      </p:sp>
      <p:sp>
        <p:nvSpPr>
          <p:cNvPr id="21507" name="Rectangle 5"/>
          <p:cNvSpPr>
            <a:spLocks noGrp="1" noChangeArrowheads="1"/>
          </p:cNvSpPr>
          <p:nvPr>
            <p:ph type="subTitle" idx="1"/>
          </p:nvPr>
        </p:nvSpPr>
        <p:spPr>
          <a:xfrm>
            <a:off x="685800" y="3611563"/>
            <a:ext cx="7772400" cy="1200150"/>
          </a:xfrm>
        </p:spPr>
        <p:txBody>
          <a:bodyPr/>
          <a:lstStyle/>
          <a:p>
            <a:pPr marR="0"/>
            <a:r>
              <a:rPr lang="en-US" smtClean="0">
                <a:effectLst>
                  <a:outerShdw blurRad="38100" dist="38100" dir="2700000" algn="tl">
                    <a:srgbClr val="FFFFFF"/>
                  </a:outerShdw>
                </a:effectLst>
              </a:rPr>
              <a:t>What does history tell us?  Can we continue the trends?  What might be changing?  Are we transparent enough?  Do we stand out from the crowd?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9"/>
          <p:cNvSpPr>
            <a:spLocks noGrp="1"/>
          </p:cNvSpPr>
          <p:nvPr>
            <p:ph idx="1"/>
          </p:nvPr>
        </p:nvSpPr>
        <p:spPr>
          <a:xfrm>
            <a:off x="457200" y="1600200"/>
            <a:ext cx="5257800" cy="4406900"/>
          </a:xfrm>
        </p:spPr>
        <p:txBody>
          <a:bodyPr/>
          <a:lstStyle/>
          <a:p>
            <a:r>
              <a:rPr lang="en-US" smtClean="0"/>
              <a:t>Working to earn your constant respect for our efforts, and making sure you understand “the deal”</a:t>
            </a:r>
          </a:p>
        </p:txBody>
      </p:sp>
      <p:sp>
        <p:nvSpPr>
          <p:cNvPr id="22531" name="Rectangle 2"/>
          <p:cNvSpPr>
            <a:spLocks noGrp="1" noChangeArrowheads="1"/>
          </p:cNvSpPr>
          <p:nvPr>
            <p:ph type="title"/>
          </p:nvPr>
        </p:nvSpPr>
        <p:spPr/>
        <p:txBody>
          <a:bodyPr/>
          <a:lstStyle/>
          <a:p>
            <a:pPr>
              <a:defRPr/>
            </a:pPr>
            <a:r>
              <a:rPr sz="2000" smtClean="0"/>
              <a:t>Communicating the Evolution of Our Pricing Model</a:t>
            </a:r>
            <a:br>
              <a:rPr sz="2000" smtClean="0"/>
            </a:br>
            <a:r>
              <a:rPr smtClean="0"/>
              <a:t>A CUSO Directive</a:t>
            </a:r>
          </a:p>
        </p:txBody>
      </p:sp>
      <p:sp>
        <p:nvSpPr>
          <p:cNvPr id="33796" name="Slide Number Placeholder 8"/>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4A7FCF3C-E524-400E-8ABA-25541BC1D435}" type="slidenum">
              <a:rPr lang="en-US"/>
              <a:pPr/>
              <a:t>24</a:t>
            </a:fld>
            <a:endParaRPr lang="en-US"/>
          </a:p>
        </p:txBody>
      </p:sp>
      <p:pic>
        <p:nvPicPr>
          <p:cNvPr id="22533" name="Picture 4" descr="priceonline"/>
          <p:cNvPicPr>
            <a:picLocks noChangeAspect="1" noChangeArrowheads="1"/>
          </p:cNvPicPr>
          <p:nvPr/>
        </p:nvPicPr>
        <p:blipFill>
          <a:blip r:embed="rId2"/>
          <a:srcRect/>
          <a:stretch>
            <a:fillRect/>
          </a:stretch>
        </p:blipFill>
        <p:spPr bwMode="auto">
          <a:xfrm>
            <a:off x="2362200" y="3352800"/>
            <a:ext cx="1590675" cy="2054225"/>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2534" name="Picture 5" descr="pricehistory1"/>
          <p:cNvPicPr>
            <a:picLocks noChangeAspect="1" noChangeArrowheads="1"/>
          </p:cNvPicPr>
          <p:nvPr/>
        </p:nvPicPr>
        <p:blipFill>
          <a:blip r:embed="rId3"/>
          <a:srcRect/>
          <a:stretch>
            <a:fillRect/>
          </a:stretch>
        </p:blipFill>
        <p:spPr bwMode="auto">
          <a:xfrm>
            <a:off x="6400800" y="2209800"/>
            <a:ext cx="2422525" cy="3125788"/>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2535" name="Picture 6" descr="priceinhouse"/>
          <p:cNvPicPr>
            <a:picLocks noChangeAspect="1" noChangeArrowheads="1"/>
          </p:cNvPicPr>
          <p:nvPr/>
        </p:nvPicPr>
        <p:blipFill>
          <a:blip r:embed="rId4"/>
          <a:srcRect/>
          <a:stretch>
            <a:fillRect/>
          </a:stretch>
        </p:blipFill>
        <p:spPr bwMode="auto">
          <a:xfrm>
            <a:off x="1524000" y="3886200"/>
            <a:ext cx="1546225" cy="2058988"/>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2536" name="Picture 7" descr="pricehistory2"/>
          <p:cNvPicPr>
            <a:picLocks noChangeAspect="1" noChangeArrowheads="1"/>
          </p:cNvPicPr>
          <p:nvPr/>
        </p:nvPicPr>
        <p:blipFill>
          <a:blip r:embed="rId5"/>
          <a:srcRect/>
          <a:stretch>
            <a:fillRect/>
          </a:stretch>
        </p:blipFill>
        <p:spPr bwMode="auto">
          <a:xfrm>
            <a:off x="4953000" y="3352800"/>
            <a:ext cx="2422525" cy="3125788"/>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2537" name="Picture 8" descr="priceancillary"/>
          <p:cNvPicPr>
            <a:picLocks noChangeAspect="1" noChangeArrowheads="1"/>
          </p:cNvPicPr>
          <p:nvPr/>
        </p:nvPicPr>
        <p:blipFill>
          <a:blip r:embed="rId6"/>
          <a:srcRect/>
          <a:stretch>
            <a:fillRect/>
          </a:stretch>
        </p:blipFill>
        <p:spPr bwMode="auto">
          <a:xfrm>
            <a:off x="838200" y="4419600"/>
            <a:ext cx="1595438" cy="206375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a:defRPr/>
            </a:pPr>
            <a:r>
              <a:rPr smtClean="0"/>
              <a:t>Base Member Processing</a:t>
            </a:r>
            <a:br>
              <a:rPr smtClean="0"/>
            </a:br>
            <a:r>
              <a:rPr sz="2000" smtClean="0"/>
              <a:t>Selling to New Clients</a:t>
            </a:r>
          </a:p>
        </p:txBody>
      </p:sp>
      <p:sp>
        <p:nvSpPr>
          <p:cNvPr id="34819" name="Slide Number Placeholder 4"/>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7470BD1D-46A4-4C77-B568-BBDAF6EEC14D}" type="slidenum">
              <a:rPr lang="en-US" smtClean="0"/>
              <a:pPr/>
              <a:t>25</a:t>
            </a:fld>
            <a:endParaRPr lang="en-US" smtClean="0"/>
          </a:p>
        </p:txBody>
      </p:sp>
      <p:pic>
        <p:nvPicPr>
          <p:cNvPr id="34820" name="Picture 2"/>
          <p:cNvPicPr>
            <a:picLocks noChangeAspect="1" noChangeArrowheads="1"/>
          </p:cNvPicPr>
          <p:nvPr/>
        </p:nvPicPr>
        <p:blipFill>
          <a:blip r:embed="rId3"/>
          <a:srcRect/>
          <a:stretch>
            <a:fillRect/>
          </a:stretch>
        </p:blipFill>
        <p:spPr bwMode="auto">
          <a:xfrm>
            <a:off x="533400" y="1752600"/>
            <a:ext cx="7561263" cy="4000500"/>
          </a:xfrm>
          <a:prstGeom prst="rect">
            <a:avLst/>
          </a:prstGeom>
          <a:noFill/>
          <a:ln w="9525">
            <a:solidFill>
              <a:schemeClr val="accent1"/>
            </a:solidFill>
            <a:miter lim="800000"/>
            <a:headEnd/>
            <a:tailEnd/>
          </a:ln>
        </p:spPr>
      </p:pic>
      <p:sp>
        <p:nvSpPr>
          <p:cNvPr id="34821" name="TextBox 8"/>
          <p:cNvSpPr txBox="1">
            <a:spLocks noChangeArrowheads="1"/>
          </p:cNvSpPr>
          <p:nvPr/>
        </p:nvSpPr>
        <p:spPr bwMode="auto">
          <a:xfrm>
            <a:off x="5715000" y="5257800"/>
            <a:ext cx="2971800" cy="1233488"/>
          </a:xfrm>
          <a:prstGeom prst="rect">
            <a:avLst/>
          </a:prstGeom>
          <a:noFill/>
          <a:ln w="9525">
            <a:noFill/>
            <a:miter lim="800000"/>
            <a:headEnd/>
            <a:tailEnd/>
          </a:ln>
        </p:spPr>
        <p:txBody>
          <a:bodyPr anchor="b"/>
          <a:lstStyle/>
          <a:p>
            <a:pPr algn="r" eaLnBrk="0" hangingPunct="0"/>
            <a:r>
              <a:rPr lang="en-US" sz="1400">
                <a:solidFill>
                  <a:schemeClr val="accent2"/>
                </a:solidFill>
                <a:latin typeface="Lucida Sans Unicode" pitchFamily="34" charset="0"/>
              </a:rPr>
              <a:t>Comparing your current deal to the off-the-rack rates of today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a:defRPr/>
            </a:pPr>
            <a:r>
              <a:rPr smtClean="0"/>
              <a:t>Base Member Processing</a:t>
            </a:r>
            <a:br>
              <a:rPr smtClean="0"/>
            </a:br>
            <a:r>
              <a:rPr sz="2000" smtClean="0"/>
              <a:t>Understanding the Potential for Change During a Contract Term</a:t>
            </a:r>
          </a:p>
        </p:txBody>
      </p:sp>
      <p:pic>
        <p:nvPicPr>
          <p:cNvPr id="35843" name="Picture 2"/>
          <p:cNvPicPr>
            <a:picLocks noChangeAspect="1" noChangeArrowheads="1"/>
          </p:cNvPicPr>
          <p:nvPr/>
        </p:nvPicPr>
        <p:blipFill>
          <a:blip r:embed="rId3"/>
          <a:srcRect/>
          <a:stretch>
            <a:fillRect/>
          </a:stretch>
        </p:blipFill>
        <p:spPr bwMode="auto">
          <a:xfrm>
            <a:off x="533400" y="1752600"/>
            <a:ext cx="7808913" cy="3429000"/>
          </a:xfrm>
          <a:prstGeom prst="rect">
            <a:avLst/>
          </a:prstGeom>
          <a:noFill/>
          <a:ln w="9525">
            <a:solidFill>
              <a:schemeClr val="accent1"/>
            </a:solidFill>
            <a:miter lim="800000"/>
            <a:headEnd/>
            <a:tailEnd/>
          </a:ln>
        </p:spPr>
      </p:pic>
      <p:sp>
        <p:nvSpPr>
          <p:cNvPr id="35844" name="TextBox 5"/>
          <p:cNvSpPr txBox="1">
            <a:spLocks noChangeArrowheads="1"/>
          </p:cNvSpPr>
          <p:nvPr/>
        </p:nvSpPr>
        <p:spPr bwMode="auto">
          <a:xfrm>
            <a:off x="2895600" y="5257800"/>
            <a:ext cx="5791200" cy="1233488"/>
          </a:xfrm>
          <a:prstGeom prst="rect">
            <a:avLst/>
          </a:prstGeom>
          <a:noFill/>
          <a:ln w="9525">
            <a:noFill/>
            <a:miter lim="800000"/>
            <a:headEnd/>
            <a:tailEnd/>
          </a:ln>
        </p:spPr>
        <p:txBody>
          <a:bodyPr anchor="b"/>
          <a:lstStyle/>
          <a:p>
            <a:pPr algn="r" eaLnBrk="0" hangingPunct="0"/>
            <a:r>
              <a:rPr lang="en-US" sz="1400">
                <a:solidFill>
                  <a:schemeClr val="accent2"/>
                </a:solidFill>
                <a:latin typeface="Lucida Sans Unicode" pitchFamily="34" charset="0"/>
              </a:rPr>
              <a:t>Understanding the potential increases over the life of a contract...although contracts are often a worse-case scenario</a:t>
            </a:r>
          </a:p>
        </p:txBody>
      </p:sp>
      <p:pic>
        <p:nvPicPr>
          <p:cNvPr id="35845" name="Picture 3" descr="C:\Documents and Settings\dmoore\Local Settings\Temporary Internet Files\Content.IE5\NZ65IMSG\MCj04397990000[1].png"/>
          <p:cNvPicPr>
            <a:picLocks noChangeAspect="1" noChangeArrowheads="1"/>
          </p:cNvPicPr>
          <p:nvPr/>
        </p:nvPicPr>
        <p:blipFill>
          <a:blip r:embed="rId4"/>
          <a:srcRect/>
          <a:stretch>
            <a:fillRect/>
          </a:stretch>
        </p:blipFill>
        <p:spPr bwMode="auto">
          <a:xfrm>
            <a:off x="5638800" y="4114800"/>
            <a:ext cx="1828800" cy="1828800"/>
          </a:xfrm>
          <a:prstGeom prst="rect">
            <a:avLst/>
          </a:prstGeom>
          <a:noFill/>
          <a:ln w="9525">
            <a:noFill/>
            <a:miter lim="800000"/>
            <a:headEnd/>
            <a:tailEnd/>
          </a:ln>
        </p:spPr>
      </p:pic>
      <p:sp>
        <p:nvSpPr>
          <p:cNvPr id="35846" name="Slide Number Placeholder 14"/>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5EF0E017-93CE-4A69-AB03-DE15F159EF1B}" type="slidenum">
              <a:rPr lang="en-US" smtClean="0"/>
              <a:pPr/>
              <a:t>26</a:t>
            </a:fld>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Base Member Processing</a:t>
            </a:r>
            <a:br>
              <a:rPr smtClean="0"/>
            </a:br>
            <a:r>
              <a:rPr sz="2000" smtClean="0"/>
              <a:t>Understanding the Value You Receive Over a Contract Term</a:t>
            </a:r>
            <a:endParaRPr sz="2000"/>
          </a:p>
        </p:txBody>
      </p:sp>
      <p:sp>
        <p:nvSpPr>
          <p:cNvPr id="36867" name="Slide Number Placeholder 5"/>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B87FB215-B6D7-4C7D-A85D-29C02D8A1E4A}" type="slidenum">
              <a:rPr lang="en-US" smtClean="0"/>
              <a:pPr/>
              <a:t>27</a:t>
            </a:fld>
            <a:endParaRPr lang="en-US" smtClean="0"/>
          </a:p>
        </p:txBody>
      </p:sp>
      <p:pic>
        <p:nvPicPr>
          <p:cNvPr id="16385" name="Picture 1" descr="X:\Writing Team\Public\Special Projects, Focus Groups\Understanding Your CUA Invoice\sample price comparison .gif"/>
          <p:cNvPicPr>
            <a:picLocks noChangeAspect="1" noChangeArrowheads="1"/>
          </p:cNvPicPr>
          <p:nvPr/>
        </p:nvPicPr>
        <p:blipFill>
          <a:blip r:embed="rId3"/>
          <a:srcRect/>
          <a:stretch>
            <a:fillRect/>
          </a:stretch>
        </p:blipFill>
        <p:spPr bwMode="auto">
          <a:xfrm>
            <a:off x="457200" y="1676400"/>
            <a:ext cx="6858000" cy="4840288"/>
          </a:xfrm>
          <a:prstGeom prst="rect">
            <a:avLst/>
          </a:prstGeom>
          <a:noFill/>
          <a:ln>
            <a:solidFill>
              <a:schemeClr val="bg2"/>
            </a:solidFill>
          </a:ln>
          <a:effectLst>
            <a:outerShdw blurRad="50800" dist="38100" dir="5400000" algn="t" rotWithShape="0">
              <a:prstClr val="black">
                <a:alpha val="40000"/>
              </a:prstClr>
            </a:outerShdw>
          </a:effectLst>
        </p:spPr>
      </p:pic>
      <p:sp>
        <p:nvSpPr>
          <p:cNvPr id="4" name="TextBox 3"/>
          <p:cNvSpPr txBox="1"/>
          <p:nvPr/>
        </p:nvSpPr>
        <p:spPr>
          <a:xfrm>
            <a:off x="5029200" y="3886200"/>
            <a:ext cx="3581400" cy="1690688"/>
          </a:xfrm>
          <a:prstGeom prst="rect">
            <a:avLst/>
          </a:prstGeom>
          <a:solidFill>
            <a:schemeClr val="bg2"/>
          </a:solidFill>
          <a:effectLst>
            <a:outerShdw blurRad="50800" dist="38100" dir="5400000" algn="t" rotWithShape="0">
              <a:prstClr val="black">
                <a:alpha val="40000"/>
              </a:prstClr>
            </a:outerShdw>
          </a:effectLst>
        </p:spPr>
        <p:txBody>
          <a:bodyPr anchor="b"/>
          <a:lstStyle/>
          <a:p>
            <a:pPr algn="ctr" eaLnBrk="0" hangingPunct="0">
              <a:defRPr/>
            </a:pPr>
            <a:r>
              <a:rPr lang="en-US" sz="1400" dirty="0">
                <a:latin typeface="Lucida Sans Unicode" pitchFamily="34" charset="0"/>
              </a:rPr>
              <a:t>How do you get down to the </a:t>
            </a:r>
            <a:r>
              <a:rPr lang="en-US" sz="1400" dirty="0" err="1">
                <a:latin typeface="Lucida Sans Unicode" pitchFamily="34" charset="0"/>
              </a:rPr>
              <a:t>nitty</a:t>
            </a:r>
            <a:r>
              <a:rPr lang="en-US" sz="1400" dirty="0">
                <a:latin typeface="Lucida Sans Unicode" pitchFamily="34" charset="0"/>
              </a:rPr>
              <a:t> gritty in understanding the difference between a growing invoice and the </a:t>
            </a:r>
            <a:r>
              <a:rPr lang="en-US" sz="1400" b="1" dirty="0">
                <a:latin typeface="Lucida Sans Unicode" pitchFamily="34" charset="0"/>
              </a:rPr>
              <a:t>price </a:t>
            </a:r>
            <a:r>
              <a:rPr lang="en-US" sz="1400" dirty="0">
                <a:latin typeface="Lucida Sans Unicode" pitchFamily="34" charset="0"/>
              </a:rPr>
              <a:t>for services?</a:t>
            </a:r>
          </a:p>
          <a:p>
            <a:pPr algn="ctr" eaLnBrk="0" hangingPunct="0">
              <a:defRPr/>
            </a:pPr>
            <a:endParaRPr lang="en-US" sz="1400" dirty="0">
              <a:latin typeface="Lucida Sans Unicode" pitchFamily="34" charset="0"/>
            </a:endParaRPr>
          </a:p>
          <a:p>
            <a:pPr algn="ctr" eaLnBrk="0" hangingPunct="0">
              <a:defRPr/>
            </a:pPr>
            <a:r>
              <a:rPr lang="en-US" sz="1400" dirty="0">
                <a:latin typeface="Lucida Sans Unicode" pitchFamily="34" charset="0"/>
              </a:rPr>
              <a:t>Do you understand the CU*Answers contract renewal philosophy?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X:\Writing Team\Public\Special Projects, Focus Groups\Understanding Your CUA Invoice\sample price comparison .gif"/>
          <p:cNvPicPr>
            <a:picLocks noChangeAspect="1" noChangeArrowheads="1"/>
          </p:cNvPicPr>
          <p:nvPr/>
        </p:nvPicPr>
        <p:blipFill>
          <a:blip r:embed="rId2"/>
          <a:srcRect/>
          <a:stretch>
            <a:fillRect/>
          </a:stretch>
        </p:blipFill>
        <p:spPr bwMode="auto">
          <a:xfrm>
            <a:off x="3505200" y="2438400"/>
            <a:ext cx="4724400" cy="3335338"/>
          </a:xfrm>
          <a:prstGeom prst="rect">
            <a:avLst/>
          </a:prstGeom>
          <a:noFill/>
          <a:ln>
            <a:solidFill>
              <a:schemeClr val="bg2"/>
            </a:solidFill>
          </a:ln>
          <a:effectLst>
            <a:outerShdw blurRad="50800" dist="38100" dir="5400000" algn="t" rotWithShape="0">
              <a:prstClr val="black">
                <a:alpha val="40000"/>
              </a:prstClr>
            </a:outerShdw>
          </a:effectLst>
        </p:spPr>
      </p:pic>
      <p:sp>
        <p:nvSpPr>
          <p:cNvPr id="2" name="Title 1"/>
          <p:cNvSpPr>
            <a:spLocks noGrp="1"/>
          </p:cNvSpPr>
          <p:nvPr>
            <p:ph type="title"/>
          </p:nvPr>
        </p:nvSpPr>
        <p:spPr/>
        <p:txBody>
          <a:bodyPr/>
          <a:lstStyle/>
          <a:p>
            <a:pPr>
              <a:defRPr/>
            </a:pPr>
            <a:r>
              <a:rPr smtClean="0"/>
              <a:t>Base Member Processing</a:t>
            </a:r>
            <a:br>
              <a:rPr smtClean="0"/>
            </a:br>
            <a:r>
              <a:rPr sz="2000" smtClean="0"/>
              <a:t>Understanding the Value You Receive Over a Contract Term</a:t>
            </a:r>
            <a:endParaRPr sz="2000"/>
          </a:p>
        </p:txBody>
      </p:sp>
      <p:sp>
        <p:nvSpPr>
          <p:cNvPr id="37892" name="Slide Number Placeholder 4"/>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AB7A3F14-AF6A-4134-AAAB-7BBCC5611DA0}" type="slidenum">
              <a:rPr lang="en-US" smtClean="0"/>
              <a:pPr/>
              <a:t>28</a:t>
            </a:fld>
            <a:endParaRPr lang="en-US" smtClean="0"/>
          </a:p>
        </p:txBody>
      </p:sp>
      <p:pic>
        <p:nvPicPr>
          <p:cNvPr id="3" name="Picture 2" descr="H:\Graphics\snapshots of doc &amp; flyers\5-year contract analysis cover.gif"/>
          <p:cNvPicPr>
            <a:picLocks noChangeAspect="1" noChangeArrowheads="1"/>
          </p:cNvPicPr>
          <p:nvPr/>
        </p:nvPicPr>
        <p:blipFill>
          <a:blip r:embed="rId3"/>
          <a:srcRect/>
          <a:stretch>
            <a:fillRect/>
          </a:stretch>
        </p:blipFill>
        <p:spPr bwMode="auto">
          <a:xfrm rot="21069563">
            <a:off x="1454150" y="2001838"/>
            <a:ext cx="2505075" cy="3248025"/>
          </a:xfrm>
          <a:prstGeom prst="rect">
            <a:avLst/>
          </a:prstGeom>
          <a:noFill/>
          <a:ln>
            <a:solidFill>
              <a:schemeClr val="bg2"/>
            </a:solidFill>
          </a:ln>
          <a:effectLst>
            <a:outerShdw blurRad="50800" dist="38100" dir="5400000" algn="t" rotWithShape="0">
              <a:prstClr val="black">
                <a:alpha val="40000"/>
              </a:prstClr>
            </a:outerShdw>
          </a:effectLst>
        </p:spPr>
      </p:pic>
      <p:sp>
        <p:nvSpPr>
          <p:cNvPr id="9" name="TextBox 8"/>
          <p:cNvSpPr txBox="1"/>
          <p:nvPr/>
        </p:nvSpPr>
        <p:spPr>
          <a:xfrm>
            <a:off x="2362200" y="5105400"/>
            <a:ext cx="3581400" cy="1462088"/>
          </a:xfrm>
          <a:prstGeom prst="rect">
            <a:avLst/>
          </a:prstGeom>
          <a:solidFill>
            <a:schemeClr val="bg2"/>
          </a:solidFill>
          <a:effectLst>
            <a:outerShdw blurRad="50800" dist="38100" dir="5400000" algn="t" rotWithShape="0">
              <a:prstClr val="black">
                <a:alpha val="40000"/>
              </a:prstClr>
            </a:outerShdw>
          </a:effectLst>
        </p:spPr>
        <p:txBody>
          <a:bodyPr anchor="b"/>
          <a:lstStyle/>
          <a:p>
            <a:pPr algn="ctr" eaLnBrk="0" hangingPunct="0">
              <a:defRPr/>
            </a:pPr>
            <a:r>
              <a:rPr lang="en-US" sz="1400" dirty="0">
                <a:latin typeface="Lucida Sans Unicode" pitchFamily="34" charset="0"/>
              </a:rPr>
              <a:t>New Offering: </a:t>
            </a:r>
          </a:p>
          <a:p>
            <a:pPr algn="ctr" eaLnBrk="0" hangingPunct="0">
              <a:defRPr/>
            </a:pPr>
            <a:r>
              <a:rPr lang="en-US" sz="1400" dirty="0">
                <a:latin typeface="Lucida Sans Unicode" pitchFamily="34" charset="0"/>
              </a:rPr>
              <a:t>We’ll complete this 5-year analysis for your credit union at any point during your contract, for just $250</a:t>
            </a:r>
          </a:p>
          <a:p>
            <a:pPr algn="ctr" eaLnBrk="0" hangingPunct="0">
              <a:defRPr/>
            </a:pPr>
            <a:endParaRPr lang="en-US" sz="1400" dirty="0">
              <a:latin typeface="Lucida Sans Unicode" pitchFamily="34" charset="0"/>
            </a:endParaRPr>
          </a:p>
          <a:p>
            <a:pPr algn="ctr" eaLnBrk="0" hangingPunct="0">
              <a:defRPr/>
            </a:pPr>
            <a:r>
              <a:rPr lang="en-US" sz="1400" dirty="0">
                <a:latin typeface="Lucida Sans Unicode" pitchFamily="34" charset="0"/>
              </a:rPr>
              <a:t>Contact Scott Page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a:defRPr/>
            </a:pPr>
            <a:r>
              <a:rPr smtClean="0"/>
              <a:t>Platform Technology Updates/</a:t>
            </a:r>
            <a:br>
              <a:rPr smtClean="0"/>
            </a:br>
            <a:r>
              <a:rPr smtClean="0"/>
              <a:t>Disk Retention/Statements </a:t>
            </a:r>
          </a:p>
        </p:txBody>
      </p:sp>
      <p:sp>
        <p:nvSpPr>
          <p:cNvPr id="38915" name="Slide Number Placeholder 7"/>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D64DC0E9-D696-47D6-B5F8-D6AFE2160362}" type="slidenum">
              <a:rPr lang="en-US" smtClean="0"/>
              <a:pPr/>
              <a:t>29</a:t>
            </a:fld>
            <a:endParaRPr lang="en-US" smtClean="0"/>
          </a:p>
        </p:txBody>
      </p:sp>
      <p:pic>
        <p:nvPicPr>
          <p:cNvPr id="38916" name="Picture 2"/>
          <p:cNvPicPr>
            <a:picLocks noChangeAspect="1" noChangeArrowheads="1"/>
          </p:cNvPicPr>
          <p:nvPr/>
        </p:nvPicPr>
        <p:blipFill>
          <a:blip r:embed="rId3"/>
          <a:srcRect/>
          <a:stretch>
            <a:fillRect/>
          </a:stretch>
        </p:blipFill>
        <p:spPr bwMode="auto">
          <a:xfrm>
            <a:off x="533400" y="1752600"/>
            <a:ext cx="7627938" cy="2228850"/>
          </a:xfrm>
          <a:prstGeom prst="rect">
            <a:avLst/>
          </a:prstGeom>
          <a:noFill/>
          <a:ln w="9525">
            <a:solidFill>
              <a:schemeClr val="accent1"/>
            </a:solidFill>
            <a:miter lim="800000"/>
            <a:headEnd/>
            <a:tailEnd/>
          </a:ln>
        </p:spPr>
      </p:pic>
      <p:sp>
        <p:nvSpPr>
          <p:cNvPr id="38917" name="TextBox 5"/>
          <p:cNvSpPr txBox="1">
            <a:spLocks noChangeArrowheads="1"/>
          </p:cNvSpPr>
          <p:nvPr/>
        </p:nvSpPr>
        <p:spPr bwMode="auto">
          <a:xfrm>
            <a:off x="2971800" y="5257800"/>
            <a:ext cx="5715000" cy="1233488"/>
          </a:xfrm>
          <a:prstGeom prst="rect">
            <a:avLst/>
          </a:prstGeom>
          <a:noFill/>
          <a:ln w="9525">
            <a:noFill/>
            <a:miter lim="800000"/>
            <a:headEnd/>
            <a:tailEnd/>
          </a:ln>
        </p:spPr>
        <p:txBody>
          <a:bodyPr anchor="b"/>
          <a:lstStyle/>
          <a:p>
            <a:pPr algn="r" eaLnBrk="0" hangingPunct="0"/>
            <a:r>
              <a:rPr lang="en-US" sz="1400">
                <a:solidFill>
                  <a:schemeClr val="accent2"/>
                </a:solidFill>
                <a:latin typeface="Lucida Sans Unicode" pitchFamily="34" charset="0"/>
              </a:rPr>
              <a:t>Let’s talk about where this is going</a:t>
            </a:r>
          </a:p>
        </p:txBody>
      </p:sp>
      <p:pic>
        <p:nvPicPr>
          <p:cNvPr id="38918" name="Picture 3"/>
          <p:cNvPicPr>
            <a:picLocks noChangeAspect="1" noChangeArrowheads="1"/>
          </p:cNvPicPr>
          <p:nvPr/>
        </p:nvPicPr>
        <p:blipFill>
          <a:blip r:embed="rId4"/>
          <a:srcRect/>
          <a:stretch>
            <a:fillRect/>
          </a:stretch>
        </p:blipFill>
        <p:spPr bwMode="auto">
          <a:xfrm>
            <a:off x="538163" y="4114800"/>
            <a:ext cx="5143500" cy="17145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ctrTitle"/>
          </p:nvPr>
        </p:nvSpPr>
        <p:spPr/>
        <p:txBody>
          <a:bodyPr/>
          <a:lstStyle/>
          <a:p>
            <a:pPr>
              <a:defRPr/>
            </a:pPr>
            <a:r>
              <a:rPr dirty="0" smtClean="0"/>
              <a:t>How the CU*Answers Accounting Team Works for You</a:t>
            </a:r>
          </a:p>
        </p:txBody>
      </p:sp>
      <p:sp>
        <p:nvSpPr>
          <p:cNvPr id="16387" name="Rectangle 5"/>
          <p:cNvSpPr>
            <a:spLocks noGrp="1" noChangeArrowheads="1"/>
          </p:cNvSpPr>
          <p:nvPr>
            <p:ph type="subTitle" idx="1"/>
          </p:nvPr>
        </p:nvSpPr>
        <p:spPr>
          <a:xfrm>
            <a:off x="685800" y="3611563"/>
            <a:ext cx="7772400" cy="1200150"/>
          </a:xfrm>
        </p:spPr>
        <p:txBody>
          <a:bodyPr/>
          <a:lstStyle/>
          <a:p>
            <a:pPr marR="0"/>
            <a:r>
              <a:rPr lang="en-US" smtClean="0">
                <a:effectLst>
                  <a:outerShdw blurRad="38100" dist="38100" dir="2700000" algn="tl">
                    <a:srgbClr val="FFFFFF"/>
                  </a:outerShdw>
                </a:effectLst>
              </a:rPr>
              <a:t>We’re more than just the people who send you your bill...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457200" y="274638"/>
            <a:ext cx="8686800" cy="1143000"/>
          </a:xfrm>
        </p:spPr>
        <p:txBody>
          <a:bodyPr>
            <a:noAutofit/>
          </a:bodyPr>
          <a:lstStyle/>
          <a:p>
            <a:pPr>
              <a:defRPr/>
            </a:pPr>
            <a:r>
              <a:rPr sz="3200" smtClean="0"/>
              <a:t>A New Era for EFT Services at CU*Answers </a:t>
            </a:r>
            <a:br>
              <a:rPr sz="3200" smtClean="0"/>
            </a:br>
            <a:r>
              <a:rPr sz="2000" smtClean="0"/>
              <a:t>ATM and Debit Card Transactions</a:t>
            </a:r>
          </a:p>
        </p:txBody>
      </p:sp>
      <p:sp>
        <p:nvSpPr>
          <p:cNvPr id="39939" name="Slide Number Placeholder 16"/>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26F46DDF-915D-4F4E-BA41-ED535EE779F5}" type="slidenum">
              <a:rPr lang="en-US" smtClean="0"/>
              <a:pPr/>
              <a:t>30</a:t>
            </a:fld>
            <a:endParaRPr lang="en-US" smtClean="0"/>
          </a:p>
        </p:txBody>
      </p:sp>
      <p:pic>
        <p:nvPicPr>
          <p:cNvPr id="39940" name="Picture 2"/>
          <p:cNvPicPr>
            <a:picLocks noChangeAspect="1" noChangeArrowheads="1"/>
          </p:cNvPicPr>
          <p:nvPr/>
        </p:nvPicPr>
        <p:blipFill>
          <a:blip r:embed="rId3"/>
          <a:srcRect/>
          <a:stretch>
            <a:fillRect/>
          </a:stretch>
        </p:blipFill>
        <p:spPr bwMode="auto">
          <a:xfrm>
            <a:off x="533400" y="1676400"/>
            <a:ext cx="6872288" cy="2644775"/>
          </a:xfrm>
          <a:prstGeom prst="rect">
            <a:avLst/>
          </a:prstGeom>
          <a:noFill/>
          <a:ln w="9525">
            <a:solidFill>
              <a:schemeClr val="accent1"/>
            </a:solidFill>
            <a:miter lim="800000"/>
            <a:headEnd/>
            <a:tailEnd/>
          </a:ln>
        </p:spPr>
      </p:pic>
      <p:pic>
        <p:nvPicPr>
          <p:cNvPr id="39941" name="Picture 3"/>
          <p:cNvPicPr>
            <a:picLocks noChangeAspect="1" noChangeArrowheads="1"/>
          </p:cNvPicPr>
          <p:nvPr/>
        </p:nvPicPr>
        <p:blipFill>
          <a:blip r:embed="rId4"/>
          <a:srcRect/>
          <a:stretch>
            <a:fillRect/>
          </a:stretch>
        </p:blipFill>
        <p:spPr bwMode="auto">
          <a:xfrm>
            <a:off x="533400" y="4419600"/>
            <a:ext cx="5942013" cy="2341563"/>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a:defRPr/>
            </a:pPr>
            <a:r>
              <a:rPr smtClean="0"/>
              <a:t>The e-Commerce Fee</a:t>
            </a:r>
            <a:br>
              <a:rPr smtClean="0"/>
            </a:br>
            <a:r>
              <a:rPr sz="2000" smtClean="0"/>
              <a:t>Affording Tomorrow, Today</a:t>
            </a:r>
          </a:p>
        </p:txBody>
      </p:sp>
      <p:sp>
        <p:nvSpPr>
          <p:cNvPr id="40963" name="Slide Number Placeholder 4"/>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81155409-97B6-40D8-AA9B-CA0A064D3552}" type="slidenum">
              <a:rPr lang="en-US" smtClean="0"/>
              <a:pPr/>
              <a:t>31</a:t>
            </a:fld>
            <a:endParaRPr lang="en-US" smtClean="0"/>
          </a:p>
        </p:txBody>
      </p:sp>
      <p:pic>
        <p:nvPicPr>
          <p:cNvPr id="40964" name="Picture 2"/>
          <p:cNvPicPr>
            <a:picLocks noChangeAspect="1" noChangeArrowheads="1"/>
          </p:cNvPicPr>
          <p:nvPr/>
        </p:nvPicPr>
        <p:blipFill>
          <a:blip r:embed="rId3"/>
          <a:srcRect/>
          <a:stretch>
            <a:fillRect/>
          </a:stretch>
        </p:blipFill>
        <p:spPr bwMode="auto">
          <a:xfrm>
            <a:off x="536575" y="1676400"/>
            <a:ext cx="7513638" cy="2038350"/>
          </a:xfrm>
          <a:prstGeom prst="rect">
            <a:avLst/>
          </a:prstGeom>
          <a:noFill/>
          <a:ln w="9525">
            <a:solidFill>
              <a:schemeClr val="accent1"/>
            </a:solidFill>
            <a:miter lim="800000"/>
            <a:headEnd/>
            <a:tailEnd/>
          </a:ln>
        </p:spPr>
      </p:pic>
      <p:pic>
        <p:nvPicPr>
          <p:cNvPr id="40965" name="Picture 3"/>
          <p:cNvPicPr>
            <a:picLocks noChangeAspect="1" noChangeArrowheads="1"/>
          </p:cNvPicPr>
          <p:nvPr/>
        </p:nvPicPr>
        <p:blipFill>
          <a:blip r:embed="rId4"/>
          <a:srcRect/>
          <a:stretch>
            <a:fillRect/>
          </a:stretch>
        </p:blipFill>
        <p:spPr bwMode="auto">
          <a:xfrm>
            <a:off x="533400" y="3810000"/>
            <a:ext cx="7265988" cy="2562225"/>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a:defRPr/>
            </a:pPr>
            <a:r>
              <a:rPr smtClean="0"/>
              <a:t>The e-Commerce Fee</a:t>
            </a:r>
            <a:br>
              <a:rPr smtClean="0"/>
            </a:br>
            <a:r>
              <a:rPr sz="2000" smtClean="0"/>
              <a:t>Affording Tomorrow, Today</a:t>
            </a:r>
          </a:p>
        </p:txBody>
      </p:sp>
      <p:sp>
        <p:nvSpPr>
          <p:cNvPr id="41987" name="Slide Number Placeholder 5"/>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ED817BF6-9401-4092-984B-755BEE3FC870}" type="slidenum">
              <a:rPr lang="en-US" smtClean="0"/>
              <a:pPr/>
              <a:t>32</a:t>
            </a:fld>
            <a:endParaRPr lang="en-US" smtClean="0"/>
          </a:p>
        </p:txBody>
      </p:sp>
      <p:pic>
        <p:nvPicPr>
          <p:cNvPr id="10243" name="Picture 3"/>
          <p:cNvPicPr>
            <a:picLocks noChangeAspect="1" noChangeArrowheads="1"/>
          </p:cNvPicPr>
          <p:nvPr/>
        </p:nvPicPr>
        <p:blipFill>
          <a:blip r:embed="rId3"/>
          <a:srcRect/>
          <a:stretch>
            <a:fillRect/>
          </a:stretch>
        </p:blipFill>
        <p:spPr bwMode="auto">
          <a:xfrm>
            <a:off x="609600" y="1676400"/>
            <a:ext cx="6553200" cy="4914900"/>
          </a:xfrm>
          <a:prstGeom prst="rect">
            <a:avLst/>
          </a:prstGeom>
          <a:noFill/>
          <a:ln w="9525">
            <a:solidFill>
              <a:schemeClr val="bg2"/>
            </a:solidFill>
            <a:miter lim="800000"/>
            <a:headEnd/>
            <a:tailEnd/>
          </a:ln>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smtClean="0"/>
              <a:t>Evolving Concepts</a:t>
            </a:r>
            <a:br>
              <a:rPr smtClean="0"/>
            </a:br>
            <a:r>
              <a:rPr sz="2000" smtClean="0"/>
              <a:t>Bill Pay</a:t>
            </a:r>
            <a:endParaRPr sz="2000"/>
          </a:p>
        </p:txBody>
      </p:sp>
      <p:sp>
        <p:nvSpPr>
          <p:cNvPr id="43011"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C9E4009C-D080-4D74-856A-3B0C9D75713A}" type="slidenum">
              <a:rPr lang="en-US" smtClean="0"/>
              <a:pPr/>
              <a:t>33</a:t>
            </a:fld>
            <a:r>
              <a:rPr lang="en-US" smtClean="0"/>
              <a:t> </a:t>
            </a:r>
          </a:p>
        </p:txBody>
      </p:sp>
      <p:pic>
        <p:nvPicPr>
          <p:cNvPr id="43012" name="Picture 2"/>
          <p:cNvPicPr>
            <a:picLocks noChangeAspect="1" noChangeArrowheads="1"/>
          </p:cNvPicPr>
          <p:nvPr/>
        </p:nvPicPr>
        <p:blipFill>
          <a:blip r:embed="rId3"/>
          <a:srcRect/>
          <a:stretch>
            <a:fillRect/>
          </a:stretch>
        </p:blipFill>
        <p:spPr bwMode="auto">
          <a:xfrm>
            <a:off x="533400" y="1676400"/>
            <a:ext cx="6797675" cy="44958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Evolving Concepts</a:t>
            </a:r>
            <a:br>
              <a:rPr smtClean="0"/>
            </a:br>
            <a:r>
              <a:rPr sz="2000" smtClean="0"/>
              <a:t>Statements</a:t>
            </a:r>
            <a:endParaRPr sz="2000"/>
          </a:p>
        </p:txBody>
      </p:sp>
      <p:sp>
        <p:nvSpPr>
          <p:cNvPr id="44035"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63CBF580-5AEF-4825-AECD-190F35181F90}" type="slidenum">
              <a:rPr lang="en-US" smtClean="0"/>
              <a:pPr/>
              <a:t>34</a:t>
            </a:fld>
            <a:endParaRPr lang="en-US" smtClean="0"/>
          </a:p>
        </p:txBody>
      </p:sp>
      <p:pic>
        <p:nvPicPr>
          <p:cNvPr id="8195" name="Picture 3"/>
          <p:cNvPicPr>
            <a:picLocks noChangeAspect="1" noChangeArrowheads="1"/>
          </p:cNvPicPr>
          <p:nvPr/>
        </p:nvPicPr>
        <p:blipFill>
          <a:blip r:embed="rId3"/>
          <a:srcRect/>
          <a:stretch>
            <a:fillRect/>
          </a:stretch>
        </p:blipFill>
        <p:spPr bwMode="auto">
          <a:xfrm>
            <a:off x="609600" y="1676400"/>
            <a:ext cx="6324600" cy="4743450"/>
          </a:xfrm>
          <a:prstGeom prst="rect">
            <a:avLst/>
          </a:prstGeom>
          <a:noFill/>
          <a:ln w="9525">
            <a:noFill/>
            <a:miter lim="800000"/>
            <a:headEnd/>
            <a:tailEnd/>
          </a:ln>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Evolving Concepts</a:t>
            </a:r>
            <a:br>
              <a:rPr smtClean="0"/>
            </a:br>
            <a:r>
              <a:rPr sz="2000" smtClean="0"/>
              <a:t>Shared Branching</a:t>
            </a:r>
            <a:endParaRPr sz="2000"/>
          </a:p>
        </p:txBody>
      </p:sp>
      <p:pic>
        <p:nvPicPr>
          <p:cNvPr id="45059" name="Picture 2"/>
          <p:cNvPicPr>
            <a:picLocks noChangeAspect="1" noChangeArrowheads="1"/>
          </p:cNvPicPr>
          <p:nvPr/>
        </p:nvPicPr>
        <p:blipFill>
          <a:blip r:embed="rId3"/>
          <a:srcRect l="2924" b="2618"/>
          <a:stretch>
            <a:fillRect/>
          </a:stretch>
        </p:blipFill>
        <p:spPr bwMode="auto">
          <a:xfrm>
            <a:off x="609600" y="1752600"/>
            <a:ext cx="7747000" cy="4368800"/>
          </a:xfrm>
          <a:prstGeom prst="rect">
            <a:avLst/>
          </a:prstGeom>
          <a:noFill/>
          <a:ln w="9525">
            <a:noFill/>
            <a:miter lim="800000"/>
            <a:headEnd/>
            <a:tailEnd/>
          </a:ln>
        </p:spPr>
      </p:pic>
      <p:sp>
        <p:nvSpPr>
          <p:cNvPr id="45060" name="Slide Number Placeholder 9"/>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409E2A55-4A0D-4935-B451-37716677FEF4}" type="slidenum">
              <a:rPr lang="en-US" smtClean="0"/>
              <a:pPr/>
              <a:t>35</a:t>
            </a:fld>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a:defRPr/>
            </a:pPr>
            <a:r>
              <a:rPr smtClean="0"/>
              <a:t>Other Miscellaneous Fees</a:t>
            </a:r>
          </a:p>
        </p:txBody>
      </p:sp>
      <p:sp>
        <p:nvSpPr>
          <p:cNvPr id="46083"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3714103D-5232-4E1E-8EF4-5F72795772DF}" type="slidenum">
              <a:rPr lang="en-US" smtClean="0"/>
              <a:pPr/>
              <a:t>36</a:t>
            </a:fld>
            <a:endParaRPr lang="en-US" smtClean="0"/>
          </a:p>
        </p:txBody>
      </p:sp>
      <p:pic>
        <p:nvPicPr>
          <p:cNvPr id="46084" name="Picture 2"/>
          <p:cNvPicPr>
            <a:picLocks noChangeAspect="1" noChangeArrowheads="1"/>
          </p:cNvPicPr>
          <p:nvPr/>
        </p:nvPicPr>
        <p:blipFill>
          <a:blip r:embed="rId3"/>
          <a:srcRect/>
          <a:stretch>
            <a:fillRect/>
          </a:stretch>
        </p:blipFill>
        <p:spPr bwMode="auto">
          <a:xfrm>
            <a:off x="609600" y="1752600"/>
            <a:ext cx="7494588" cy="28956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a:defRPr/>
            </a:pPr>
            <a:r>
              <a:rPr smtClean="0"/>
              <a:t>Best Guesstimates for the Future</a:t>
            </a:r>
          </a:p>
        </p:txBody>
      </p:sp>
      <p:sp>
        <p:nvSpPr>
          <p:cNvPr id="47107" name="Slide Number Placeholder 6"/>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AC3CBBFE-D6EE-4D01-AB1E-00BCAA12126B}" type="slidenum">
              <a:rPr lang="en-US" smtClean="0"/>
              <a:pPr/>
              <a:t>37</a:t>
            </a:fld>
            <a:endParaRPr lang="en-US" smtClean="0"/>
          </a:p>
        </p:txBody>
      </p:sp>
      <p:pic>
        <p:nvPicPr>
          <p:cNvPr id="47108" name="Picture 4" descr="crystalball2"/>
          <p:cNvPicPr>
            <a:picLocks noChangeAspect="1" noChangeArrowheads="1"/>
          </p:cNvPicPr>
          <p:nvPr/>
        </p:nvPicPr>
        <p:blipFill>
          <a:blip r:embed="rId3"/>
          <a:srcRect/>
          <a:stretch>
            <a:fillRect/>
          </a:stretch>
        </p:blipFill>
        <p:spPr bwMode="auto">
          <a:xfrm>
            <a:off x="1811338" y="1982788"/>
            <a:ext cx="4589462" cy="3656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smtClean="0"/>
              <a:t>Thanks for the day!</a:t>
            </a:r>
            <a:endParaRPr dirty="0"/>
          </a:p>
        </p:txBody>
      </p:sp>
      <p:sp>
        <p:nvSpPr>
          <p:cNvPr id="48131" name="Slide Number Placeholder 2"/>
          <p:cNvSpPr>
            <a:spLocks noGrp="1"/>
          </p:cNvSpPr>
          <p:nvPr>
            <p:ph type="sldNum" sz="quarter" idx="4294967295"/>
          </p:nvPr>
        </p:nvSpPr>
        <p:spPr bwMode="auto">
          <a:xfrm>
            <a:off x="0" y="6327775"/>
            <a:ext cx="2133600" cy="365125"/>
          </a:xfrm>
          <a:noFill/>
          <a:ln>
            <a:miter lim="800000"/>
            <a:headEnd/>
            <a:tailEnd/>
          </a:ln>
        </p:spPr>
        <p:txBody>
          <a:bodyPr wrap="square" numCol="1" anchorCtr="0" compatLnSpc="1">
            <a:prstTxWarp prst="textNoShape">
              <a:avLst/>
            </a:prstTxWarp>
          </a:bodyPr>
          <a:lstStyle/>
          <a:p>
            <a:fld id="{0F9A142A-F5F1-4FE3-998B-83101CE53A68}" type="slidenum">
              <a:rPr lang="en-US"/>
              <a:pPr/>
              <a:t>38</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57200" y="1600200"/>
            <a:ext cx="8229600" cy="4406900"/>
          </a:xfrm>
        </p:spPr>
        <p:txBody>
          <a:bodyPr/>
          <a:lstStyle/>
          <a:p>
            <a:r>
              <a:rPr lang="en-US" smtClean="0"/>
              <a:t>Every department at CU*Answers is a client service department...</a:t>
            </a:r>
          </a:p>
          <a:p>
            <a:r>
              <a:rPr lang="en-US" smtClean="0"/>
              <a:t>Sometimes clients overlook how the CUSO’s accounting team can add to a credit union’s success</a:t>
            </a:r>
          </a:p>
          <a:p>
            <a:r>
              <a:rPr lang="en-US" smtClean="0"/>
              <a:t>More than bookkeeping, the accounting team is a valuable resource for how to make a buck on some big investments</a:t>
            </a:r>
          </a:p>
          <a:p>
            <a:endParaRPr lang="en-US" smtClean="0"/>
          </a:p>
        </p:txBody>
      </p:sp>
      <p:sp>
        <p:nvSpPr>
          <p:cNvPr id="2" name="Title 1"/>
          <p:cNvSpPr>
            <a:spLocks noGrp="1"/>
          </p:cNvSpPr>
          <p:nvPr>
            <p:ph type="title"/>
          </p:nvPr>
        </p:nvSpPr>
        <p:spPr/>
        <p:txBody>
          <a:bodyPr/>
          <a:lstStyle/>
          <a:p>
            <a:pPr>
              <a:defRPr/>
            </a:pPr>
            <a:r>
              <a:rPr smtClean="0"/>
              <a:t>The CU*Answers Accounting Team</a:t>
            </a:r>
            <a:br>
              <a:rPr smtClean="0"/>
            </a:br>
            <a:r>
              <a:rPr sz="1800" smtClean="0"/>
              <a:t>An Untapped Resource for Your Credit Union?</a:t>
            </a:r>
            <a:endParaRPr sz="1800"/>
          </a:p>
        </p:txBody>
      </p:sp>
      <p:sp>
        <p:nvSpPr>
          <p:cNvPr id="13316" name="Slide Number Placeholder 5"/>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4531C07C-AA52-4085-BE0B-1FFE8ECDC638}" type="slidenum">
              <a:rPr lang="en-US"/>
              <a:pPr/>
              <a:t>4</a:t>
            </a:fld>
            <a:endParaRPr lang="en-US"/>
          </a:p>
        </p:txBody>
      </p:sp>
      <p:pic>
        <p:nvPicPr>
          <p:cNvPr id="13317" name="Picture 1" descr="X:\Writing Team\Public\Special Projects, Focus Groups\Understanding Your CUA Invoice\qtrly financials.gif"/>
          <p:cNvPicPr>
            <a:picLocks noChangeAspect="1" noChangeArrowheads="1"/>
          </p:cNvPicPr>
          <p:nvPr/>
        </p:nvPicPr>
        <p:blipFill>
          <a:blip r:embed="rId2"/>
          <a:srcRect/>
          <a:stretch>
            <a:fillRect/>
          </a:stretch>
        </p:blipFill>
        <p:spPr bwMode="auto">
          <a:xfrm rot="274119">
            <a:off x="6580188" y="3887788"/>
            <a:ext cx="2062162"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flipV="1">
            <a:off x="609600" y="3848100"/>
            <a:ext cx="7543800" cy="685800"/>
          </a:xfrm>
          <a:prstGeom prst="rect">
            <a:avLst/>
          </a:prstGeom>
          <a:solidFill>
            <a:schemeClr val="bg1"/>
          </a:solidFill>
          <a:ln>
            <a:noFill/>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p:spPr>
        <p:style>
          <a:lnRef idx="2">
            <a:schemeClr val="accent1"/>
          </a:lnRef>
          <a:fillRef idx="1">
            <a:schemeClr val="lt1"/>
          </a:fillRef>
          <a:effectRef idx="0">
            <a:schemeClr val="accent1"/>
          </a:effectRef>
          <a:fontRef idx="minor">
            <a:schemeClr val="dk1"/>
          </a:fontRef>
        </p:style>
        <p:txBody>
          <a:bodyPr/>
          <a:lstStyle/>
          <a:p>
            <a:pPr eaLnBrk="0" hangingPunct="0">
              <a:defRPr/>
            </a:pPr>
            <a:endParaRPr lang="en-US" dirty="0">
              <a:solidFill>
                <a:schemeClr val="tx1"/>
              </a:solidFill>
            </a:endParaRPr>
          </a:p>
        </p:txBody>
      </p:sp>
      <p:sp>
        <p:nvSpPr>
          <p:cNvPr id="14" name="Rectangle 13"/>
          <p:cNvSpPr/>
          <p:nvPr/>
        </p:nvSpPr>
        <p:spPr bwMode="auto">
          <a:xfrm flipV="1">
            <a:off x="609600" y="4667250"/>
            <a:ext cx="7543800" cy="685800"/>
          </a:xfrm>
          <a:prstGeom prst="rect">
            <a:avLst/>
          </a:prstGeom>
          <a:solidFill>
            <a:schemeClr val="bg1"/>
          </a:solidFill>
          <a:ln>
            <a:noFill/>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p:spPr>
        <p:style>
          <a:lnRef idx="2">
            <a:schemeClr val="accent1"/>
          </a:lnRef>
          <a:fillRef idx="1">
            <a:schemeClr val="lt1"/>
          </a:fillRef>
          <a:effectRef idx="0">
            <a:schemeClr val="accent1"/>
          </a:effectRef>
          <a:fontRef idx="minor">
            <a:schemeClr val="dk1"/>
          </a:fontRef>
        </p:style>
        <p:txBody>
          <a:bodyPr/>
          <a:lstStyle/>
          <a:p>
            <a:pPr eaLnBrk="0" hangingPunct="0">
              <a:defRPr/>
            </a:pPr>
            <a:endParaRPr lang="en-US" dirty="0">
              <a:solidFill>
                <a:schemeClr val="tx1"/>
              </a:solidFill>
            </a:endParaRPr>
          </a:p>
        </p:txBody>
      </p:sp>
      <p:sp>
        <p:nvSpPr>
          <p:cNvPr id="15" name="Rectangle 14"/>
          <p:cNvSpPr/>
          <p:nvPr/>
        </p:nvSpPr>
        <p:spPr bwMode="auto">
          <a:xfrm flipV="1">
            <a:off x="609600" y="5486400"/>
            <a:ext cx="7543800" cy="685800"/>
          </a:xfrm>
          <a:prstGeom prst="rect">
            <a:avLst/>
          </a:prstGeom>
          <a:solidFill>
            <a:schemeClr val="bg1"/>
          </a:solidFill>
          <a:ln>
            <a:noFill/>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p:spPr>
        <p:style>
          <a:lnRef idx="2">
            <a:schemeClr val="accent1"/>
          </a:lnRef>
          <a:fillRef idx="1">
            <a:schemeClr val="lt1"/>
          </a:fillRef>
          <a:effectRef idx="0">
            <a:schemeClr val="accent1"/>
          </a:effectRef>
          <a:fontRef idx="minor">
            <a:schemeClr val="dk1"/>
          </a:fontRef>
        </p:style>
        <p:txBody>
          <a:bodyPr/>
          <a:lstStyle/>
          <a:p>
            <a:pPr eaLnBrk="0" hangingPunct="0">
              <a:defRPr/>
            </a:pPr>
            <a:endParaRPr lang="en-US" dirty="0">
              <a:solidFill>
                <a:schemeClr val="tx1"/>
              </a:solidFill>
            </a:endParaRPr>
          </a:p>
        </p:txBody>
      </p:sp>
      <p:sp>
        <p:nvSpPr>
          <p:cNvPr id="12" name="Rectangle 11"/>
          <p:cNvSpPr/>
          <p:nvPr/>
        </p:nvSpPr>
        <p:spPr bwMode="auto">
          <a:xfrm flipV="1">
            <a:off x="609600" y="3028950"/>
            <a:ext cx="7543800" cy="685800"/>
          </a:xfrm>
          <a:prstGeom prst="rect">
            <a:avLst/>
          </a:prstGeom>
          <a:solidFill>
            <a:schemeClr val="bg1"/>
          </a:solidFill>
          <a:ln>
            <a:noFill/>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p:spPr>
        <p:style>
          <a:lnRef idx="2">
            <a:schemeClr val="accent1"/>
          </a:lnRef>
          <a:fillRef idx="1">
            <a:schemeClr val="lt1"/>
          </a:fillRef>
          <a:effectRef idx="0">
            <a:schemeClr val="accent1"/>
          </a:effectRef>
          <a:fontRef idx="minor">
            <a:schemeClr val="dk1"/>
          </a:fontRef>
        </p:style>
        <p:txBody>
          <a:bodyPr/>
          <a:lstStyle/>
          <a:p>
            <a:pPr eaLnBrk="0" hangingPunct="0">
              <a:defRPr/>
            </a:pPr>
            <a:endParaRPr lang="en-US" dirty="0">
              <a:solidFill>
                <a:schemeClr val="tx1"/>
              </a:solidFill>
            </a:endParaRPr>
          </a:p>
        </p:txBody>
      </p:sp>
      <p:sp>
        <p:nvSpPr>
          <p:cNvPr id="10" name="Rectangle 9"/>
          <p:cNvSpPr/>
          <p:nvPr/>
        </p:nvSpPr>
        <p:spPr bwMode="auto">
          <a:xfrm flipV="1">
            <a:off x="609600" y="1828800"/>
            <a:ext cx="7543800" cy="1066800"/>
          </a:xfrm>
          <a:prstGeom prst="rect">
            <a:avLst/>
          </a:prstGeom>
          <a:solidFill>
            <a:schemeClr val="bg1"/>
          </a:solidFill>
          <a:ln>
            <a:noFill/>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p:spPr>
        <p:style>
          <a:lnRef idx="2">
            <a:schemeClr val="accent1"/>
          </a:lnRef>
          <a:fillRef idx="1">
            <a:schemeClr val="lt1"/>
          </a:fillRef>
          <a:effectRef idx="0">
            <a:schemeClr val="accent1"/>
          </a:effectRef>
          <a:fontRef idx="minor">
            <a:schemeClr val="dk1"/>
          </a:fontRef>
        </p:style>
        <p:txBody>
          <a:bodyPr/>
          <a:lstStyle/>
          <a:p>
            <a:pPr eaLnBrk="0" hangingPunct="0">
              <a:defRPr/>
            </a:pPr>
            <a:endParaRPr lang="en-US" dirty="0">
              <a:solidFill>
                <a:schemeClr val="tx1"/>
              </a:solidFill>
            </a:endParaRPr>
          </a:p>
        </p:txBody>
      </p:sp>
      <p:sp>
        <p:nvSpPr>
          <p:cNvPr id="2" name="Title 1"/>
          <p:cNvSpPr>
            <a:spLocks noGrp="1"/>
          </p:cNvSpPr>
          <p:nvPr>
            <p:ph type="title"/>
          </p:nvPr>
        </p:nvSpPr>
        <p:spPr/>
        <p:txBody>
          <a:bodyPr/>
          <a:lstStyle/>
          <a:p>
            <a:pPr>
              <a:defRPr/>
            </a:pPr>
            <a:r>
              <a:rPr smtClean="0"/>
              <a:t>Of course we do send a lot of bills...</a:t>
            </a:r>
          </a:p>
        </p:txBody>
      </p:sp>
      <p:sp>
        <p:nvSpPr>
          <p:cNvPr id="14354" name="Slide Number Placeholder 19"/>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F677F429-A15D-48D3-BFDB-C1D7B6DCF5BC}" type="slidenum">
              <a:rPr lang="en-US" smtClean="0"/>
              <a:pPr/>
              <a:t>5</a:t>
            </a:fld>
            <a:endParaRPr lang="en-US" smtClean="0"/>
          </a:p>
        </p:txBody>
      </p:sp>
      <p:pic>
        <p:nvPicPr>
          <p:cNvPr id="14355" name="Picture 4" descr="X:\Web Services\Public\logos\cuanswers\cuanswers.png"/>
          <p:cNvPicPr>
            <a:picLocks noChangeAspect="1" noChangeArrowheads="1"/>
          </p:cNvPicPr>
          <p:nvPr/>
        </p:nvPicPr>
        <p:blipFill>
          <a:blip r:embed="rId2">
            <a:lum contrast="10000"/>
          </a:blip>
          <a:srcRect/>
          <a:stretch>
            <a:fillRect/>
          </a:stretch>
        </p:blipFill>
        <p:spPr bwMode="auto">
          <a:xfrm>
            <a:off x="762000" y="2057400"/>
            <a:ext cx="1803400" cy="298450"/>
          </a:xfrm>
          <a:prstGeom prst="rect">
            <a:avLst/>
          </a:prstGeom>
          <a:noFill/>
          <a:ln w="9525">
            <a:noFill/>
            <a:miter lim="800000"/>
            <a:headEnd/>
            <a:tailEnd/>
          </a:ln>
        </p:spPr>
      </p:pic>
      <p:pic>
        <p:nvPicPr>
          <p:cNvPr id="14356" name="Picture 5" descr="X:\Web Services\Public\logos\wesconet\wesconet.png"/>
          <p:cNvPicPr>
            <a:picLocks noChangeAspect="1" noChangeArrowheads="1"/>
          </p:cNvPicPr>
          <p:nvPr/>
        </p:nvPicPr>
        <p:blipFill>
          <a:blip r:embed="rId3"/>
          <a:srcRect/>
          <a:stretch>
            <a:fillRect/>
          </a:stretch>
        </p:blipFill>
        <p:spPr bwMode="auto">
          <a:xfrm>
            <a:off x="774700" y="2514600"/>
            <a:ext cx="1752600" cy="234950"/>
          </a:xfrm>
          <a:prstGeom prst="rect">
            <a:avLst/>
          </a:prstGeom>
          <a:noFill/>
          <a:ln w="9525">
            <a:noFill/>
            <a:miter lim="800000"/>
            <a:headEnd/>
            <a:tailEnd/>
          </a:ln>
        </p:spPr>
      </p:pic>
      <p:pic>
        <p:nvPicPr>
          <p:cNvPr id="14357" name="Picture 7" descr="X:\Web Services\Public\logos\old_logos_from_checkItOut\eDOC Innovations\EDI horizontal - small.gif"/>
          <p:cNvPicPr>
            <a:picLocks noChangeAspect="1" noChangeArrowheads="1"/>
          </p:cNvPicPr>
          <p:nvPr/>
        </p:nvPicPr>
        <p:blipFill>
          <a:blip r:embed="rId4"/>
          <a:srcRect/>
          <a:stretch>
            <a:fillRect/>
          </a:stretch>
        </p:blipFill>
        <p:spPr bwMode="auto">
          <a:xfrm>
            <a:off x="762000" y="5638800"/>
            <a:ext cx="1219200" cy="398463"/>
          </a:xfrm>
          <a:prstGeom prst="rect">
            <a:avLst/>
          </a:prstGeom>
          <a:noFill/>
          <a:ln w="9525">
            <a:noFill/>
            <a:miter lim="800000"/>
            <a:headEnd/>
            <a:tailEnd/>
          </a:ln>
        </p:spPr>
      </p:pic>
      <p:pic>
        <p:nvPicPr>
          <p:cNvPr id="14358" name="Picture 2" descr="H:\Graphics\Logos from CUs &amp; other companies\nacuso_logo_2008.gif"/>
          <p:cNvPicPr>
            <a:picLocks noChangeAspect="1" noChangeArrowheads="1"/>
          </p:cNvPicPr>
          <p:nvPr/>
        </p:nvPicPr>
        <p:blipFill>
          <a:blip r:embed="rId5"/>
          <a:srcRect/>
          <a:stretch>
            <a:fillRect/>
          </a:stretch>
        </p:blipFill>
        <p:spPr bwMode="auto">
          <a:xfrm>
            <a:off x="762000" y="3962400"/>
            <a:ext cx="1676400" cy="417513"/>
          </a:xfrm>
          <a:prstGeom prst="rect">
            <a:avLst/>
          </a:prstGeom>
          <a:noFill/>
          <a:ln w="9525">
            <a:noFill/>
            <a:miter lim="800000"/>
            <a:headEnd/>
            <a:tailEnd/>
          </a:ln>
        </p:spPr>
      </p:pic>
      <p:sp>
        <p:nvSpPr>
          <p:cNvPr id="14359" name="Rectangle 10"/>
          <p:cNvSpPr>
            <a:spLocks noChangeArrowheads="1"/>
          </p:cNvSpPr>
          <p:nvPr/>
        </p:nvSpPr>
        <p:spPr bwMode="auto">
          <a:xfrm>
            <a:off x="2743200" y="2220913"/>
            <a:ext cx="5118100" cy="369887"/>
          </a:xfrm>
          <a:prstGeom prst="rect">
            <a:avLst/>
          </a:prstGeom>
          <a:noFill/>
          <a:ln w="9525">
            <a:noFill/>
            <a:miter lim="800000"/>
            <a:headEnd/>
            <a:tailEnd/>
          </a:ln>
        </p:spPr>
        <p:txBody>
          <a:bodyPr wrap="none">
            <a:spAutoFit/>
          </a:bodyPr>
          <a:lstStyle/>
          <a:p>
            <a:pPr eaLnBrk="0" hangingPunct="0"/>
            <a:r>
              <a:rPr lang="en-US">
                <a:latin typeface="Lucida Sans Unicode" pitchFamily="34" charset="0"/>
              </a:rPr>
              <a:t>Average more than 670 invoices per month </a:t>
            </a:r>
          </a:p>
        </p:txBody>
      </p:sp>
      <p:sp>
        <p:nvSpPr>
          <p:cNvPr id="14360" name="Rectangle 16"/>
          <p:cNvSpPr>
            <a:spLocks noChangeArrowheads="1"/>
          </p:cNvSpPr>
          <p:nvPr/>
        </p:nvSpPr>
        <p:spPr bwMode="auto">
          <a:xfrm>
            <a:off x="2743200" y="3211513"/>
            <a:ext cx="5334000" cy="369887"/>
          </a:xfrm>
          <a:prstGeom prst="rect">
            <a:avLst/>
          </a:prstGeom>
          <a:noFill/>
          <a:ln w="9525">
            <a:noFill/>
            <a:miter lim="800000"/>
            <a:headEnd/>
            <a:tailEnd/>
          </a:ln>
        </p:spPr>
        <p:txBody>
          <a:bodyPr>
            <a:spAutoFit/>
          </a:bodyPr>
          <a:lstStyle/>
          <a:p>
            <a:pPr eaLnBrk="0" hangingPunct="0"/>
            <a:r>
              <a:rPr lang="en-US">
                <a:latin typeface="Lucida Sans Unicode" pitchFamily="34" charset="0"/>
              </a:rPr>
              <a:t>Average more than 111 invoices per month</a:t>
            </a:r>
          </a:p>
        </p:txBody>
      </p:sp>
      <p:sp>
        <p:nvSpPr>
          <p:cNvPr id="14361" name="Rectangle 17"/>
          <p:cNvSpPr>
            <a:spLocks noChangeArrowheads="1"/>
          </p:cNvSpPr>
          <p:nvPr/>
        </p:nvSpPr>
        <p:spPr bwMode="auto">
          <a:xfrm>
            <a:off x="2743200" y="3987800"/>
            <a:ext cx="4038600" cy="369888"/>
          </a:xfrm>
          <a:prstGeom prst="rect">
            <a:avLst/>
          </a:prstGeom>
          <a:noFill/>
          <a:ln w="9525">
            <a:noFill/>
            <a:miter lim="800000"/>
            <a:headEnd/>
            <a:tailEnd/>
          </a:ln>
        </p:spPr>
        <p:txBody>
          <a:bodyPr wrap="none">
            <a:spAutoFit/>
          </a:bodyPr>
          <a:lstStyle/>
          <a:p>
            <a:pPr eaLnBrk="0" hangingPunct="0"/>
            <a:r>
              <a:rPr lang="en-US">
                <a:latin typeface="Lucida Sans Unicode" pitchFamily="34" charset="0"/>
              </a:rPr>
              <a:t>No recurring invoice responsibility</a:t>
            </a:r>
          </a:p>
        </p:txBody>
      </p:sp>
      <p:sp>
        <p:nvSpPr>
          <p:cNvPr id="14362" name="Rectangle 18"/>
          <p:cNvSpPr>
            <a:spLocks noChangeArrowheads="1"/>
          </p:cNvSpPr>
          <p:nvPr/>
        </p:nvSpPr>
        <p:spPr bwMode="auto">
          <a:xfrm>
            <a:off x="2743200" y="4851400"/>
            <a:ext cx="4899025" cy="369888"/>
          </a:xfrm>
          <a:prstGeom prst="rect">
            <a:avLst/>
          </a:prstGeom>
          <a:noFill/>
          <a:ln w="9525">
            <a:noFill/>
            <a:miter lim="800000"/>
            <a:headEnd/>
            <a:tailEnd/>
          </a:ln>
        </p:spPr>
        <p:txBody>
          <a:bodyPr wrap="none">
            <a:spAutoFit/>
          </a:bodyPr>
          <a:lstStyle/>
          <a:p>
            <a:pPr eaLnBrk="0" hangingPunct="0"/>
            <a:r>
              <a:rPr lang="en-US">
                <a:latin typeface="Lucida Sans Unicode" pitchFamily="34" charset="0"/>
              </a:rPr>
              <a:t>Average more than 70 invoices per month</a:t>
            </a:r>
          </a:p>
        </p:txBody>
      </p:sp>
      <p:sp>
        <p:nvSpPr>
          <p:cNvPr id="14363" name="Rectangle 20"/>
          <p:cNvSpPr>
            <a:spLocks noChangeArrowheads="1"/>
          </p:cNvSpPr>
          <p:nvPr/>
        </p:nvSpPr>
        <p:spPr bwMode="auto">
          <a:xfrm>
            <a:off x="2743200" y="5637213"/>
            <a:ext cx="5045075" cy="369887"/>
          </a:xfrm>
          <a:prstGeom prst="rect">
            <a:avLst/>
          </a:prstGeom>
          <a:noFill/>
          <a:ln w="9525">
            <a:noFill/>
            <a:miter lim="800000"/>
            <a:headEnd/>
            <a:tailEnd/>
          </a:ln>
        </p:spPr>
        <p:txBody>
          <a:bodyPr wrap="none">
            <a:spAutoFit/>
          </a:bodyPr>
          <a:lstStyle/>
          <a:p>
            <a:pPr eaLnBrk="0" hangingPunct="0"/>
            <a:r>
              <a:rPr lang="en-US">
                <a:latin typeface="Lucida Sans Unicode" pitchFamily="34" charset="0"/>
              </a:rPr>
              <a:t>Average more than 223 invoices per month</a:t>
            </a:r>
          </a:p>
        </p:txBody>
      </p:sp>
      <p:pic>
        <p:nvPicPr>
          <p:cNvPr id="14364" name="Picture 3" descr="H:\Graphics\Logos from CUs &amp; other companies\CU Student Choice.png"/>
          <p:cNvPicPr>
            <a:picLocks noChangeAspect="1" noChangeArrowheads="1"/>
          </p:cNvPicPr>
          <p:nvPr/>
        </p:nvPicPr>
        <p:blipFill>
          <a:blip r:embed="rId6"/>
          <a:srcRect/>
          <a:stretch>
            <a:fillRect/>
          </a:stretch>
        </p:blipFill>
        <p:spPr bwMode="auto">
          <a:xfrm>
            <a:off x="811213" y="4838700"/>
            <a:ext cx="1649412" cy="317500"/>
          </a:xfrm>
          <a:prstGeom prst="rect">
            <a:avLst/>
          </a:prstGeom>
          <a:noFill/>
          <a:ln w="9525">
            <a:noFill/>
            <a:miter lim="800000"/>
            <a:headEnd/>
            <a:tailEnd/>
          </a:ln>
        </p:spPr>
      </p:pic>
      <p:pic>
        <p:nvPicPr>
          <p:cNvPr id="14365" name="Picture 5" descr="X:\Web Services\Public\logos\xtend\SRS\xtendSRS.png"/>
          <p:cNvPicPr>
            <a:picLocks noChangeAspect="1" noChangeArrowheads="1"/>
          </p:cNvPicPr>
          <p:nvPr/>
        </p:nvPicPr>
        <p:blipFill>
          <a:blip r:embed="rId7"/>
          <a:srcRect/>
          <a:stretch>
            <a:fillRect/>
          </a:stretch>
        </p:blipFill>
        <p:spPr bwMode="auto">
          <a:xfrm>
            <a:off x="762000" y="3074988"/>
            <a:ext cx="914400" cy="582612"/>
          </a:xfrm>
          <a:prstGeom prst="rect">
            <a:avLst/>
          </a:prstGeom>
          <a:noFill/>
          <a:ln w="9525">
            <a:noFill/>
            <a:miter lim="800000"/>
            <a:headEnd/>
            <a:tailEnd/>
          </a:ln>
        </p:spPr>
      </p:pic>
      <p:pic>
        <p:nvPicPr>
          <p:cNvPr id="14366" name="Picture 6" descr="X:\Web Services\Public\logos\xtend\AuditLink\xtendAuditLink.png"/>
          <p:cNvPicPr>
            <a:picLocks noChangeAspect="1" noChangeArrowheads="1"/>
          </p:cNvPicPr>
          <p:nvPr/>
        </p:nvPicPr>
        <p:blipFill>
          <a:blip r:embed="rId8"/>
          <a:srcRect/>
          <a:stretch>
            <a:fillRect/>
          </a:stretch>
        </p:blipFill>
        <p:spPr bwMode="auto">
          <a:xfrm>
            <a:off x="1828800" y="3270250"/>
            <a:ext cx="695325" cy="31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57200" y="1600200"/>
            <a:ext cx="8229600" cy="4406900"/>
          </a:xfrm>
        </p:spPr>
        <p:txBody>
          <a:bodyPr/>
          <a:lstStyle/>
          <a:p>
            <a:r>
              <a:rPr lang="en-US" smtClean="0"/>
              <a:t>Monthly Online Processing Invoices</a:t>
            </a:r>
          </a:p>
          <a:p>
            <a:r>
              <a:rPr lang="en-US" smtClean="0"/>
              <a:t>Monthly Statement Processing Invoices</a:t>
            </a:r>
          </a:p>
          <a:p>
            <a:r>
              <a:rPr lang="en-US" smtClean="0"/>
              <a:t>Monthly Self Processing Invoices</a:t>
            </a:r>
          </a:p>
          <a:p>
            <a:r>
              <a:rPr lang="en-US" smtClean="0"/>
              <a:t>Monthly WESCO</a:t>
            </a:r>
            <a:r>
              <a:rPr lang="en-US" i="1" smtClean="0"/>
              <a:t>Net</a:t>
            </a:r>
            <a:r>
              <a:rPr lang="en-US" smtClean="0"/>
              <a:t>  Invoices</a:t>
            </a:r>
          </a:p>
          <a:p>
            <a:pPr lvl="1"/>
            <a:r>
              <a:rPr lang="en-US" smtClean="0"/>
              <a:t>Equipment</a:t>
            </a:r>
          </a:p>
          <a:p>
            <a:pPr lvl="1"/>
            <a:r>
              <a:rPr lang="en-US" smtClean="0"/>
              <a:t>Maintenance</a:t>
            </a:r>
          </a:p>
          <a:p>
            <a:pPr lvl="1"/>
            <a:r>
              <a:rPr lang="en-US" smtClean="0"/>
              <a:t>Web Hosting</a:t>
            </a:r>
          </a:p>
          <a:p>
            <a:r>
              <a:rPr lang="en-US" smtClean="0"/>
              <a:t>Monthly Miscellaneous Invoices</a:t>
            </a:r>
          </a:p>
        </p:txBody>
      </p:sp>
      <p:sp>
        <p:nvSpPr>
          <p:cNvPr id="2" name="Title 1"/>
          <p:cNvSpPr>
            <a:spLocks noGrp="1"/>
          </p:cNvSpPr>
          <p:nvPr>
            <p:ph type="title"/>
          </p:nvPr>
        </p:nvSpPr>
        <p:spPr/>
        <p:txBody>
          <a:bodyPr/>
          <a:lstStyle/>
          <a:p>
            <a:pPr>
              <a:defRPr/>
            </a:pPr>
            <a:r>
              <a:rPr smtClean="0"/>
              <a:t>Invoice Activity: CU*Answers </a:t>
            </a:r>
            <a:br>
              <a:rPr smtClean="0"/>
            </a:br>
            <a:r>
              <a:rPr sz="2000" smtClean="0"/>
              <a:t>Types of Invoices We Produce</a:t>
            </a:r>
            <a:endParaRPr sz="2000"/>
          </a:p>
        </p:txBody>
      </p:sp>
      <p:sp>
        <p:nvSpPr>
          <p:cNvPr id="15364"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A28F135F-DF61-4BBE-AB8D-8741E13902C8}" type="slidenum">
              <a:rPr lang="en-US"/>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533400" y="2921000"/>
            <a:ext cx="8077200" cy="895350"/>
          </a:xfrm>
          <a:prstGeom prst="rect">
            <a:avLst/>
          </a:prstGeom>
          <a:solidFill>
            <a:schemeClr val="bg2">
              <a:lumMod val="90000"/>
            </a:schemeClr>
          </a:solidFill>
          <a:ln>
            <a:noFill/>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r>
              <a:rPr lang="en-US" dirty="0"/>
              <a:t>In May, the total invoices exceeded $2,470,000</a:t>
            </a:r>
          </a:p>
        </p:txBody>
      </p:sp>
      <p:sp>
        <p:nvSpPr>
          <p:cNvPr id="14" name="Rectangle 13"/>
          <p:cNvSpPr/>
          <p:nvPr/>
        </p:nvSpPr>
        <p:spPr bwMode="auto">
          <a:xfrm>
            <a:off x="533400" y="3937000"/>
            <a:ext cx="8077200" cy="895350"/>
          </a:xfrm>
          <a:prstGeom prst="rect">
            <a:avLst/>
          </a:prstGeom>
          <a:solidFill>
            <a:schemeClr val="bg2"/>
          </a:solidFill>
          <a:ln>
            <a:noFill/>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r>
              <a:rPr lang="en-US" dirty="0"/>
              <a:t>We currently maintain 1,887 inventory items on our accounting system</a:t>
            </a:r>
          </a:p>
        </p:txBody>
      </p:sp>
      <p:sp>
        <p:nvSpPr>
          <p:cNvPr id="15" name="Rectangle 14"/>
          <p:cNvSpPr/>
          <p:nvPr/>
        </p:nvSpPr>
        <p:spPr bwMode="auto">
          <a:xfrm>
            <a:off x="533400" y="4953000"/>
            <a:ext cx="8077200" cy="895350"/>
          </a:xfrm>
          <a:prstGeom prst="rect">
            <a:avLst/>
          </a:prstGeom>
          <a:solidFill>
            <a:schemeClr val="bg2">
              <a:lumMod val="90000"/>
            </a:schemeClr>
          </a:solidFill>
          <a:ln>
            <a:noFill/>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p:spPr>
        <p:style>
          <a:lnRef idx="2">
            <a:schemeClr val="accent1"/>
          </a:lnRef>
          <a:fillRef idx="1">
            <a:schemeClr val="lt1"/>
          </a:fillRef>
          <a:effectRef idx="0">
            <a:schemeClr val="accent1"/>
          </a:effectRef>
          <a:fontRef idx="minor">
            <a:schemeClr val="dk1"/>
          </a:fontRef>
        </p:style>
        <p:txBody>
          <a:bodyPr anchor="ctr"/>
          <a:lstStyle/>
          <a:p>
            <a:pPr marL="0" lvl="1" algn="ctr" fontAlgn="auto">
              <a:spcBef>
                <a:spcPts val="0"/>
              </a:spcBef>
              <a:spcAft>
                <a:spcPts val="0"/>
              </a:spcAft>
              <a:defRPr/>
            </a:pPr>
            <a:r>
              <a:rPr lang="en-US" dirty="0"/>
              <a:t>All departments are responsible for billing to some extent</a:t>
            </a:r>
          </a:p>
        </p:txBody>
      </p:sp>
      <p:sp>
        <p:nvSpPr>
          <p:cNvPr id="12" name="Rectangle 11"/>
          <p:cNvSpPr/>
          <p:nvPr/>
        </p:nvSpPr>
        <p:spPr bwMode="auto">
          <a:xfrm>
            <a:off x="533400" y="1905000"/>
            <a:ext cx="8077200" cy="895350"/>
          </a:xfrm>
          <a:prstGeom prst="rect">
            <a:avLst/>
          </a:prstGeom>
          <a:solidFill>
            <a:schemeClr val="bg2"/>
          </a:solidFill>
          <a:ln>
            <a:noFill/>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p:spPr>
        <p:style>
          <a:lnRef idx="2">
            <a:schemeClr val="accent1"/>
          </a:lnRef>
          <a:fillRef idx="1">
            <a:schemeClr val="lt1"/>
          </a:fillRef>
          <a:effectRef idx="0">
            <a:schemeClr val="accent1"/>
          </a:effectRef>
          <a:fontRef idx="minor">
            <a:schemeClr val="dk1"/>
          </a:fontRef>
        </p:style>
        <p:txBody>
          <a:bodyPr anchor="ctr"/>
          <a:lstStyle/>
          <a:p>
            <a:pPr marL="0" lvl="1" algn="ctr" fontAlgn="auto">
              <a:spcBef>
                <a:spcPts val="0"/>
              </a:spcBef>
              <a:spcAft>
                <a:spcPts val="0"/>
              </a:spcAft>
              <a:defRPr/>
            </a:pPr>
            <a:r>
              <a:rPr lang="en-US" dirty="0"/>
              <a:t>In May, we issued 412 total invoices for CU*Answers</a:t>
            </a:r>
          </a:p>
        </p:txBody>
      </p:sp>
      <p:sp>
        <p:nvSpPr>
          <p:cNvPr id="2" name="Title 1"/>
          <p:cNvSpPr>
            <a:spLocks noGrp="1"/>
          </p:cNvSpPr>
          <p:nvPr>
            <p:ph type="title"/>
          </p:nvPr>
        </p:nvSpPr>
        <p:spPr/>
        <p:txBody>
          <a:bodyPr/>
          <a:lstStyle/>
          <a:p>
            <a:pPr>
              <a:defRPr/>
            </a:pPr>
            <a:r>
              <a:rPr smtClean="0"/>
              <a:t>Invoice Activity: CU*Answers</a:t>
            </a:r>
            <a:br>
              <a:rPr smtClean="0"/>
            </a:br>
            <a:r>
              <a:rPr sz="2000" smtClean="0"/>
              <a:t>Interesting Statistics </a:t>
            </a:r>
          </a:p>
        </p:txBody>
      </p:sp>
      <p:sp>
        <p:nvSpPr>
          <p:cNvPr id="16399" name="Slide Number Placeholder 7"/>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02FEFFCF-EEBC-497A-98C3-07CF92B2A5D4}" type="slidenum">
              <a:rPr lang="en-US" smtClean="0"/>
              <a:pPr/>
              <a:t>7</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57200" y="1600200"/>
            <a:ext cx="8229600" cy="4406900"/>
          </a:xfrm>
        </p:spPr>
        <p:txBody>
          <a:bodyPr/>
          <a:lstStyle/>
          <a:p>
            <a:r>
              <a:rPr lang="en-US" smtClean="0"/>
              <a:t>Great Plains Dynamics is the core accounting platform</a:t>
            </a:r>
          </a:p>
          <a:p>
            <a:pPr lvl="1"/>
            <a:r>
              <a:rPr lang="en-US" smtClean="0"/>
              <a:t>We use the iSeries to compile a great deal of information</a:t>
            </a:r>
          </a:p>
          <a:p>
            <a:pPr lvl="1"/>
            <a:r>
              <a:rPr lang="en-US" smtClean="0"/>
              <a:t>We then integrate the data from the iSeries into Great Plains</a:t>
            </a:r>
          </a:p>
          <a:p>
            <a:pPr lvl="1"/>
            <a:r>
              <a:rPr lang="en-US" smtClean="0"/>
              <a:t>Manual input for external (non-automated) items </a:t>
            </a:r>
          </a:p>
          <a:p>
            <a:r>
              <a:rPr lang="en-US" smtClean="0"/>
              <a:t>Billing draft file is prepared and read by 2 staff members for validation and checks for accuracy</a:t>
            </a:r>
          </a:p>
          <a:p>
            <a:pPr lvl="1"/>
            <a:r>
              <a:rPr lang="en-US" smtClean="0"/>
              <a:t>Management review of billing file</a:t>
            </a:r>
          </a:p>
          <a:p>
            <a:pPr lvl="1"/>
            <a:r>
              <a:rPr lang="en-US" smtClean="0"/>
              <a:t>Invoices are prepared and a random 10 are pulled for further verification</a:t>
            </a:r>
          </a:p>
          <a:p>
            <a:r>
              <a:rPr lang="en-US" smtClean="0"/>
              <a:t>Invoices are delivered to clients via email</a:t>
            </a:r>
          </a:p>
        </p:txBody>
      </p:sp>
      <p:sp>
        <p:nvSpPr>
          <p:cNvPr id="2" name="Title 1"/>
          <p:cNvSpPr>
            <a:spLocks noGrp="1"/>
          </p:cNvSpPr>
          <p:nvPr>
            <p:ph type="title"/>
          </p:nvPr>
        </p:nvSpPr>
        <p:spPr/>
        <p:txBody>
          <a:bodyPr/>
          <a:lstStyle/>
          <a:p>
            <a:pPr>
              <a:defRPr/>
            </a:pPr>
            <a:r>
              <a:rPr smtClean="0"/>
              <a:t>Invoice Activity: CU*Answers</a:t>
            </a:r>
            <a:br>
              <a:rPr smtClean="0"/>
            </a:br>
            <a:r>
              <a:rPr sz="1800" smtClean="0"/>
              <a:t>How It’s Done</a:t>
            </a:r>
            <a:endParaRPr/>
          </a:p>
        </p:txBody>
      </p:sp>
      <p:sp>
        <p:nvSpPr>
          <p:cNvPr id="17412"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195C4286-C439-4A9F-ADDF-AF2D88C18D83}" type="slidenum">
              <a:rPr lang="en-US"/>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flipV="1">
            <a:off x="533400" y="3886200"/>
            <a:ext cx="8001000" cy="2133600"/>
          </a:xfrm>
          <a:prstGeom prst="rect">
            <a:avLst/>
          </a:prstGeom>
          <a:solidFill>
            <a:schemeClr val="bg2"/>
          </a:solidFill>
          <a:ln>
            <a:noFill/>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p:spPr>
        <p:style>
          <a:lnRef idx="2">
            <a:schemeClr val="accent1"/>
          </a:lnRef>
          <a:fillRef idx="1">
            <a:schemeClr val="lt1"/>
          </a:fillRef>
          <a:effectRef idx="0">
            <a:schemeClr val="accent1"/>
          </a:effectRef>
          <a:fontRef idx="minor">
            <a:schemeClr val="dk1"/>
          </a:fontRef>
        </p:style>
        <p:txBody>
          <a:bodyPr/>
          <a:lstStyle/>
          <a:p>
            <a:pPr eaLnBrk="0" hangingPunct="0">
              <a:defRPr/>
            </a:pPr>
            <a:endParaRPr lang="en-US" dirty="0">
              <a:solidFill>
                <a:schemeClr val="tx1"/>
              </a:solidFill>
            </a:endParaRPr>
          </a:p>
        </p:txBody>
      </p:sp>
      <p:sp>
        <p:nvSpPr>
          <p:cNvPr id="18437" name="Content Placeholder 2"/>
          <p:cNvSpPr>
            <a:spLocks noGrp="1"/>
          </p:cNvSpPr>
          <p:nvPr>
            <p:ph idx="1"/>
          </p:nvPr>
        </p:nvSpPr>
        <p:spPr>
          <a:xfrm>
            <a:off x="457200" y="1600200"/>
            <a:ext cx="8229600" cy="4406900"/>
          </a:xfrm>
        </p:spPr>
        <p:txBody>
          <a:bodyPr/>
          <a:lstStyle/>
          <a:p>
            <a:r>
              <a:rPr lang="en-US" smtClean="0"/>
              <a:t>Implemented for the following companies</a:t>
            </a:r>
          </a:p>
          <a:p>
            <a:pPr lvl="1"/>
            <a:r>
              <a:rPr lang="en-US" sz="2000" smtClean="0"/>
              <a:t>CU*Answers - all</a:t>
            </a:r>
          </a:p>
          <a:p>
            <a:pPr lvl="1"/>
            <a:r>
              <a:rPr lang="en-US" sz="2000" smtClean="0"/>
              <a:t>Xtend - most</a:t>
            </a:r>
          </a:p>
          <a:p>
            <a:pPr lvl="1"/>
            <a:r>
              <a:rPr lang="en-US" sz="2000" smtClean="0"/>
              <a:t>eDOC - many</a:t>
            </a:r>
          </a:p>
          <a:p>
            <a:pPr lvl="1"/>
            <a:r>
              <a:rPr lang="en-US" sz="2000" smtClean="0"/>
              <a:t>CU Student Choice - all</a:t>
            </a:r>
          </a:p>
          <a:p>
            <a:r>
              <a:rPr lang="en-US" smtClean="0"/>
              <a:t>Each client can have up to 5 email accounts on file</a:t>
            </a:r>
          </a:p>
          <a:p>
            <a:endParaRPr lang="en-US" smtClean="0"/>
          </a:p>
          <a:p>
            <a:r>
              <a:rPr lang="en-US" smtClean="0"/>
              <a:t>IMPORTANT REMINDERS:</a:t>
            </a:r>
          </a:p>
          <a:p>
            <a:pPr lvl="1"/>
            <a:r>
              <a:rPr lang="en-US" sz="2000" smtClean="0"/>
              <a:t>Please let us know about any changes to these email addresses!</a:t>
            </a:r>
          </a:p>
          <a:p>
            <a:pPr lvl="1"/>
            <a:r>
              <a:rPr lang="en-US" sz="2000" smtClean="0"/>
              <a:t>Remember that this list is </a:t>
            </a:r>
            <a:r>
              <a:rPr lang="en-US" i="1" smtClean="0"/>
              <a:t>separate</a:t>
            </a:r>
            <a:r>
              <a:rPr lang="en-US" sz="2000" i="1" smtClean="0"/>
              <a:t> </a:t>
            </a:r>
            <a:r>
              <a:rPr lang="en-US" sz="2000" smtClean="0"/>
              <a:t>from the list used for broadcast emails (from dmoore@cuanswers.com)</a:t>
            </a:r>
          </a:p>
        </p:txBody>
      </p:sp>
      <p:sp>
        <p:nvSpPr>
          <p:cNvPr id="2" name="Title 1"/>
          <p:cNvSpPr>
            <a:spLocks noGrp="1"/>
          </p:cNvSpPr>
          <p:nvPr>
            <p:ph type="title"/>
          </p:nvPr>
        </p:nvSpPr>
        <p:spPr/>
        <p:txBody>
          <a:bodyPr/>
          <a:lstStyle/>
          <a:p>
            <a:pPr>
              <a:defRPr/>
            </a:pPr>
            <a:r>
              <a:rPr smtClean="0"/>
              <a:t>Delivering Invoices via Email</a:t>
            </a:r>
            <a:br>
              <a:rPr smtClean="0"/>
            </a:br>
            <a:r>
              <a:rPr sz="1800" smtClean="0"/>
              <a:t>What’s We’ve Done So Far</a:t>
            </a:r>
            <a:endParaRPr sz="1800"/>
          </a:p>
        </p:txBody>
      </p:sp>
      <p:sp>
        <p:nvSpPr>
          <p:cNvPr id="18439" name="Slide Number Placeholder 4"/>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3D8B97C1-DE4B-4049-B760-798410A6D0A3}" type="slidenum">
              <a:rPr lang="en-US"/>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temp</Template>
  <TotalTime>580</TotalTime>
  <Words>3073</Words>
  <Application>Microsoft Office PowerPoint</Application>
  <PresentationFormat>On-screen Show (4:3)</PresentationFormat>
  <Paragraphs>317</Paragraphs>
  <Slides>38</Slides>
  <Notes>22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Concourse</vt:lpstr>
      <vt:lpstr>Understanding Your CU*Answers Invoice and Maximizing Your Return</vt:lpstr>
      <vt:lpstr>Introduction</vt:lpstr>
      <vt:lpstr>How the CU*Answers Accounting Team Works for You</vt:lpstr>
      <vt:lpstr>The CU*Answers Accounting Team An Untapped Resource for Your Credit Union?</vt:lpstr>
      <vt:lpstr>Of course we do send a lot of bills...</vt:lpstr>
      <vt:lpstr>Invoice Activity: CU*Answers  Types of Invoices We Produce</vt:lpstr>
      <vt:lpstr>Invoice Activity: CU*Answers Interesting Statistics </vt:lpstr>
      <vt:lpstr>Invoice Activity: CU*Answers How It’s Done</vt:lpstr>
      <vt:lpstr>Delivering Invoices via Email What’s We’ve Done So Far</vt:lpstr>
      <vt:lpstr>Delivering Invoices via Email Important Reminders</vt:lpstr>
      <vt:lpstr>Implementation of CU Check 21 for Merchant Capture</vt:lpstr>
      <vt:lpstr>Paying Invoices via ACH What We’ve Done So Far</vt:lpstr>
      <vt:lpstr>Paying Invoices via ACH  What We’ve Done So Far</vt:lpstr>
      <vt:lpstr>Pay Your Invoice via ACH</vt:lpstr>
      <vt:lpstr>Reading That Monthly Invoice</vt:lpstr>
      <vt:lpstr>Our Invoices &amp; Your Chart of Accounts Why does it matter?</vt:lpstr>
      <vt:lpstr>Our Invoices &amp; Your Chart of Accounts Why does it matter?</vt:lpstr>
      <vt:lpstr>Our Invoices &amp; Your Chart of Accounts Why does it matter?</vt:lpstr>
      <vt:lpstr>Our Invoices &amp; Your Chart of Accounts What could we do differently tomorrow?</vt:lpstr>
      <vt:lpstr>Matching Invoices to Revenue Thinking About Your 2010 Business Plan</vt:lpstr>
      <vt:lpstr>Matching Invoices to Revenue Thinking About Your 2010 Business Plan</vt:lpstr>
      <vt:lpstr>Matching Invoices to Revenue Thinking About Your 2010 Business Plan</vt:lpstr>
      <vt:lpstr>Thinking About Pricing </vt:lpstr>
      <vt:lpstr>Communicating the Evolution of Our Pricing Model A CUSO Directive</vt:lpstr>
      <vt:lpstr>Base Member Processing Selling to New Clients</vt:lpstr>
      <vt:lpstr>Base Member Processing Understanding the Potential for Change During a Contract Term</vt:lpstr>
      <vt:lpstr>Base Member Processing Understanding the Value You Receive Over a Contract Term</vt:lpstr>
      <vt:lpstr>Base Member Processing Understanding the Value You Receive Over a Contract Term</vt:lpstr>
      <vt:lpstr>Platform Technology Updates/ Disk Retention/Statements </vt:lpstr>
      <vt:lpstr>A New Era for EFT Services at CU*Answers  ATM and Debit Card Transactions</vt:lpstr>
      <vt:lpstr>The e-Commerce Fee Affording Tomorrow, Today</vt:lpstr>
      <vt:lpstr>The e-Commerce Fee Affording Tomorrow, Today</vt:lpstr>
      <vt:lpstr>Evolving Concepts Bill Pay</vt:lpstr>
      <vt:lpstr>Evolving Concepts Statements</vt:lpstr>
      <vt:lpstr>Evolving Concepts Shared Branching</vt:lpstr>
      <vt:lpstr>Other Miscellaneous Fees</vt:lpstr>
      <vt:lpstr>Best Guesstimates for the Future</vt:lpstr>
      <vt:lpstr>Thanks for the day!</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Your CU*Answers Invoice and Maximizing Your Return</dc:title>
  <dc:creator>Dawn Moore</dc:creator>
  <cp:lastModifiedBy>Dawn Moore</cp:lastModifiedBy>
  <cp:revision>97</cp:revision>
  <cp:lastPrinted>2009-07-27T13:49:51Z</cp:lastPrinted>
  <dcterms:created xsi:type="dcterms:W3CDTF">2009-07-06T20:31:52Z</dcterms:created>
  <dcterms:modified xsi:type="dcterms:W3CDTF">2009-07-30T15:10:22Z</dcterms:modified>
</cp:coreProperties>
</file>