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handoutMasterIdLst>
    <p:handoutMasterId r:id="rId25"/>
  </p:handoutMasterIdLst>
  <p:sldIdLst>
    <p:sldId id="256" r:id="rId2"/>
    <p:sldId id="314" r:id="rId3"/>
    <p:sldId id="351" r:id="rId4"/>
    <p:sldId id="352" r:id="rId5"/>
    <p:sldId id="336" r:id="rId6"/>
    <p:sldId id="337" r:id="rId7"/>
    <p:sldId id="353" r:id="rId8"/>
    <p:sldId id="354" r:id="rId9"/>
    <p:sldId id="355" r:id="rId10"/>
    <p:sldId id="356" r:id="rId11"/>
    <p:sldId id="349" r:id="rId12"/>
    <p:sldId id="335" r:id="rId13"/>
    <p:sldId id="333" r:id="rId14"/>
    <p:sldId id="339" r:id="rId15"/>
    <p:sldId id="317" r:id="rId16"/>
    <p:sldId id="318" r:id="rId17"/>
    <p:sldId id="321" r:id="rId18"/>
    <p:sldId id="320" r:id="rId19"/>
    <p:sldId id="319" r:id="rId20"/>
    <p:sldId id="341" r:id="rId21"/>
    <p:sldId id="342" r:id="rId22"/>
    <p:sldId id="357" r:id="rId23"/>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C86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5" autoAdjust="0"/>
    <p:restoredTop sz="94660" autoAdjust="0"/>
  </p:normalViewPr>
  <p:slideViewPr>
    <p:cSldViewPr>
      <p:cViewPr varScale="1">
        <p:scale>
          <a:sx n="75" d="100"/>
          <a:sy n="75" d="100"/>
        </p:scale>
        <p:origin x="-1020" y="-84"/>
      </p:cViewPr>
      <p:guideLst>
        <p:guide orient="horz" pos="2160"/>
        <p:guide pos="768"/>
      </p:guideLst>
    </p:cSldViewPr>
  </p:slideViewPr>
  <p:outlineViewPr>
    <p:cViewPr>
      <p:scale>
        <a:sx n="33" d="100"/>
        <a:sy n="33" d="100"/>
      </p:scale>
      <p:origin x="0" y="13236"/>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338" cy="4699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4029075" y="0"/>
            <a:ext cx="3081338" cy="469900"/>
          </a:xfrm>
          <a:prstGeom prst="rect">
            <a:avLst/>
          </a:prstGeom>
        </p:spPr>
        <p:txBody>
          <a:bodyPr vert="horz" lIns="91431" tIns="45716" rIns="91431" bIns="45716" rtlCol="0"/>
          <a:lstStyle>
            <a:lvl1pPr algn="r">
              <a:defRPr sz="1200"/>
            </a:lvl1pPr>
          </a:lstStyle>
          <a:p>
            <a:fld id="{D79D7373-1819-464D-879D-31AF139FD2B0}" type="datetimeFigureOut">
              <a:rPr lang="en-US" smtClean="0"/>
              <a:pPr/>
              <a:t>11/10/2010</a:t>
            </a:fld>
            <a:endParaRPr lang="en-US"/>
          </a:p>
        </p:txBody>
      </p:sp>
      <p:sp>
        <p:nvSpPr>
          <p:cNvPr id="4" name="Footer Placeholder 3"/>
          <p:cNvSpPr>
            <a:spLocks noGrp="1"/>
          </p:cNvSpPr>
          <p:nvPr>
            <p:ph type="ftr" sz="quarter" idx="2"/>
          </p:nvPr>
        </p:nvSpPr>
        <p:spPr>
          <a:xfrm>
            <a:off x="0" y="8926513"/>
            <a:ext cx="3081338" cy="4699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029075" y="8926513"/>
            <a:ext cx="3081338" cy="469900"/>
          </a:xfrm>
          <a:prstGeom prst="rect">
            <a:avLst/>
          </a:prstGeom>
        </p:spPr>
        <p:txBody>
          <a:bodyPr vert="horz" lIns="91431" tIns="45716" rIns="91431" bIns="45716" rtlCol="0" anchor="b"/>
          <a:lstStyle>
            <a:lvl1pPr algn="r">
              <a:defRPr sz="1200"/>
            </a:lvl1pPr>
          </a:lstStyle>
          <a:p>
            <a:fld id="{3FF3DD7E-5FBB-4CCC-A5DD-866D53CB8B6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81867" cy="469900"/>
          </a:xfrm>
          <a:prstGeom prst="rect">
            <a:avLst/>
          </a:prstGeom>
        </p:spPr>
        <p:txBody>
          <a:bodyPr vert="horz" lIns="94323" tIns="47161" rIns="94323" bIns="47161" rtlCol="0"/>
          <a:lstStyle>
            <a:lvl1pPr algn="l">
              <a:defRPr sz="13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23" tIns="47161" rIns="94323" bIns="47161" rtlCol="0"/>
          <a:lstStyle>
            <a:lvl1pPr algn="r">
              <a:defRPr sz="1300"/>
            </a:lvl1pPr>
          </a:lstStyle>
          <a:p>
            <a:fld id="{FD174327-5751-4DE9-98F9-8391F52CD18D}" type="datetimeFigureOut">
              <a:rPr lang="en-US" smtClean="0"/>
              <a:pPr/>
              <a:t>11/10/2010</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23" tIns="47161" rIns="94323" bIns="47161"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23" tIns="47161" rIns="94323" bIns="471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26469"/>
            <a:ext cx="3081867" cy="469900"/>
          </a:xfrm>
          <a:prstGeom prst="rect">
            <a:avLst/>
          </a:prstGeom>
        </p:spPr>
        <p:txBody>
          <a:bodyPr vert="horz" lIns="94323" tIns="47161" rIns="94323" bIns="47161" rtlCol="0" anchor="b"/>
          <a:lstStyle>
            <a:lvl1pPr algn="l">
              <a:defRPr sz="13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23" tIns="47161" rIns="94323" bIns="47161" rtlCol="0" anchor="b"/>
          <a:lstStyle>
            <a:lvl1pPr algn="r">
              <a:defRPr sz="1300"/>
            </a:lvl1pPr>
          </a:lstStyle>
          <a:p>
            <a:fld id="{AAFFAA9C-F6F3-473E-98BB-2A9142A75F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4" name="Rectangle 52"/>
          <p:cNvSpPr>
            <a:spLocks noChangeArrowheads="1"/>
          </p:cNvSpPr>
          <p:nvPr/>
        </p:nvSpPr>
        <p:spPr bwMode="gray">
          <a:xfrm>
            <a:off x="0" y="0"/>
            <a:ext cx="9144000" cy="5157788"/>
          </a:xfrm>
          <a:prstGeom prst="rect">
            <a:avLst/>
          </a:prstGeom>
          <a:solidFill>
            <a:schemeClr val="accent1"/>
          </a:solidFill>
          <a:ln w="0" algn="ctr">
            <a:noFill/>
            <a:miter lim="800000"/>
            <a:headEnd/>
            <a:tailEnd/>
          </a:ln>
          <a:effectLst/>
        </p:spPr>
        <p:txBody>
          <a:bodyPr wrap="none" anchor="ctr"/>
          <a:lstStyle/>
          <a:p>
            <a:endParaRPr lang="en-US"/>
          </a:p>
        </p:txBody>
      </p:sp>
      <p:sp>
        <p:nvSpPr>
          <p:cNvPr id="3136" name="Rectangle 64"/>
          <p:cNvSpPr>
            <a:spLocks noChangeArrowheads="1"/>
          </p:cNvSpPr>
          <p:nvPr/>
        </p:nvSpPr>
        <p:spPr bwMode="gray">
          <a:xfrm>
            <a:off x="1262063" y="0"/>
            <a:ext cx="2362200" cy="49530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endParaRPr lang="en-US"/>
          </a:p>
        </p:txBody>
      </p:sp>
      <p:sp>
        <p:nvSpPr>
          <p:cNvPr id="3137" name="Rectangle 65"/>
          <p:cNvSpPr>
            <a:spLocks noChangeArrowheads="1"/>
          </p:cNvSpPr>
          <p:nvPr/>
        </p:nvSpPr>
        <p:spPr bwMode="gray">
          <a:xfrm>
            <a:off x="304800" y="24003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457200" y="2590800"/>
            <a:ext cx="8229600" cy="685800"/>
          </a:xfrm>
        </p:spPr>
        <p:txBody>
          <a:bodyPr/>
          <a:lstStyle>
            <a:lvl1pPr>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0" y="5562600"/>
            <a:ext cx="5029200" cy="457200"/>
          </a:xfrm>
        </p:spPr>
        <p:txBody>
          <a:bodyPr/>
          <a:lstStyle>
            <a:lvl1pPr marL="0" indent="0" algn="ctr">
              <a:buFont typeface="Wingdings" pitchFamily="2" charset="2"/>
              <a:buNone/>
              <a:defRPr sz="2400" b="1">
                <a:solidFill>
                  <a:schemeClr val="tx1"/>
                </a:solidFill>
              </a:defRPr>
            </a:lvl1pPr>
          </a:lstStyle>
          <a:p>
            <a:r>
              <a:rPr lang="en-US" dirty="0" smtClean="0"/>
              <a:t>Click to edit Master subtitle style</a:t>
            </a:r>
            <a:endParaRPr lang="en-US" dirty="0"/>
          </a:p>
        </p:txBody>
      </p:sp>
      <p:pic>
        <p:nvPicPr>
          <p:cNvPr id="2052" name="Picture 4" descr="H:\Graphics\Clipart\blueprints6.jpg"/>
          <p:cNvPicPr>
            <a:picLocks noChangeArrowheads="1"/>
          </p:cNvPicPr>
          <p:nvPr userDrawn="1"/>
        </p:nvPicPr>
        <p:blipFill>
          <a:blip r:embed="rId2" cstate="print"/>
          <a:srcRect/>
          <a:stretch>
            <a:fillRect/>
          </a:stretch>
        </p:blipFill>
        <p:spPr bwMode="auto">
          <a:xfrm>
            <a:off x="-1" y="3505200"/>
            <a:ext cx="1261872" cy="1435608"/>
          </a:xfrm>
          <a:prstGeom prst="rect">
            <a:avLst/>
          </a:prstGeom>
          <a:noFill/>
        </p:spPr>
      </p:pic>
      <p:sp>
        <p:nvSpPr>
          <p:cNvPr id="3135" name="Rectangle 63"/>
          <p:cNvSpPr>
            <a:spLocks noChangeArrowheads="1"/>
          </p:cNvSpPr>
          <p:nvPr/>
        </p:nvSpPr>
        <p:spPr bwMode="gray">
          <a:xfrm>
            <a:off x="1276350" y="4941888"/>
            <a:ext cx="7867650" cy="217487"/>
          </a:xfrm>
          <a:prstGeom prst="rect">
            <a:avLst/>
          </a:prstGeom>
          <a:solidFill>
            <a:schemeClr val="folHlink"/>
          </a:solidFill>
          <a:ln w="9525">
            <a:noFill/>
            <a:miter lim="800000"/>
            <a:headEnd/>
            <a:tailEnd/>
          </a:ln>
          <a:effectLst/>
        </p:spPr>
        <p:txBody>
          <a:bodyPr wrap="none" anchor="ctr"/>
          <a:lstStyle/>
          <a:p>
            <a:endParaRPr lang="en-US"/>
          </a:p>
        </p:txBody>
      </p:sp>
      <p:pic>
        <p:nvPicPr>
          <p:cNvPr id="3134" name="Picture 62"/>
          <p:cNvPicPr>
            <a:picLocks noChangeAspect="1" noChangeArrowheads="1"/>
          </p:cNvPicPr>
          <p:nvPr/>
        </p:nvPicPr>
        <p:blipFill>
          <a:blip r:embed="rId3" cstate="print"/>
          <a:stretch>
            <a:fillRect/>
          </a:stretch>
        </p:blipFill>
        <p:spPr bwMode="gray">
          <a:xfrm>
            <a:off x="1266824" y="4927599"/>
            <a:ext cx="2368296" cy="1581984"/>
          </a:xfrm>
          <a:prstGeom prst="rect">
            <a:avLst/>
          </a:prstGeom>
          <a:noFill/>
        </p:spPr>
      </p:pic>
      <p:sp>
        <p:nvSpPr>
          <p:cNvPr id="3138" name="Rectangle 66"/>
          <p:cNvSpPr>
            <a:spLocks noChangeArrowheads="1"/>
          </p:cNvSpPr>
          <p:nvPr/>
        </p:nvSpPr>
        <p:spPr bwMode="gray">
          <a:xfrm>
            <a:off x="304800" y="304800"/>
            <a:ext cx="8534400" cy="4343400"/>
          </a:xfrm>
          <a:prstGeom prst="rect">
            <a:avLst/>
          </a:prstGeom>
          <a:noFill/>
          <a:ln w="9525">
            <a:solidFill>
              <a:schemeClr val="accent2"/>
            </a:solidFill>
            <a:miter lim="800000"/>
            <a:headEnd/>
            <a:tailEnd/>
          </a:ln>
          <a:effectLst/>
        </p:spPr>
        <p:txBody>
          <a:bodyPr wrap="none" anchor="ctr"/>
          <a:lstStyle/>
          <a:p>
            <a:endParaRPr lang="en-US"/>
          </a:p>
        </p:txBody>
      </p:sp>
      <p:sp>
        <p:nvSpPr>
          <p:cNvPr id="3139" name="Rectangle 67"/>
          <p:cNvSpPr>
            <a:spLocks noChangeArrowheads="1"/>
          </p:cNvSpPr>
          <p:nvPr/>
        </p:nvSpPr>
        <p:spPr bwMode="gray">
          <a:xfrm>
            <a:off x="7391400" y="914400"/>
            <a:ext cx="1600200" cy="1447800"/>
          </a:xfrm>
          <a:prstGeom prst="rect">
            <a:avLst/>
          </a:prstGeom>
          <a:noFill/>
          <a:ln w="9525">
            <a:solidFill>
              <a:schemeClr val="accent2"/>
            </a:solidFill>
            <a:miter lim="800000"/>
            <a:headEnd/>
            <a:tailEnd/>
          </a:ln>
          <a:effectLst/>
        </p:spPr>
        <p:txBody>
          <a:bodyPr wrap="none" anchor="ctr"/>
          <a:lstStyle/>
          <a:p>
            <a:endParaRPr lang="en-US"/>
          </a:p>
        </p:txBody>
      </p:sp>
      <p:sp>
        <p:nvSpPr>
          <p:cNvPr id="3140" name="Rectangle 68"/>
          <p:cNvSpPr>
            <a:spLocks noChangeArrowheads="1"/>
          </p:cNvSpPr>
          <p:nvPr/>
        </p:nvSpPr>
        <p:spPr bwMode="gray">
          <a:xfrm>
            <a:off x="8305800" y="0"/>
            <a:ext cx="76200" cy="1752600"/>
          </a:xfrm>
          <a:prstGeom prst="rect">
            <a:avLst/>
          </a:prstGeom>
          <a:solidFill>
            <a:schemeClr val="hlink"/>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75000"/>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9832FB59-A7F2-4691-8D5C-4CB8DECCE410}" type="slidenum">
              <a:rPr lang="en-US" smtClean="0"/>
              <a:pPr/>
              <a:t>‹#›</a:t>
            </a:fld>
            <a:endParaRPr lang="en-US"/>
          </a:p>
        </p:txBody>
      </p:sp>
      <p:sp>
        <p:nvSpPr>
          <p:cNvPr id="7" name="Text Placeholder 6"/>
          <p:cNvSpPr>
            <a:spLocks noGrp="1"/>
          </p:cNvSpPr>
          <p:nvPr>
            <p:ph type="body" sz="quarter" idx="13"/>
          </p:nvPr>
        </p:nvSpPr>
        <p:spPr>
          <a:xfrm>
            <a:off x="4876800" y="5638800"/>
            <a:ext cx="3810000" cy="914400"/>
          </a:xfrm>
        </p:spPr>
        <p:txBody>
          <a:bodyPr anchor="b" anchorCtr="0"/>
          <a:lstStyle>
            <a:lvl1pPr marL="0" indent="0" algn="r">
              <a:buNone/>
              <a:defRPr sz="1600" b="1">
                <a:solidFill>
                  <a:schemeClr val="accent5">
                    <a:lumMod val="75000"/>
                  </a:schemeClr>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9832FB59-A7F2-4691-8D5C-4CB8DECCE4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1"/>
            <a:ext cx="8229600" cy="1828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3276600"/>
            <a:ext cx="8229600" cy="312102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9832FB59-A7F2-4691-8D5C-4CB8DECCE410}" type="slidenum">
              <a:rPr lang="en-US" smtClean="0"/>
              <a:pPr/>
              <a:t>‹#›</a:t>
            </a:fld>
            <a:endParaRPr lang="en-US"/>
          </a:p>
        </p:txBody>
      </p:sp>
      <p:sp>
        <p:nvSpPr>
          <p:cNvPr id="6" name="Text Placeholder 6"/>
          <p:cNvSpPr>
            <a:spLocks noGrp="1"/>
          </p:cNvSpPr>
          <p:nvPr>
            <p:ph type="body" sz="quarter" idx="13"/>
          </p:nvPr>
        </p:nvSpPr>
        <p:spPr>
          <a:xfrm>
            <a:off x="4876800" y="5638800"/>
            <a:ext cx="3810000" cy="914400"/>
          </a:xfrm>
        </p:spPr>
        <p:txBody>
          <a:bodyPr anchor="b" anchorCtr="0"/>
          <a:lstStyle>
            <a:lvl1pPr marL="0" indent="0" algn="r">
              <a:buNone/>
              <a:defRPr sz="1600" b="1">
                <a:solidFill>
                  <a:schemeClr val="accent5">
                    <a:lumMod val="75000"/>
                  </a:schemeClr>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vl1pPr>
          </a:lstStyle>
          <a:p>
            <a:fld id="{9832FB59-A7F2-4691-8D5C-4CB8DECCE410}" type="slidenum">
              <a:rPr lang="en-US" smtClean="0"/>
              <a:pPr/>
              <a:t>‹#›</a:t>
            </a:fld>
            <a:endParaRPr lang="en-US"/>
          </a:p>
        </p:txBody>
      </p:sp>
      <p:sp>
        <p:nvSpPr>
          <p:cNvPr id="10" name="Title 1"/>
          <p:cNvSpPr>
            <a:spLocks noGrp="1"/>
          </p:cNvSpPr>
          <p:nvPr>
            <p:ph type="title"/>
          </p:nvPr>
        </p:nvSpPr>
        <p:spPr>
          <a:xfrm>
            <a:off x="1447800" y="206374"/>
            <a:ext cx="6858000" cy="784225"/>
          </a:xfrm>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4876800" y="5638800"/>
            <a:ext cx="3810000" cy="914400"/>
          </a:xfrm>
        </p:spPr>
        <p:txBody>
          <a:bodyPr anchor="b" anchorCtr="0"/>
          <a:lstStyle>
            <a:lvl1pPr marL="0" indent="0" algn="r">
              <a:buNone/>
              <a:defRPr sz="1600" b="1">
                <a:solidFill>
                  <a:schemeClr val="accent5">
                    <a:lumMod val="75000"/>
                  </a:schemeClr>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0" y="6477000"/>
            <a:ext cx="2133600" cy="381000"/>
          </a:xfrm>
        </p:spPr>
        <p:txBody>
          <a:bodyPr/>
          <a:lstStyle>
            <a:lvl1pPr algn="l">
              <a:defRPr sz="1600" b="1">
                <a:solidFill>
                  <a:schemeClr val="accent5"/>
                </a:solidFill>
              </a:defRPr>
            </a:lvl1pPr>
          </a:lstStyle>
          <a:p>
            <a:fld id="{9832FB59-A7F2-4691-8D5C-4CB8DECCE410}" type="slidenum">
              <a:rPr lang="en-US" smtClean="0"/>
              <a:pPr/>
              <a:t>‹#›</a:t>
            </a:fld>
            <a:endParaRPr lang="en-US" dirty="0"/>
          </a:p>
        </p:txBody>
      </p:sp>
      <p:sp>
        <p:nvSpPr>
          <p:cNvPr id="4" name="Text Placeholder 6"/>
          <p:cNvSpPr>
            <a:spLocks noGrp="1"/>
          </p:cNvSpPr>
          <p:nvPr>
            <p:ph type="body" sz="quarter" idx="13"/>
          </p:nvPr>
        </p:nvSpPr>
        <p:spPr>
          <a:xfrm>
            <a:off x="4876800" y="5638800"/>
            <a:ext cx="3810000" cy="914400"/>
          </a:xfrm>
        </p:spPr>
        <p:txBody>
          <a:bodyPr anchor="b" anchorCtr="0"/>
          <a:lstStyle>
            <a:lvl1pPr marL="0" indent="0" algn="r">
              <a:buNone/>
              <a:defRPr sz="1600" b="1">
                <a:solidFill>
                  <a:schemeClr val="accent5">
                    <a:lumMod val="75000"/>
                  </a:schemeClr>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9832FB59-A7F2-4691-8D5C-4CB8DECCE410}" type="slidenum">
              <a:rPr lang="en-US" smtClean="0"/>
              <a:pPr/>
              <a:t>‹#›</a:t>
            </a:fld>
            <a:endParaRPr lang="en-US"/>
          </a:p>
        </p:txBody>
      </p:sp>
      <p:sp>
        <p:nvSpPr>
          <p:cNvPr id="3" name="Text Placeholder 6"/>
          <p:cNvSpPr>
            <a:spLocks noGrp="1"/>
          </p:cNvSpPr>
          <p:nvPr>
            <p:ph type="body" sz="quarter" idx="13"/>
          </p:nvPr>
        </p:nvSpPr>
        <p:spPr>
          <a:xfrm>
            <a:off x="4876800" y="5638800"/>
            <a:ext cx="3810000" cy="914400"/>
          </a:xfrm>
        </p:spPr>
        <p:txBody>
          <a:bodyPr anchor="b" anchorCtr="0"/>
          <a:lstStyle>
            <a:lvl1pPr marL="0" indent="0" algn="r">
              <a:buNone/>
              <a:defRPr sz="1600" b="1">
                <a:solidFill>
                  <a:schemeClr val="accent5">
                    <a:lumMod val="75000"/>
                  </a:schemeClr>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4"/>
            <a:ext cx="9144000" cy="1260475"/>
          </a:xfrm>
          <a:prstGeom prst="rect">
            <a:avLst/>
          </a:prstGeom>
          <a:solidFill>
            <a:schemeClr val="accent6"/>
          </a:solidFill>
          <a:ln w="9525">
            <a:noFill/>
            <a:miter lim="800000"/>
            <a:headEnd/>
            <a:tailEnd/>
          </a:ln>
          <a:effectLst/>
        </p:spPr>
        <p:txBody>
          <a:bodyPr wrap="none" anchor="ctr"/>
          <a:lstStyle/>
          <a:p>
            <a:endParaRPr lang="en-US"/>
          </a:p>
        </p:txBody>
      </p:sp>
      <p:sp>
        <p:nvSpPr>
          <p:cNvPr id="1068" name="Rectangle 44"/>
          <p:cNvSpPr>
            <a:spLocks noChangeArrowheads="1"/>
          </p:cNvSpPr>
          <p:nvPr/>
        </p:nvSpPr>
        <p:spPr bwMode="gray">
          <a:xfrm>
            <a:off x="1447800" y="0"/>
            <a:ext cx="7696200" cy="1168400"/>
          </a:xfrm>
          <a:prstGeom prst="rect">
            <a:avLst/>
          </a:prstGeom>
          <a:solidFill>
            <a:schemeClr val="tx2"/>
          </a:solidFill>
          <a:ln w="9525">
            <a:noFill/>
            <a:miter lim="800000"/>
            <a:headEnd/>
            <a:tailEnd/>
          </a:ln>
          <a:effectLst/>
        </p:spPr>
        <p:txBody>
          <a:bodyPr wrap="none" anchor="ctr"/>
          <a:lstStyle/>
          <a:p>
            <a:endParaRPr lang="en-US"/>
          </a:p>
        </p:txBody>
      </p:sp>
      <p:sp>
        <p:nvSpPr>
          <p:cNvPr id="1069" name="Rectangle 45"/>
          <p:cNvSpPr>
            <a:spLocks noChangeArrowheads="1"/>
          </p:cNvSpPr>
          <p:nvPr/>
        </p:nvSpPr>
        <p:spPr bwMode="gray">
          <a:xfrm>
            <a:off x="0" y="158750"/>
            <a:ext cx="9144000" cy="8826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endParaRPr lang="en-US"/>
          </a:p>
        </p:txBody>
      </p:sp>
      <p:sp>
        <p:nvSpPr>
          <p:cNvPr id="1071" name="Rectangle 47"/>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endParaRPr lang="en-US"/>
          </a:p>
        </p:txBody>
      </p:sp>
      <p:sp>
        <p:nvSpPr>
          <p:cNvPr id="1072" name="Rectangle 48"/>
          <p:cNvSpPr>
            <a:spLocks noChangeArrowheads="1"/>
          </p:cNvSpPr>
          <p:nvPr/>
        </p:nvSpPr>
        <p:spPr bwMode="gray">
          <a:xfrm>
            <a:off x="8686800" y="0"/>
            <a:ext cx="76200" cy="609600"/>
          </a:xfrm>
          <a:prstGeom prst="rect">
            <a:avLst/>
          </a:prstGeom>
          <a:solidFill>
            <a:schemeClr val="hlink"/>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457200" y="1371600"/>
            <a:ext cx="8229600" cy="5026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chemeClr val="accent5"/>
                </a:solidFill>
              </a:defRPr>
            </a:lvl1pPr>
          </a:lstStyle>
          <a:p>
            <a:fld id="{9832FB59-A7F2-4691-8D5C-4CB8DECCE410}" type="slidenum">
              <a:rPr lang="en-US" smtClean="0"/>
              <a:pPr/>
              <a:t>‹#›</a:t>
            </a:fld>
            <a:endParaRPr lang="en-US" dirty="0"/>
          </a:p>
        </p:txBody>
      </p:sp>
      <p:sp>
        <p:nvSpPr>
          <p:cNvPr id="1073" name="Rectangle 49"/>
          <p:cNvSpPr>
            <a:spLocks noChangeArrowheads="1"/>
          </p:cNvSpPr>
          <p:nvPr/>
        </p:nvSpPr>
        <p:spPr bwMode="gray">
          <a:xfrm>
            <a:off x="0" y="0"/>
            <a:ext cx="1447800" cy="1066800"/>
          </a:xfrm>
          <a:prstGeom prst="rect">
            <a:avLst/>
          </a:prstGeom>
          <a:solidFill>
            <a:schemeClr val="tx1"/>
          </a:solidFill>
          <a:ln w="9525">
            <a:noFill/>
            <a:miter lim="800000"/>
            <a:headEnd/>
            <a:tailEnd/>
          </a:ln>
          <a:effectLst/>
        </p:spPr>
        <p:txBody>
          <a:bodyPr wrap="none" anchor="ctr"/>
          <a:lstStyle/>
          <a:p>
            <a:endParaRPr lang="en-US"/>
          </a:p>
        </p:txBody>
      </p:sp>
      <p:pic>
        <p:nvPicPr>
          <p:cNvPr id="2" name="Picture 3" descr="H:\Graphics\Clipart\crowd4.jpg"/>
          <p:cNvPicPr>
            <a:picLocks noChangeArrowheads="1"/>
          </p:cNvPicPr>
          <p:nvPr userDrawn="1"/>
        </p:nvPicPr>
        <p:blipFill>
          <a:blip r:embed="rId9" cstate="print"/>
          <a:srcRect/>
          <a:stretch>
            <a:fillRect/>
          </a:stretch>
        </p:blipFill>
        <p:spPr bwMode="auto">
          <a:xfrm>
            <a:off x="0" y="0"/>
            <a:ext cx="1243584" cy="1042416"/>
          </a:xfrm>
          <a:prstGeom prst="rect">
            <a:avLst/>
          </a:prstGeom>
          <a:noFill/>
        </p:spPr>
      </p:pic>
      <p:sp>
        <p:nvSpPr>
          <p:cNvPr id="1070" name="Rectangle 46"/>
          <p:cNvSpPr>
            <a:spLocks noChangeArrowheads="1"/>
          </p:cNvSpPr>
          <p:nvPr/>
        </p:nvSpPr>
        <p:spPr bwMode="gray">
          <a:xfrm>
            <a:off x="0" y="1035050"/>
            <a:ext cx="1447800" cy="228600"/>
          </a:xfrm>
          <a:prstGeom prst="rect">
            <a:avLst/>
          </a:prstGeom>
          <a:solidFill>
            <a:schemeClr val="accent1"/>
          </a:solidFill>
          <a:ln w="9525">
            <a:noFill/>
            <a:miter lim="800000"/>
            <a:headEnd/>
            <a:tailEnd/>
          </a:ln>
          <a:effectLst/>
        </p:spPr>
        <p:txBody>
          <a:bodyPr wrap="none" anchor="ctr"/>
          <a:lstStyle/>
          <a:p>
            <a:endParaRPr lang="en-US"/>
          </a:p>
        </p:txBody>
      </p:sp>
      <p:sp>
        <p:nvSpPr>
          <p:cNvPr id="1074" name="Rectangle 50"/>
          <p:cNvSpPr>
            <a:spLocks noGrp="1" noChangeArrowheads="1"/>
          </p:cNvSpPr>
          <p:nvPr>
            <p:ph type="title"/>
          </p:nvPr>
        </p:nvSpPr>
        <p:spPr bwMode="gray">
          <a:xfrm>
            <a:off x="1447800" y="206374"/>
            <a:ext cx="6858000" cy="784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chemeClr val="tx1"/>
        </a:buClr>
        <a:buSzPct val="90000"/>
        <a:buFont typeface="Monotype Sort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Monotype Sorts" pitchFamily="2" charset="2"/>
        <a:buChar char=""/>
        <a:defRPr sz="1800">
          <a:solidFill>
            <a:schemeClr val="tx1"/>
          </a:solidFill>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Clr>
          <a:schemeClr val="folHlink"/>
        </a:buClr>
        <a:buSzPct val="60000"/>
        <a:buFont typeface="Wingdings 2" pitchFamily="18" charset="2"/>
        <a:buChar char=""/>
        <a:defRPr sz="14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tif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ofcourse.cuanswer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accounting.cubase.org" TargetMode="Externa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2010 CEO Roundtable</a:t>
            </a:r>
            <a:endParaRPr lang="en-US" sz="3600" dirty="0"/>
          </a:p>
        </p:txBody>
      </p:sp>
      <p:sp>
        <p:nvSpPr>
          <p:cNvPr id="3" name="Subtitle 2"/>
          <p:cNvSpPr>
            <a:spLocks noGrp="1"/>
          </p:cNvSpPr>
          <p:nvPr>
            <p:ph type="subTitle" idx="1"/>
          </p:nvPr>
        </p:nvSpPr>
        <p:spPr>
          <a:xfrm>
            <a:off x="3810000" y="5257800"/>
            <a:ext cx="5029200" cy="1600200"/>
          </a:xfrm>
        </p:spPr>
        <p:txBody>
          <a:bodyPr/>
          <a:lstStyle/>
          <a:p>
            <a:pPr algn="l"/>
            <a:r>
              <a:rPr lang="en-US" sz="1400" dirty="0" smtClean="0"/>
              <a:t>November 10, 2010</a:t>
            </a:r>
          </a:p>
          <a:p>
            <a:pPr algn="l"/>
            <a:r>
              <a:rPr lang="en-US" sz="1400" dirty="0" smtClean="0"/>
              <a:t>at the </a:t>
            </a:r>
            <a:r>
              <a:rPr lang="en-US" sz="1400" dirty="0" err="1" smtClean="0"/>
              <a:t>Frederik</a:t>
            </a:r>
            <a:r>
              <a:rPr lang="en-US" sz="1400" dirty="0" smtClean="0"/>
              <a:t> Meijer Gardens &amp; Sculpture Park</a:t>
            </a:r>
          </a:p>
          <a:p>
            <a:pPr algn="l"/>
            <a:endParaRPr lang="en-US" sz="1600" dirty="0" smtClean="0"/>
          </a:p>
          <a:p>
            <a:pPr algn="l"/>
            <a:r>
              <a:rPr lang="en-US" sz="3200" dirty="0" smtClean="0"/>
              <a:t>Welcome!</a:t>
            </a:r>
            <a:endParaRPr lang="en-US"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Rev Up the Crowd...</a:t>
            </a:r>
            <a:endParaRPr lang="en-US" dirty="0"/>
          </a:p>
        </p:txBody>
      </p:sp>
      <p:sp>
        <p:nvSpPr>
          <p:cNvPr id="7" name="Subtitle 6"/>
          <p:cNvSpPr>
            <a:spLocks noGrp="1"/>
          </p:cNvSpPr>
          <p:nvPr>
            <p:ph type="subTitle" idx="1"/>
          </p:nvPr>
        </p:nvSpPr>
        <p:spPr/>
        <p:txBody>
          <a:bodyPr/>
          <a:lstStyle/>
          <a:p>
            <a:r>
              <a:rPr lang="en-US" dirty="0" smtClean="0"/>
              <a:t>...and Create a Buzz</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Speaking of a crowd, let’s hear from one of our key architects...</a:t>
            </a:r>
            <a:endParaRPr lang="en-US" b="1" dirty="0"/>
          </a:p>
        </p:txBody>
      </p:sp>
      <p:sp>
        <p:nvSpPr>
          <p:cNvPr id="3" name="Content Placeholder 2"/>
          <p:cNvSpPr>
            <a:spLocks noGrp="1"/>
          </p:cNvSpPr>
          <p:nvPr>
            <p:ph idx="1"/>
          </p:nvPr>
        </p:nvSpPr>
        <p:spPr/>
        <p:txBody>
          <a:bodyPr/>
          <a:lstStyle/>
          <a:p>
            <a:r>
              <a:rPr lang="en-US" b="1" dirty="0" smtClean="0"/>
              <a:t>Our Board Chairman, Chris Butler</a:t>
            </a:r>
          </a:p>
          <a:p>
            <a:endParaRPr lang="en-US" b="1"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11</a:t>
            </a:fld>
            <a:endParaRPr lang="en-US"/>
          </a:p>
        </p:txBody>
      </p:sp>
      <p:pic>
        <p:nvPicPr>
          <p:cNvPr id="6" name="Picture 2" descr="X:\Web Services\Public\logos\40th_anniversary\40_grey.png"/>
          <p:cNvPicPr>
            <a:picLocks noChangeAspect="1" noChangeArrowheads="1"/>
          </p:cNvPicPr>
          <p:nvPr/>
        </p:nvPicPr>
        <p:blipFill>
          <a:blip r:embed="rId2" cstate="print"/>
          <a:srcRect/>
          <a:stretch>
            <a:fillRect/>
          </a:stretch>
        </p:blipFill>
        <p:spPr bwMode="auto">
          <a:xfrm>
            <a:off x="6280702" y="685800"/>
            <a:ext cx="2482298" cy="1371600"/>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4495800" y="2159322"/>
            <a:ext cx="1297556" cy="1803078"/>
            <a:chOff x="3962400" y="533400"/>
            <a:chExt cx="1754756" cy="2438400"/>
          </a:xfrm>
        </p:grpSpPr>
        <p:pic>
          <p:nvPicPr>
            <p:cNvPr id="8" name="Picture 2" descr="X:\Administration\Public\LeadershipConference\2010\Temp place for all graphics\Scott McFarland.JPG"/>
            <p:cNvPicPr>
              <a:picLocks noChangeAspect="1" noChangeArrowheads="1"/>
            </p:cNvPicPr>
            <p:nvPr/>
          </p:nvPicPr>
          <p:blipFill>
            <a:blip r:embed="rId3" cstate="print"/>
            <a:srcRect b="7397"/>
            <a:stretch>
              <a:fillRect/>
            </a:stretch>
          </p:blipFill>
          <p:spPr bwMode="auto">
            <a:xfrm>
              <a:off x="3962400" y="533400"/>
              <a:ext cx="1754756"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 Box 7"/>
            <p:cNvSpPr txBox="1">
              <a:spLocks noChangeArrowheads="1"/>
            </p:cNvSpPr>
            <p:nvPr/>
          </p:nvSpPr>
          <p:spPr bwMode="auto">
            <a:xfrm>
              <a:off x="4065449" y="2147405"/>
              <a:ext cx="1463854" cy="62433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smtClean="0"/>
                <a:t>Scott McFarland</a:t>
              </a:r>
              <a:endParaRPr lang="en-US" sz="1200" b="1" dirty="0"/>
            </a:p>
          </p:txBody>
        </p:sp>
      </p:grpSp>
      <p:grpSp>
        <p:nvGrpSpPr>
          <p:cNvPr id="10" name="Group 9"/>
          <p:cNvGrpSpPr/>
          <p:nvPr/>
        </p:nvGrpSpPr>
        <p:grpSpPr>
          <a:xfrm>
            <a:off x="4191000" y="4419600"/>
            <a:ext cx="1474838" cy="1905000"/>
            <a:chOff x="1371600" y="990600"/>
            <a:chExt cx="1828800" cy="2362200"/>
          </a:xfrm>
        </p:grpSpPr>
        <p:pic>
          <p:nvPicPr>
            <p:cNvPr id="11" name="Picture 29" descr="VSchmitzer5"/>
            <p:cNvPicPr>
              <a:picLocks noChangeAspect="1" noChangeArrowheads="1"/>
            </p:cNvPicPr>
            <p:nvPr/>
          </p:nvPicPr>
          <p:blipFill>
            <a:blip r:embed="rId4" cstate="print"/>
            <a:srcRect l="17904" t="6787" r="30614" b="26715"/>
            <a:stretch>
              <a:fillRect/>
            </a:stretch>
          </p:blipFill>
          <p:spPr bwMode="auto">
            <a:xfrm>
              <a:off x="1371600" y="990600"/>
              <a:ext cx="182880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 Box 8"/>
            <p:cNvSpPr txBox="1">
              <a:spLocks noChangeArrowheads="1"/>
            </p:cNvSpPr>
            <p:nvPr/>
          </p:nvSpPr>
          <p:spPr bwMode="auto">
            <a:xfrm>
              <a:off x="1447801" y="2637833"/>
              <a:ext cx="1143000" cy="57246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a:t>Vickie Schmitzer</a:t>
              </a:r>
            </a:p>
          </p:txBody>
        </p:sp>
      </p:grpSp>
      <p:grpSp>
        <p:nvGrpSpPr>
          <p:cNvPr id="13" name="Group 12"/>
          <p:cNvGrpSpPr/>
          <p:nvPr/>
        </p:nvGrpSpPr>
        <p:grpSpPr>
          <a:xfrm>
            <a:off x="6324600" y="2667000"/>
            <a:ext cx="1447800" cy="1825486"/>
            <a:chOff x="5638800" y="3505200"/>
            <a:chExt cx="1905000" cy="2401957"/>
          </a:xfrm>
        </p:grpSpPr>
        <p:pic>
          <p:nvPicPr>
            <p:cNvPr id="14" name="Picture 21" descr="DWilson4"/>
            <p:cNvPicPr>
              <a:picLocks noChangeAspect="1" noChangeArrowheads="1"/>
            </p:cNvPicPr>
            <p:nvPr/>
          </p:nvPicPr>
          <p:blipFill>
            <a:blip r:embed="rId5" cstate="print"/>
            <a:srcRect l="23428" t="6528" r="26527" b="30372"/>
            <a:stretch>
              <a:fillRect/>
            </a:stretch>
          </p:blipFill>
          <p:spPr bwMode="auto">
            <a:xfrm>
              <a:off x="5638800" y="3505200"/>
              <a:ext cx="1905000" cy="24019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 Box 13"/>
            <p:cNvSpPr txBox="1">
              <a:spLocks noChangeArrowheads="1"/>
            </p:cNvSpPr>
            <p:nvPr/>
          </p:nvSpPr>
          <p:spPr bwMode="auto">
            <a:xfrm>
              <a:off x="5739063" y="5109412"/>
              <a:ext cx="1013047" cy="607454"/>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a:t>Dean </a:t>
              </a:r>
              <a:r>
                <a:rPr lang="en-US" sz="1200" b="1" dirty="0" smtClean="0"/>
                <a:t/>
              </a:r>
              <a:br>
                <a:rPr lang="en-US" sz="1200" b="1" dirty="0" smtClean="0"/>
              </a:br>
              <a:r>
                <a:rPr lang="en-US" sz="1200" b="1" dirty="0" smtClean="0"/>
                <a:t>Wilson</a:t>
              </a:r>
              <a:endParaRPr lang="en-US" sz="1200" b="1" dirty="0"/>
            </a:p>
          </p:txBody>
        </p:sp>
      </p:grpSp>
      <p:grpSp>
        <p:nvGrpSpPr>
          <p:cNvPr id="16" name="Group 15"/>
          <p:cNvGrpSpPr/>
          <p:nvPr/>
        </p:nvGrpSpPr>
        <p:grpSpPr>
          <a:xfrm>
            <a:off x="533400" y="2209800"/>
            <a:ext cx="1413388" cy="1905000"/>
            <a:chOff x="3276600" y="3962400"/>
            <a:chExt cx="1752600" cy="2362200"/>
          </a:xfrm>
        </p:grpSpPr>
        <p:pic>
          <p:nvPicPr>
            <p:cNvPr id="17" name="Picture 30" descr="CButler2"/>
            <p:cNvPicPr>
              <a:picLocks noChangeAspect="1" noChangeArrowheads="1"/>
            </p:cNvPicPr>
            <p:nvPr/>
          </p:nvPicPr>
          <p:blipFill>
            <a:blip r:embed="rId6" cstate="print"/>
            <a:srcRect l="22413" t="10763" r="28670" b="23306"/>
            <a:stretch>
              <a:fillRect/>
            </a:stretch>
          </p:blipFill>
          <p:spPr bwMode="auto">
            <a:xfrm>
              <a:off x="3276600" y="3962400"/>
              <a:ext cx="175260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Text Box 17"/>
            <p:cNvSpPr txBox="1">
              <a:spLocks noChangeArrowheads="1"/>
            </p:cNvSpPr>
            <p:nvPr/>
          </p:nvSpPr>
          <p:spPr bwMode="auto">
            <a:xfrm>
              <a:off x="3371088" y="5568696"/>
              <a:ext cx="892792" cy="57246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a:t>Chris </a:t>
              </a:r>
              <a:r>
                <a:rPr lang="en-US" sz="1200" b="1" dirty="0" smtClean="0"/>
                <a:t/>
              </a:r>
              <a:br>
                <a:rPr lang="en-US" sz="1200" b="1" dirty="0" smtClean="0"/>
              </a:br>
              <a:r>
                <a:rPr lang="en-US" sz="1200" b="1" dirty="0" smtClean="0"/>
                <a:t>Butler</a:t>
              </a:r>
              <a:endParaRPr lang="en-US" sz="1200" b="1" dirty="0"/>
            </a:p>
          </p:txBody>
        </p:sp>
      </p:grpSp>
      <p:grpSp>
        <p:nvGrpSpPr>
          <p:cNvPr id="19" name="Group 18"/>
          <p:cNvGrpSpPr/>
          <p:nvPr/>
        </p:nvGrpSpPr>
        <p:grpSpPr>
          <a:xfrm>
            <a:off x="1050743" y="4648199"/>
            <a:ext cx="1463028" cy="1853616"/>
            <a:chOff x="-26850" y="3657600"/>
            <a:chExt cx="1905000" cy="2413583"/>
          </a:xfrm>
        </p:grpSpPr>
        <p:pic>
          <p:nvPicPr>
            <p:cNvPr id="20" name="Picture 2" descr="X:\Administration\Public\LeadershipConference\2010\Temp place for all graphics\JorgensenJ-img_3154_0.jpg"/>
            <p:cNvPicPr>
              <a:picLocks noChangeAspect="1" noChangeArrowheads="1"/>
            </p:cNvPicPr>
            <p:nvPr/>
          </p:nvPicPr>
          <p:blipFill>
            <a:blip r:embed="rId7" cstate="print"/>
            <a:srcRect b="15399"/>
            <a:stretch>
              <a:fillRect/>
            </a:stretch>
          </p:blipFill>
          <p:spPr bwMode="auto">
            <a:xfrm>
              <a:off x="-26850" y="3657600"/>
              <a:ext cx="1905000" cy="24135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1" name="Text Box 14"/>
            <p:cNvSpPr txBox="1">
              <a:spLocks noChangeArrowheads="1"/>
            </p:cNvSpPr>
            <p:nvPr/>
          </p:nvSpPr>
          <p:spPr bwMode="auto">
            <a:xfrm>
              <a:off x="55037" y="5245115"/>
              <a:ext cx="1427314" cy="601131"/>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smtClean="0"/>
                <a:t>Jeff </a:t>
              </a:r>
              <a:br>
                <a:rPr lang="en-US" sz="1200" b="1" dirty="0" smtClean="0"/>
              </a:br>
              <a:r>
                <a:rPr lang="en-US" sz="1200" b="1" dirty="0" smtClean="0"/>
                <a:t>Jorgensen</a:t>
              </a:r>
              <a:endParaRPr lang="en-US" sz="1200" b="1" dirty="0"/>
            </a:p>
          </p:txBody>
        </p:sp>
      </p:grpSp>
      <p:grpSp>
        <p:nvGrpSpPr>
          <p:cNvPr id="29" name="Group 28"/>
          <p:cNvGrpSpPr/>
          <p:nvPr/>
        </p:nvGrpSpPr>
        <p:grpSpPr>
          <a:xfrm>
            <a:off x="6934200" y="4648200"/>
            <a:ext cx="1402080" cy="1752600"/>
            <a:chOff x="6858000" y="1181100"/>
            <a:chExt cx="1524000" cy="1905000"/>
          </a:xfrm>
        </p:grpSpPr>
        <p:pic>
          <p:nvPicPr>
            <p:cNvPr id="23" name="Picture 24" descr="DWright2"/>
            <p:cNvPicPr>
              <a:picLocks noChangeAspect="1" noChangeArrowheads="1"/>
            </p:cNvPicPr>
            <p:nvPr/>
          </p:nvPicPr>
          <p:blipFill>
            <a:blip r:embed="rId8" cstate="print"/>
            <a:srcRect l="23111" t="10639" r="25825" b="25532"/>
            <a:stretch>
              <a:fillRect/>
            </a:stretch>
          </p:blipFill>
          <p:spPr bwMode="auto">
            <a:xfrm>
              <a:off x="6858000" y="1181100"/>
              <a:ext cx="1524000" cy="190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4" name="Text Box 16"/>
            <p:cNvSpPr txBox="1">
              <a:spLocks noChangeArrowheads="1"/>
            </p:cNvSpPr>
            <p:nvPr/>
          </p:nvSpPr>
          <p:spPr bwMode="auto">
            <a:xfrm>
              <a:off x="6940826" y="2423491"/>
              <a:ext cx="847587" cy="501810"/>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a:t>Dave </a:t>
              </a:r>
              <a:r>
                <a:rPr lang="en-US" sz="1200" b="1" dirty="0" smtClean="0"/>
                <a:t/>
              </a:r>
              <a:br>
                <a:rPr lang="en-US" sz="1200" b="1" dirty="0" smtClean="0"/>
              </a:br>
              <a:r>
                <a:rPr lang="en-US" sz="1200" b="1" dirty="0" smtClean="0"/>
                <a:t>Wright</a:t>
              </a:r>
              <a:endParaRPr lang="en-US" sz="1200" b="1" dirty="0"/>
            </a:p>
          </p:txBody>
        </p:sp>
      </p:grpSp>
      <p:grpSp>
        <p:nvGrpSpPr>
          <p:cNvPr id="30" name="Group 29"/>
          <p:cNvGrpSpPr/>
          <p:nvPr/>
        </p:nvGrpSpPr>
        <p:grpSpPr>
          <a:xfrm>
            <a:off x="2438400" y="2667000"/>
            <a:ext cx="1447365" cy="1773936"/>
            <a:chOff x="3848317" y="2542032"/>
            <a:chExt cx="1447365" cy="1773936"/>
          </a:xfrm>
        </p:grpSpPr>
        <p:pic>
          <p:nvPicPr>
            <p:cNvPr id="4099" name="Picture 3" descr="X:\Marketing and PR\Public\Check it out\mgmt-board_photos\B8-MgrPic-DonMills.tif"/>
            <p:cNvPicPr>
              <a:picLocks noChangeAspect="1" noChangeArrowheads="1"/>
            </p:cNvPicPr>
            <p:nvPr/>
          </p:nvPicPr>
          <p:blipFill>
            <a:blip r:embed="rId9" cstate="print"/>
            <a:srcRect/>
            <a:stretch>
              <a:fillRect/>
            </a:stretch>
          </p:blipFill>
          <p:spPr bwMode="auto">
            <a:xfrm>
              <a:off x="3848317" y="2542032"/>
              <a:ext cx="1447365" cy="1773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8" name="Text Box 16"/>
            <p:cNvSpPr txBox="1">
              <a:spLocks noChangeArrowheads="1"/>
            </p:cNvSpPr>
            <p:nvPr/>
          </p:nvSpPr>
          <p:spPr bwMode="auto">
            <a:xfrm>
              <a:off x="3924517" y="3685032"/>
              <a:ext cx="698500" cy="461665"/>
            </a:xfrm>
            <a:prstGeom prst="rect">
              <a:avLst/>
            </a:prstGeom>
            <a:solidFill>
              <a:schemeClr val="accent3"/>
            </a:solidFill>
            <a:ln w="12700">
              <a:noFill/>
              <a:miter lim="800000"/>
              <a:headEnd type="none" w="sm" len="sm"/>
              <a:tailEnd type="none" w="sm" len="sm"/>
            </a:ln>
            <a:effectLst/>
          </p:spPr>
          <p:txBody>
            <a:bodyPr wrap="square">
              <a:spAutoFit/>
            </a:bodyPr>
            <a:lstStyle/>
            <a:p>
              <a:pPr eaLnBrk="0" hangingPunct="0">
                <a:spcBef>
                  <a:spcPct val="50000"/>
                </a:spcBef>
              </a:pPr>
              <a:r>
                <a:rPr lang="en-US" sz="1200" b="1" dirty="0" smtClean="0"/>
                <a:t>Don </a:t>
              </a:r>
              <a:br>
                <a:rPr lang="en-US" sz="1200" b="1" dirty="0" smtClean="0"/>
              </a:br>
              <a:r>
                <a:rPr lang="en-US" sz="1200" b="1" dirty="0" smtClean="0"/>
                <a:t>Mills</a:t>
              </a:r>
              <a:endParaRPr lang="en-US" sz="1200" b="1"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A Milestone for This Crowd</a:t>
            </a:r>
            <a:endParaRPr lang="en-US" dirty="0"/>
          </a:p>
        </p:txBody>
      </p:sp>
      <p:sp>
        <p:nvSpPr>
          <p:cNvPr id="3" name="Content Placeholder 2"/>
          <p:cNvSpPr>
            <a:spLocks noGrp="1"/>
          </p:cNvSpPr>
          <p:nvPr>
            <p:ph idx="1"/>
          </p:nvPr>
        </p:nvSpPr>
        <p:spPr>
          <a:xfrm>
            <a:off x="457200" y="1371600"/>
            <a:ext cx="7467600" cy="5026025"/>
          </a:xfrm>
        </p:spPr>
        <p:txBody>
          <a:bodyPr/>
          <a:lstStyle/>
          <a:p>
            <a:r>
              <a:rPr lang="en-US" sz="2400" dirty="0" smtClean="0"/>
              <a:t>Declared 2010 Patronage Dividends:</a:t>
            </a:r>
            <a:endParaRPr lang="en-US" sz="2400" b="1" dirty="0" smtClean="0">
              <a:solidFill>
                <a:schemeClr val="accent1"/>
              </a:solidFill>
            </a:endParaRPr>
          </a:p>
          <a:p>
            <a:pPr lvl="1">
              <a:buNone/>
            </a:pPr>
            <a:r>
              <a:rPr lang="en-US" sz="2000" dirty="0" smtClean="0"/>
              <a:t>$   700,000 Standard Patronage Dividend</a:t>
            </a:r>
          </a:p>
          <a:p>
            <a:pPr lvl="1">
              <a:buNone/>
            </a:pPr>
            <a:r>
              <a:rPr lang="en-US" sz="2000" u="sng" dirty="0" smtClean="0"/>
              <a:t>$   500,000</a:t>
            </a:r>
            <a:r>
              <a:rPr lang="en-US" sz="2000" dirty="0" smtClean="0"/>
              <a:t> Bonus Patronage Dividend</a:t>
            </a:r>
          </a:p>
          <a:p>
            <a:pPr lvl="1">
              <a:buNone/>
            </a:pPr>
            <a:r>
              <a:rPr lang="en-US" sz="2800" b="1" dirty="0" smtClean="0">
                <a:solidFill>
                  <a:schemeClr val="accent1"/>
                </a:solidFill>
              </a:rPr>
              <a:t>$1,200,000</a:t>
            </a:r>
            <a:endParaRPr lang="en-US" sz="2800" dirty="0" smtClean="0">
              <a:solidFill>
                <a:schemeClr val="accent1"/>
              </a:solidFill>
            </a:endParaRPr>
          </a:p>
          <a:p>
            <a:pPr marL="465138" lvl="1" indent="-7938">
              <a:buNone/>
            </a:pPr>
            <a:r>
              <a:rPr lang="en-US" sz="2000" dirty="0" smtClean="0">
                <a:solidFill>
                  <a:schemeClr val="tx2"/>
                </a:solidFill>
              </a:rPr>
              <a:t>A Bonus Patronage Dividend is unprecedented here at CU*Answers, but warranted this year as all credit union industry participants need to dig deep and participate </a:t>
            </a:r>
            <a:br>
              <a:rPr lang="en-US" sz="2000" dirty="0" smtClean="0">
                <a:solidFill>
                  <a:schemeClr val="tx2"/>
                </a:solidFill>
              </a:rPr>
            </a:br>
            <a:r>
              <a:rPr lang="en-US" sz="2000" dirty="0" smtClean="0">
                <a:solidFill>
                  <a:schemeClr val="tx2"/>
                </a:solidFill>
              </a:rPr>
              <a:t>in our economic recovery (nice birthday present, huh?)</a:t>
            </a:r>
          </a:p>
          <a:p>
            <a:r>
              <a:rPr lang="en-US" sz="2400" dirty="0" smtClean="0"/>
              <a:t>Projected Stock Dividend:  </a:t>
            </a:r>
            <a:r>
              <a:rPr lang="en-US" sz="2400" b="1" dirty="0" smtClean="0">
                <a:solidFill>
                  <a:schemeClr val="accent1"/>
                </a:solidFill>
              </a:rPr>
              <a:t>4.35%</a:t>
            </a:r>
            <a:endParaRPr lang="en-US" sz="2400" dirty="0" smtClean="0"/>
          </a:p>
          <a:p>
            <a:r>
              <a:rPr lang="en-US" sz="2400" dirty="0" smtClean="0"/>
              <a:t>Projected Increase in Stock Equity:  </a:t>
            </a:r>
            <a:r>
              <a:rPr lang="en-US" sz="2400" b="1" dirty="0" smtClean="0">
                <a:solidFill>
                  <a:schemeClr val="accent1"/>
                </a:solidFill>
              </a:rPr>
              <a:t>27%</a:t>
            </a:r>
            <a:endParaRPr lang="en-US" sz="2400" dirty="0" smtClean="0"/>
          </a:p>
          <a:p>
            <a:r>
              <a:rPr lang="en-US" sz="2400" dirty="0" smtClean="0"/>
              <a:t>Projected Stock Price:  </a:t>
            </a:r>
            <a:r>
              <a:rPr lang="en-US" sz="2400" b="1" dirty="0" smtClean="0">
                <a:solidFill>
                  <a:schemeClr val="accent1"/>
                </a:solidFill>
              </a:rPr>
              <a:t>$125,000</a:t>
            </a:r>
            <a:r>
              <a:rPr lang="en-US" sz="2400" dirty="0" smtClean="0">
                <a:solidFill>
                  <a:schemeClr val="accent1"/>
                </a:solidFill>
              </a:rPr>
              <a:t> </a:t>
            </a:r>
            <a:r>
              <a:rPr lang="en-US" sz="2400" dirty="0" smtClean="0"/>
              <a:t>per owner share</a:t>
            </a:r>
          </a:p>
          <a:p>
            <a:endParaRPr lang="en-US" sz="2400"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12</a:t>
            </a:fld>
            <a:endParaRPr lang="en-US" dirty="0"/>
          </a:p>
        </p:txBody>
      </p:sp>
      <p:sp>
        <p:nvSpPr>
          <p:cNvPr id="8" name="Text Placeholder 7"/>
          <p:cNvSpPr>
            <a:spLocks noGrp="1"/>
          </p:cNvSpPr>
          <p:nvPr>
            <p:ph type="body" sz="quarter" idx="13"/>
          </p:nvPr>
        </p:nvSpPr>
        <p:spPr>
          <a:xfrm>
            <a:off x="4419600" y="5638800"/>
            <a:ext cx="4267200" cy="914400"/>
          </a:xfrm>
        </p:spPr>
        <p:txBody>
          <a:bodyPr/>
          <a:lstStyle/>
          <a:p>
            <a:r>
              <a:rPr lang="en-US" dirty="0" smtClean="0"/>
              <a:t>These are all projections and should be finalized by December based on our CPA’s work...then look for a check!</a:t>
            </a:r>
            <a:endParaRPr lang="en-US" dirty="0"/>
          </a:p>
        </p:txBody>
      </p:sp>
      <p:pic>
        <p:nvPicPr>
          <p:cNvPr id="1027" name="Picture 3" descr="X:\Web Services\Public\logos\40th_anniversary\happy_birthday_large.png"/>
          <p:cNvPicPr>
            <a:picLocks noChangeAspect="1" noChangeArrowheads="1"/>
          </p:cNvPicPr>
          <p:nvPr/>
        </p:nvPicPr>
        <p:blipFill>
          <a:blip r:embed="rId2" cstate="print"/>
          <a:srcRect/>
          <a:stretch>
            <a:fillRect/>
          </a:stretch>
        </p:blipFill>
        <p:spPr bwMode="auto">
          <a:xfrm>
            <a:off x="7391400" y="2743200"/>
            <a:ext cx="1508006" cy="1505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500"/>
                            </p:stCondLst>
                            <p:childTnLst>
                              <p:par>
                                <p:cTn id="37" presetID="1" presetClass="entr" presetSubtype="0" fill="hold" nodeType="afterEffect">
                                  <p:stCondLst>
                                    <p:cond delay="100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590800"/>
            <a:ext cx="7696200" cy="685800"/>
          </a:xfrm>
        </p:spPr>
        <p:txBody>
          <a:bodyPr/>
          <a:lstStyle/>
          <a:p>
            <a:pPr algn="r"/>
            <a:r>
              <a:rPr lang="en-US" sz="4000" dirty="0" smtClean="0"/>
              <a:t>If the 2010 CEO Roundtable was a video shoot, what might you say about how we are all </a:t>
            </a:r>
            <a:br>
              <a:rPr lang="en-US" sz="4000" dirty="0" smtClean="0"/>
            </a:br>
            <a:r>
              <a:rPr lang="en-US" sz="4000" dirty="0" smtClean="0"/>
              <a:t>walking the talk together?</a:t>
            </a:r>
            <a:br>
              <a:rPr lang="en-US" sz="4000" dirty="0" smtClean="0"/>
            </a:br>
            <a:endParaRPr lang="en-US" sz="4000" dirty="0"/>
          </a:p>
        </p:txBody>
      </p:sp>
      <p:sp>
        <p:nvSpPr>
          <p:cNvPr id="3" name="Content Placeholder 2"/>
          <p:cNvSpPr>
            <a:spLocks noGrp="1"/>
          </p:cNvSpPr>
          <p:nvPr>
            <p:ph type="subTitle" idx="1"/>
          </p:nvPr>
        </p:nvSpPr>
        <p:spPr/>
        <p:txBody>
          <a:bodyPr/>
          <a:lstStyle/>
          <a:p>
            <a:pPr algn="l"/>
            <a:r>
              <a:rPr lang="en-US" sz="2000" dirty="0" smtClean="0"/>
              <a:t>Let’s start with the </a:t>
            </a:r>
            <a:br>
              <a:rPr lang="en-US" sz="2000" dirty="0" smtClean="0"/>
            </a:br>
            <a:r>
              <a:rPr lang="en-US" sz="2000" dirty="0" smtClean="0"/>
              <a:t>Board of Directors...</a:t>
            </a:r>
            <a:endParaRPr lang="en-US" sz="2000" dirty="0"/>
          </a:p>
        </p:txBody>
      </p:sp>
      <p:pic>
        <p:nvPicPr>
          <p:cNvPr id="2050" name="Picture 2" descr="H:\Graphics\snapshots of doc &amp; flyers\2009-2010 Report to Owners .png"/>
          <p:cNvPicPr>
            <a:picLocks noChangeAspect="1" noChangeArrowheads="1"/>
          </p:cNvPicPr>
          <p:nvPr/>
        </p:nvPicPr>
        <p:blipFill>
          <a:blip r:embed="rId2" cstate="print"/>
          <a:stretch>
            <a:fillRect/>
          </a:stretch>
        </p:blipFill>
        <p:spPr bwMode="auto">
          <a:xfrm rot="567646">
            <a:off x="7005962" y="4582546"/>
            <a:ext cx="1212765" cy="19006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But enough about the crowd that is CU*Answers...</a:t>
            </a:r>
            <a:endParaRPr lang="en-US" dirty="0"/>
          </a:p>
        </p:txBody>
      </p:sp>
      <p:sp>
        <p:nvSpPr>
          <p:cNvPr id="3" name="Content Placeholder 2"/>
          <p:cNvSpPr>
            <a:spLocks noGrp="1"/>
          </p:cNvSpPr>
          <p:nvPr>
            <p:ph idx="1"/>
          </p:nvPr>
        </p:nvSpPr>
        <p:spPr/>
        <p:txBody>
          <a:bodyPr/>
          <a:lstStyle/>
          <a:p>
            <a:r>
              <a:rPr lang="en-US" sz="2400" dirty="0" smtClean="0"/>
              <a:t>For what we need to accomplish, it’s not enough to talk about our crowd in a way that pushes CU*Answers to the forefront</a:t>
            </a:r>
          </a:p>
          <a:p>
            <a:r>
              <a:rPr lang="en-US" sz="2400" dirty="0" smtClean="0"/>
              <a:t>We need to talk about what this crowd is accomplishing for an industry, and how we benefit from being part of the crowd to succeed as individuals</a:t>
            </a:r>
          </a:p>
          <a:p>
            <a:r>
              <a:rPr lang="en-US" sz="2400" dirty="0" smtClean="0"/>
              <a:t>It’s the same for our members: we hope they will reference our credit union; that they will see that when they come together, they do so to succeed for their own personal situation</a:t>
            </a:r>
          </a:p>
          <a:p>
            <a:endParaRPr lang="en-US" sz="2400"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14</a:t>
            </a:fld>
            <a:endParaRPr lang="en-US"/>
          </a:p>
        </p:txBody>
      </p:sp>
      <p:sp>
        <p:nvSpPr>
          <p:cNvPr id="8" name="Text Placeholder 7"/>
          <p:cNvSpPr>
            <a:spLocks noGrp="1"/>
          </p:cNvSpPr>
          <p:nvPr>
            <p:ph type="body" sz="quarter" idx="13"/>
          </p:nvPr>
        </p:nvSpPr>
        <p:spPr>
          <a:xfrm>
            <a:off x="3505200" y="5638800"/>
            <a:ext cx="5181600" cy="914400"/>
          </a:xfrm>
        </p:spPr>
        <p:txBody>
          <a:bodyPr/>
          <a:lstStyle/>
          <a:p>
            <a:r>
              <a:rPr lang="en-US" dirty="0" smtClean="0"/>
              <a:t>We are a crowd where the </a:t>
            </a:r>
            <a:br>
              <a:rPr lang="en-US" dirty="0" smtClean="0"/>
            </a:br>
            <a:r>
              <a:rPr lang="en-US" dirty="0" smtClean="0"/>
              <a:t>individual’s hopes are never lost</a:t>
            </a:r>
          </a:p>
          <a:p>
            <a:pPr>
              <a:spcBef>
                <a:spcPts val="1000"/>
              </a:spcBef>
            </a:pPr>
            <a:r>
              <a:rPr lang="en-US" dirty="0" smtClean="0"/>
              <a:t>We are The Place To Be: </a:t>
            </a:r>
            <a:r>
              <a:rPr lang="en-US" i="1" dirty="0" smtClean="0"/>
              <a:t>we are credit unions</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535112"/>
            <a:ext cx="4040188" cy="1208087"/>
          </a:xfrm>
          <a:solidFill>
            <a:schemeClr val="accent5"/>
          </a:solidFill>
        </p:spPr>
        <p:txBody>
          <a:bodyPr/>
          <a:lstStyle/>
          <a:p>
            <a:r>
              <a:rPr lang="en-US" sz="1600" dirty="0" smtClean="0">
                <a:solidFill>
                  <a:schemeClr val="bg1"/>
                </a:solidFill>
              </a:rPr>
              <a:t>Topic 1 Theme (a.m.)</a:t>
            </a:r>
          </a:p>
          <a:p>
            <a:pPr>
              <a:spcBef>
                <a:spcPts val="0"/>
              </a:spcBef>
            </a:pPr>
            <a:r>
              <a:rPr lang="en-US" dirty="0" smtClean="0"/>
              <a:t>Leveraging This Crowd for Personal Advantage</a:t>
            </a:r>
            <a:endParaRPr lang="en-US" dirty="0"/>
          </a:p>
        </p:txBody>
      </p:sp>
      <p:sp>
        <p:nvSpPr>
          <p:cNvPr id="10" name="Text Placeholder 9"/>
          <p:cNvSpPr>
            <a:spLocks noGrp="1"/>
          </p:cNvSpPr>
          <p:nvPr>
            <p:ph type="body" sz="quarter" idx="3"/>
          </p:nvPr>
        </p:nvSpPr>
        <p:spPr>
          <a:xfrm>
            <a:off x="4645025" y="1535112"/>
            <a:ext cx="4041775" cy="1208087"/>
          </a:xfrm>
          <a:solidFill>
            <a:schemeClr val="accent6"/>
          </a:solidFill>
        </p:spPr>
        <p:txBody>
          <a:bodyPr/>
          <a:lstStyle/>
          <a:p>
            <a:pPr>
              <a:spcBef>
                <a:spcPts val="0"/>
              </a:spcBef>
            </a:pPr>
            <a:r>
              <a:rPr lang="en-US" sz="1600" dirty="0" smtClean="0">
                <a:solidFill>
                  <a:schemeClr val="bg1"/>
                </a:solidFill>
              </a:rPr>
              <a:t>Topic 2 Theme (p.m.)</a:t>
            </a:r>
          </a:p>
          <a:p>
            <a:pPr>
              <a:spcBef>
                <a:spcPts val="0"/>
              </a:spcBef>
            </a:pPr>
            <a:r>
              <a:rPr lang="en-US" dirty="0" smtClean="0"/>
              <a:t>Headaches &amp; Aspirin</a:t>
            </a:r>
            <a:endParaRPr lang="en-US" dirty="0"/>
          </a:p>
        </p:txBody>
      </p:sp>
      <p:sp>
        <p:nvSpPr>
          <p:cNvPr id="11" name="Content Placeholder 10"/>
          <p:cNvSpPr>
            <a:spLocks noGrp="1"/>
          </p:cNvSpPr>
          <p:nvPr>
            <p:ph sz="quarter" idx="4"/>
          </p:nvPr>
        </p:nvSpPr>
        <p:spPr>
          <a:xfrm>
            <a:off x="4645025" y="2819399"/>
            <a:ext cx="4041775" cy="3306763"/>
          </a:xfrm>
        </p:spPr>
        <p:txBody>
          <a:bodyPr/>
          <a:lstStyle/>
          <a:p>
            <a:r>
              <a:rPr lang="en-US" dirty="0" smtClean="0"/>
              <a:t>The classic presentation needed to move venture capitalists from skeptics to supporters of a business idea is to convince them that you have the medicine for the crowd’s most common headache</a:t>
            </a:r>
          </a:p>
          <a:p>
            <a:r>
              <a:rPr lang="en-US" dirty="0" smtClean="0"/>
              <a:t>Are we ready to invest in the ventures identified by this crowd?</a:t>
            </a:r>
            <a:endParaRPr lang="en-US" dirty="0"/>
          </a:p>
        </p:txBody>
      </p:sp>
      <p:sp>
        <p:nvSpPr>
          <p:cNvPr id="3" name="Slide Number Placeholder 2"/>
          <p:cNvSpPr>
            <a:spLocks noGrp="1"/>
          </p:cNvSpPr>
          <p:nvPr>
            <p:ph type="sldNum" sz="quarter" idx="12"/>
          </p:nvPr>
        </p:nvSpPr>
        <p:spPr/>
        <p:txBody>
          <a:bodyPr/>
          <a:lstStyle/>
          <a:p>
            <a:fld id="{9832FB59-A7F2-4691-8D5C-4CB8DECCE410}" type="slidenum">
              <a:rPr lang="en-US" smtClean="0"/>
              <a:pPr/>
              <a:t>15</a:t>
            </a:fld>
            <a:endParaRPr lang="en-US" dirty="0"/>
          </a:p>
        </p:txBody>
      </p:sp>
      <p:sp>
        <p:nvSpPr>
          <p:cNvPr id="2" name="Title 1"/>
          <p:cNvSpPr>
            <a:spLocks noGrp="1"/>
          </p:cNvSpPr>
          <p:nvPr>
            <p:ph type="title"/>
          </p:nvPr>
        </p:nvSpPr>
        <p:spPr/>
        <p:txBody>
          <a:bodyPr/>
          <a:lstStyle/>
          <a:p>
            <a:r>
              <a:rPr lang="en-US" dirty="0" smtClean="0"/>
              <a:t>Your Assignment, Mr. Phelps...</a:t>
            </a:r>
            <a:endParaRPr lang="en-US" dirty="0"/>
          </a:p>
        </p:txBody>
      </p:sp>
      <p:sp>
        <p:nvSpPr>
          <p:cNvPr id="12" name="Content Placeholder 11"/>
          <p:cNvSpPr>
            <a:spLocks noGrp="1"/>
          </p:cNvSpPr>
          <p:nvPr>
            <p:ph sz="half" idx="2"/>
          </p:nvPr>
        </p:nvSpPr>
        <p:spPr>
          <a:xfrm>
            <a:off x="457200" y="2819399"/>
            <a:ext cx="4040188" cy="3306763"/>
          </a:xfrm>
        </p:spPr>
        <p:txBody>
          <a:bodyPr/>
          <a:lstStyle/>
          <a:p>
            <a:r>
              <a:rPr lang="en-US" dirty="0" smtClean="0"/>
              <a:t>There is a freedom in being faceless in a crowd that is moving in the right direction</a:t>
            </a:r>
          </a:p>
          <a:p>
            <a:r>
              <a:rPr lang="en-US" dirty="0" smtClean="0"/>
              <a:t>But for that momentum to continue you sometimes have the responsibility of being the individual with a plan</a:t>
            </a:r>
          </a:p>
          <a:p>
            <a:r>
              <a:rPr lang="en-US" dirty="0" smtClean="0"/>
              <a:t>Are we confident in our direction and loaded with leaders to keep us on track?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noFill/>
        </p:spPr>
        <p:txBody>
          <a:bodyPr/>
          <a:lstStyle/>
          <a:p>
            <a:r>
              <a:rPr lang="en-US" sz="1800" dirty="0" smtClean="0"/>
              <a:t>Topic 1 Theme (a.m.)</a:t>
            </a:r>
            <a:br>
              <a:rPr lang="en-US" sz="1800" dirty="0" smtClean="0"/>
            </a:br>
            <a:r>
              <a:rPr lang="en-US" sz="2400" dirty="0" smtClean="0"/>
              <a:t>Leveraging This Crowd for Personal Advantage</a:t>
            </a:r>
            <a:endParaRPr lang="en-US" sz="2400" dirty="0"/>
          </a:p>
        </p:txBody>
      </p:sp>
      <p:graphicFrame>
        <p:nvGraphicFramePr>
          <p:cNvPr id="8" name="Content Placeholder 7"/>
          <p:cNvGraphicFramePr>
            <a:graphicFrameLocks noGrp="1"/>
          </p:cNvGraphicFramePr>
          <p:nvPr>
            <p:ph idx="1"/>
          </p:nvPr>
        </p:nvGraphicFramePr>
        <p:xfrm>
          <a:off x="457200" y="1371600"/>
          <a:ext cx="8229601" cy="4973320"/>
        </p:xfrm>
        <a:graphic>
          <a:graphicData uri="http://schemas.openxmlformats.org/drawingml/2006/table">
            <a:tbl>
              <a:tblPr firstRow="1" bandRow="1">
                <a:tableStyleId>{7DF18680-E054-41AD-8BC1-D1AEF772440D}</a:tableStyleId>
              </a:tblPr>
              <a:tblGrid>
                <a:gridCol w="1066800"/>
                <a:gridCol w="7162801"/>
              </a:tblGrid>
              <a:tr h="370840">
                <a:tc>
                  <a:txBody>
                    <a:bodyPr/>
                    <a:lstStyle/>
                    <a:p>
                      <a:r>
                        <a:rPr lang="en-US" dirty="0" smtClean="0"/>
                        <a:t>Group</a:t>
                      </a:r>
                      <a:endParaRPr lang="en-US" dirty="0"/>
                    </a:p>
                  </a:txBody>
                  <a:tcPr marL="186257" marR="186257"/>
                </a:tc>
                <a:tc>
                  <a:txBody>
                    <a:bodyPr/>
                    <a:lstStyle/>
                    <a:p>
                      <a:r>
                        <a:rPr lang="en-US" dirty="0" smtClean="0"/>
                        <a:t>Topic</a:t>
                      </a:r>
                      <a:endParaRPr lang="en-US" dirty="0"/>
                    </a:p>
                  </a:txBody>
                  <a:tcPr marL="186257" marR="186257"/>
                </a:tc>
              </a:tr>
              <a:tr h="370840">
                <a:tc>
                  <a:txBody>
                    <a:bodyPr/>
                    <a:lstStyle/>
                    <a:p>
                      <a:r>
                        <a:rPr lang="en-US" sz="1800" dirty="0" smtClean="0"/>
                        <a:t>1 &amp;</a:t>
                      </a:r>
                      <a:r>
                        <a:rPr lang="en-US" sz="1800" baseline="0" dirty="0" smtClean="0"/>
                        <a:t> </a:t>
                      </a:r>
                      <a:r>
                        <a:rPr lang="en-US" sz="1800" dirty="0" smtClean="0"/>
                        <a:t>6</a:t>
                      </a:r>
                      <a:endParaRPr lang="en-US" sz="1800" dirty="0"/>
                    </a:p>
                  </a:txBody>
                  <a:tcPr marL="186257" marR="186257"/>
                </a:tc>
                <a:tc>
                  <a:txBody>
                    <a:bodyPr/>
                    <a:lstStyle/>
                    <a:p>
                      <a:r>
                        <a:rPr lang="en-US" sz="1600" dirty="0" smtClean="0"/>
                        <a:t>Discuss how this crowd</a:t>
                      </a:r>
                      <a:r>
                        <a:rPr lang="en-US" sz="1600" baseline="0" dirty="0" smtClean="0"/>
                        <a:t> could design a system to communicate examination experiences.  How could you better prepare and use crowd data at your next examination?  (For example, a survey completed and shared with everyone in this room within 2 days of the exam.)</a:t>
                      </a:r>
                      <a:endParaRPr lang="en-US" sz="1600" dirty="0"/>
                    </a:p>
                  </a:txBody>
                  <a:tcPr marL="186257" marR="186257"/>
                </a:tc>
              </a:tr>
              <a:tr h="370840">
                <a:tc>
                  <a:txBody>
                    <a:bodyPr/>
                    <a:lstStyle/>
                    <a:p>
                      <a:r>
                        <a:rPr lang="en-US" sz="1800" dirty="0" smtClean="0"/>
                        <a:t>2 &amp; 7</a:t>
                      </a:r>
                      <a:endParaRPr lang="en-US" sz="1800" dirty="0"/>
                    </a:p>
                  </a:txBody>
                  <a:tcPr marL="186257" marR="186257"/>
                </a:tc>
                <a:tc>
                  <a:txBody>
                    <a:bodyPr/>
                    <a:lstStyle/>
                    <a:p>
                      <a:r>
                        <a:rPr lang="en-US" sz="1600" dirty="0" smtClean="0"/>
                        <a:t>List 7-10 answers you wish you could gather from this crowd</a:t>
                      </a:r>
                      <a:r>
                        <a:rPr lang="en-US" sz="1600" baseline="0" dirty="0" smtClean="0"/>
                        <a:t> for your next Board meeting, business plan, or staff pep rally.  How could we turn crowd surveys into a business advantage?</a:t>
                      </a:r>
                      <a:endParaRPr lang="en-US" sz="1600" dirty="0"/>
                    </a:p>
                  </a:txBody>
                  <a:tcPr marL="186257" marR="186257"/>
                </a:tc>
              </a:tr>
              <a:tr h="370840">
                <a:tc>
                  <a:txBody>
                    <a:bodyPr/>
                    <a:lstStyle/>
                    <a:p>
                      <a:r>
                        <a:rPr lang="en-US" sz="1800" dirty="0" smtClean="0"/>
                        <a:t>3 &amp; 8</a:t>
                      </a:r>
                      <a:endParaRPr lang="en-US" sz="1800" dirty="0"/>
                    </a:p>
                  </a:txBody>
                  <a:tcPr marL="186257" marR="186257"/>
                </a:tc>
                <a:tc>
                  <a:txBody>
                    <a:bodyPr/>
                    <a:lstStyle/>
                    <a:p>
                      <a:r>
                        <a:rPr lang="en-US" sz="1600" dirty="0" smtClean="0"/>
                        <a:t>Contrast building a crowd with a CUSO at the center versus building a crowd with a credit union at the center.</a:t>
                      </a:r>
                      <a:r>
                        <a:rPr lang="en-US" sz="1600" baseline="0" dirty="0" smtClean="0"/>
                        <a:t>  How could we translate each model for the benefit of CUSO CEOs and credit union CEOs?</a:t>
                      </a:r>
                      <a:endParaRPr lang="en-US" sz="1600" dirty="0"/>
                    </a:p>
                  </a:txBody>
                  <a:tcPr marL="186257" marR="186257"/>
                </a:tc>
              </a:tr>
              <a:tr h="370840">
                <a:tc>
                  <a:txBody>
                    <a:bodyPr/>
                    <a:lstStyle/>
                    <a:p>
                      <a:r>
                        <a:rPr lang="en-US" sz="1800" dirty="0" smtClean="0"/>
                        <a:t>4 &amp; 9</a:t>
                      </a:r>
                      <a:endParaRPr lang="en-US" sz="1800" dirty="0"/>
                    </a:p>
                  </a:txBody>
                  <a:tcPr marL="186257" marR="186257"/>
                </a:tc>
                <a:tc>
                  <a:txBody>
                    <a:bodyPr/>
                    <a:lstStyle/>
                    <a:p>
                      <a:r>
                        <a:rPr lang="en-US" sz="1600" dirty="0" smtClean="0"/>
                        <a:t>Think about the crowds that you coordinate in managing your credit</a:t>
                      </a:r>
                      <a:r>
                        <a:rPr lang="en-US" sz="1600" baseline="0" dirty="0" smtClean="0"/>
                        <a:t> </a:t>
                      </a:r>
                      <a:r>
                        <a:rPr lang="en-US" sz="1600" dirty="0" smtClean="0"/>
                        <a:t>union </a:t>
                      </a:r>
                      <a:r>
                        <a:rPr lang="en-US" sz="1600" baseline="0" dirty="0" smtClean="0"/>
                        <a:t>(volunteers, staff, members, customers, your community)</a:t>
                      </a:r>
                      <a:r>
                        <a:rPr lang="en-US" sz="1600" dirty="0" smtClean="0"/>
                        <a:t>.  List 1-2 things this CUSO could do to help</a:t>
                      </a:r>
                      <a:r>
                        <a:rPr lang="en-US" sz="1600" baseline="0" dirty="0" smtClean="0"/>
                        <a:t> with each crowd.</a:t>
                      </a:r>
                      <a:endParaRPr lang="en-US" sz="1600" dirty="0"/>
                    </a:p>
                  </a:txBody>
                  <a:tcPr marL="186257" marR="186257"/>
                </a:tc>
              </a:tr>
              <a:tr h="370840">
                <a:tc>
                  <a:txBody>
                    <a:bodyPr/>
                    <a:lstStyle/>
                    <a:p>
                      <a:r>
                        <a:rPr lang="en-US" sz="1800" dirty="0" smtClean="0"/>
                        <a:t>5</a:t>
                      </a:r>
                      <a:r>
                        <a:rPr lang="en-US" sz="1800" baseline="0" dirty="0" smtClean="0"/>
                        <a:t> &amp; 10</a:t>
                      </a:r>
                      <a:endParaRPr lang="en-US" sz="1800" dirty="0"/>
                    </a:p>
                  </a:txBody>
                  <a:tcPr marL="186257" marR="186257"/>
                </a:tc>
                <a:tc>
                  <a:txBody>
                    <a:bodyPr/>
                    <a:lstStyle/>
                    <a:p>
                      <a:r>
                        <a:rPr lang="en-US" sz="1600" dirty="0" smtClean="0"/>
                        <a:t>For a few minutes, let’s break the 10th commandment </a:t>
                      </a:r>
                      <a:r>
                        <a:rPr lang="en-US" sz="1600" baseline="0" dirty="0" smtClean="0"/>
                        <a:t>and look around our crowd and covet the resources, the opportunities, the assets, the members, and the communities of those around us.  List the top 3 things that you would recommend we aggregate and use as a crowd.</a:t>
                      </a:r>
                      <a:endParaRPr lang="en-US" sz="1600" dirty="0"/>
                    </a:p>
                  </a:txBody>
                  <a:tcPr marL="186257" marR="186257"/>
                </a:tc>
              </a:tr>
            </a:tbl>
          </a:graphicData>
        </a:graphic>
      </p:graphicFrame>
      <p:sp>
        <p:nvSpPr>
          <p:cNvPr id="6" name="Slide Number Placeholder 5"/>
          <p:cNvSpPr>
            <a:spLocks noGrp="1"/>
          </p:cNvSpPr>
          <p:nvPr>
            <p:ph type="sldNum" sz="quarter" idx="12"/>
          </p:nvPr>
        </p:nvSpPr>
        <p:spPr/>
        <p:txBody>
          <a:bodyPr/>
          <a:lstStyle/>
          <a:p>
            <a:fld id="{9832FB59-A7F2-4691-8D5C-4CB8DECCE41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Lunch</a:t>
            </a:r>
            <a:endParaRPr lang="en-US" dirty="0"/>
          </a:p>
        </p:txBody>
      </p:sp>
      <p:sp>
        <p:nvSpPr>
          <p:cNvPr id="5" name="Subtitle 4"/>
          <p:cNvSpPr>
            <a:spLocks noGrp="1"/>
          </p:cNvSpPr>
          <p:nvPr>
            <p:ph type="subTitle" idx="1"/>
          </p:nvPr>
        </p:nvSpPr>
        <p:spPr/>
        <p:txBody>
          <a:bodyPr/>
          <a:lstStyle/>
          <a:p>
            <a:r>
              <a:rPr lang="en-US" dirty="0" smtClean="0"/>
              <a:t>Let’s eat!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noFill/>
        </p:spPr>
        <p:txBody>
          <a:bodyPr/>
          <a:lstStyle/>
          <a:p>
            <a:r>
              <a:rPr lang="en-US" sz="1800" dirty="0" smtClean="0"/>
              <a:t>Topic 2 Theme (p.m.)</a:t>
            </a:r>
            <a:br>
              <a:rPr lang="en-US" sz="1800" dirty="0" smtClean="0"/>
            </a:br>
            <a:r>
              <a:rPr lang="en-US" dirty="0" smtClean="0"/>
              <a:t>Headaches &amp; Aspirin</a:t>
            </a:r>
            <a:endParaRPr lang="en-US" dirty="0"/>
          </a:p>
        </p:txBody>
      </p:sp>
      <p:graphicFrame>
        <p:nvGraphicFramePr>
          <p:cNvPr id="8" name="Content Placeholder 7"/>
          <p:cNvGraphicFramePr>
            <a:graphicFrameLocks noGrp="1"/>
          </p:cNvGraphicFramePr>
          <p:nvPr>
            <p:ph idx="1"/>
          </p:nvPr>
        </p:nvGraphicFramePr>
        <p:xfrm>
          <a:off x="457200" y="1371600"/>
          <a:ext cx="8229601" cy="3962398"/>
        </p:xfrm>
        <a:graphic>
          <a:graphicData uri="http://schemas.openxmlformats.org/drawingml/2006/table">
            <a:tbl>
              <a:tblPr firstRow="1" bandRow="1">
                <a:tableStyleId>{93296810-A885-4BE3-A3E7-6D5BEEA58F35}</a:tableStyleId>
              </a:tblPr>
              <a:tblGrid>
                <a:gridCol w="1066800"/>
                <a:gridCol w="7162801"/>
              </a:tblGrid>
              <a:tr h="411458">
                <a:tc>
                  <a:txBody>
                    <a:bodyPr/>
                    <a:lstStyle/>
                    <a:p>
                      <a:r>
                        <a:rPr lang="en-US" dirty="0" smtClean="0"/>
                        <a:t>Group</a:t>
                      </a:r>
                      <a:endParaRPr lang="en-US" dirty="0"/>
                    </a:p>
                  </a:txBody>
                  <a:tcPr marL="186257" marR="186257"/>
                </a:tc>
                <a:tc>
                  <a:txBody>
                    <a:bodyPr/>
                    <a:lstStyle/>
                    <a:p>
                      <a:r>
                        <a:rPr lang="en-US" dirty="0" smtClean="0"/>
                        <a:t>Topic</a:t>
                      </a:r>
                      <a:endParaRPr lang="en-US" dirty="0"/>
                    </a:p>
                  </a:txBody>
                  <a:tcPr marL="186257" marR="186257"/>
                </a:tc>
              </a:tr>
              <a:tr h="710188">
                <a:tc>
                  <a:txBody>
                    <a:bodyPr/>
                    <a:lstStyle/>
                    <a:p>
                      <a:r>
                        <a:rPr lang="en-US" dirty="0" smtClean="0"/>
                        <a:t>1 &amp; 6</a:t>
                      </a:r>
                      <a:endParaRPr lang="en-US" dirty="0"/>
                    </a:p>
                  </a:txBody>
                  <a:tcPr marL="186257" marR="186257"/>
                </a:tc>
                <a:tc>
                  <a:txBody>
                    <a:bodyPr/>
                    <a:lstStyle/>
                    <a:p>
                      <a:r>
                        <a:rPr lang="en-US" b="1" dirty="0" smtClean="0"/>
                        <a:t>Personnel</a:t>
                      </a:r>
                      <a:r>
                        <a:rPr lang="en-US" dirty="0" smtClean="0"/>
                        <a:t>: List 3-5 of your worst</a:t>
                      </a:r>
                      <a:r>
                        <a:rPr lang="en-US" baseline="0" dirty="0" smtClean="0"/>
                        <a:t> HR headaches.  See if you can match one potential cure for each one.</a:t>
                      </a:r>
                      <a:endParaRPr lang="en-US" dirty="0"/>
                    </a:p>
                  </a:txBody>
                  <a:tcPr marL="186257" marR="186257"/>
                </a:tc>
              </a:tr>
              <a:tr h="710188">
                <a:tc>
                  <a:txBody>
                    <a:bodyPr/>
                    <a:lstStyle/>
                    <a:p>
                      <a:r>
                        <a:rPr lang="en-US" dirty="0" smtClean="0"/>
                        <a:t>2 &amp; 7</a:t>
                      </a:r>
                      <a:endParaRPr lang="en-US" dirty="0"/>
                    </a:p>
                  </a:txBody>
                  <a:tcPr marL="186257" marR="1862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Volunteers</a:t>
                      </a:r>
                      <a:r>
                        <a:rPr lang="en-US" dirty="0" smtClean="0"/>
                        <a:t>: List 3-5 of your worst</a:t>
                      </a:r>
                      <a:r>
                        <a:rPr lang="en-US" baseline="0" dirty="0" smtClean="0"/>
                        <a:t> Board headaches.  See if you can match one potential cure for each one.</a:t>
                      </a:r>
                      <a:endParaRPr lang="en-US" dirty="0" smtClean="0"/>
                    </a:p>
                  </a:txBody>
                  <a:tcPr marL="186257" marR="186257"/>
                </a:tc>
              </a:tr>
              <a:tr h="710188">
                <a:tc>
                  <a:txBody>
                    <a:bodyPr/>
                    <a:lstStyle/>
                    <a:p>
                      <a:r>
                        <a:rPr lang="en-US" dirty="0" smtClean="0"/>
                        <a:t>3 &amp; 8</a:t>
                      </a:r>
                      <a:endParaRPr lang="en-US" dirty="0"/>
                    </a:p>
                  </a:txBody>
                  <a:tcPr marL="186257" marR="1862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Regulators</a:t>
                      </a:r>
                      <a:r>
                        <a:rPr lang="en-US" dirty="0" smtClean="0"/>
                        <a:t>: List 3-5 of your worst</a:t>
                      </a:r>
                      <a:r>
                        <a:rPr lang="en-US" baseline="0" dirty="0" smtClean="0"/>
                        <a:t> Auditing and Compliance headaches.  See if you can match one potential cure for each one.</a:t>
                      </a:r>
                      <a:endParaRPr lang="en-US" dirty="0" smtClean="0"/>
                    </a:p>
                  </a:txBody>
                  <a:tcPr marL="186257" marR="186257"/>
                </a:tc>
              </a:tr>
              <a:tr h="710188">
                <a:tc>
                  <a:txBody>
                    <a:bodyPr/>
                    <a:lstStyle/>
                    <a:p>
                      <a:r>
                        <a:rPr lang="en-US" dirty="0" smtClean="0"/>
                        <a:t>4 &amp; 9</a:t>
                      </a:r>
                      <a:endParaRPr lang="en-US" dirty="0"/>
                    </a:p>
                  </a:txBody>
                  <a:tcPr marL="186257" marR="1862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Operations</a:t>
                      </a:r>
                      <a:r>
                        <a:rPr lang="en-US" dirty="0" smtClean="0"/>
                        <a:t>: List 3-5 of your worst</a:t>
                      </a:r>
                      <a:r>
                        <a:rPr lang="en-US" baseline="0" dirty="0" smtClean="0"/>
                        <a:t> Operational headaches.  See if you can match one potential cure for each one.</a:t>
                      </a:r>
                      <a:endParaRPr lang="en-US" dirty="0" smtClean="0"/>
                    </a:p>
                  </a:txBody>
                  <a:tcPr marL="186257" marR="186257"/>
                </a:tc>
              </a:tr>
              <a:tr h="710188">
                <a:tc>
                  <a:txBody>
                    <a:bodyPr/>
                    <a:lstStyle/>
                    <a:p>
                      <a:r>
                        <a:rPr lang="en-US" dirty="0" smtClean="0"/>
                        <a:t>5</a:t>
                      </a:r>
                      <a:r>
                        <a:rPr lang="en-US" baseline="0" dirty="0" smtClean="0"/>
                        <a:t> &amp; 10</a:t>
                      </a:r>
                      <a:endParaRPr lang="en-US" dirty="0"/>
                    </a:p>
                  </a:txBody>
                  <a:tcPr marL="186257" marR="1862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Capital and Growth</a:t>
                      </a:r>
                      <a:r>
                        <a:rPr lang="en-US" dirty="0" smtClean="0"/>
                        <a:t>: List 3-5 of your worst</a:t>
                      </a:r>
                      <a:r>
                        <a:rPr lang="en-US" baseline="0" dirty="0" smtClean="0"/>
                        <a:t> capital and growth headaches.  See if you can match one potential cure for each one.</a:t>
                      </a:r>
                      <a:endParaRPr lang="en-US" dirty="0" smtClean="0"/>
                    </a:p>
                  </a:txBody>
                  <a:tcPr marL="186257" marR="186257"/>
                </a:tc>
              </a:tr>
            </a:tbl>
          </a:graphicData>
        </a:graphic>
      </p:graphicFrame>
      <p:sp>
        <p:nvSpPr>
          <p:cNvPr id="6" name="Slide Number Placeholder 5"/>
          <p:cNvSpPr>
            <a:spLocks noGrp="1"/>
          </p:cNvSpPr>
          <p:nvPr>
            <p:ph type="sldNum" sz="quarter" idx="12"/>
          </p:nvPr>
        </p:nvSpPr>
        <p:spPr/>
        <p:txBody>
          <a:bodyPr/>
          <a:lstStyle/>
          <a:p>
            <a:fld id="{9832FB59-A7F2-4691-8D5C-4CB8DECCE410}" type="slidenum">
              <a:rPr lang="en-US" smtClean="0"/>
              <a:pPr/>
              <a:t>18</a:t>
            </a:fld>
            <a:endParaRPr lang="en-US"/>
          </a:p>
        </p:txBody>
      </p:sp>
      <p:sp>
        <p:nvSpPr>
          <p:cNvPr id="11" name="Text Placeholder 10"/>
          <p:cNvSpPr>
            <a:spLocks noGrp="1"/>
          </p:cNvSpPr>
          <p:nvPr>
            <p:ph type="body" sz="quarter" idx="13"/>
          </p:nvPr>
        </p:nvSpPr>
        <p:spPr>
          <a:xfrm>
            <a:off x="3657600" y="5638800"/>
            <a:ext cx="5029200" cy="914400"/>
          </a:xfrm>
        </p:spPr>
        <p:txBody>
          <a:bodyPr/>
          <a:lstStyle/>
          <a:p>
            <a:r>
              <a:rPr lang="en-US" dirty="0" smtClean="0"/>
              <a:t>If your presentations yield 25 ideas for all of us to consider as seeds for new businesses, our CUSO will have a very good year in 2011 and 2012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Wrapping Up the Day</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6" name="Content Placeholder 5"/>
          <p:cNvSpPr>
            <a:spLocks noGrp="1"/>
          </p:cNvSpPr>
          <p:nvPr>
            <p:ph sz="quarter" idx="2"/>
          </p:nvPr>
        </p:nvSpPr>
        <p:spPr/>
        <p:txBody>
          <a:bodyPr/>
          <a:lstStyle/>
          <a:p>
            <a:r>
              <a:rPr lang="en-US" sz="2000" dirty="0" smtClean="0">
                <a:solidFill>
                  <a:schemeClr val="accent1"/>
                </a:solidFill>
              </a:rPr>
              <a:t>10:00</a:t>
            </a:r>
            <a:r>
              <a:rPr lang="en-US" sz="2000" dirty="0" smtClean="0">
                <a:solidFill>
                  <a:schemeClr val="accent3"/>
                </a:solidFill>
              </a:rPr>
              <a:t> </a:t>
            </a:r>
            <a:r>
              <a:rPr lang="en-US" sz="2000" dirty="0" smtClean="0"/>
              <a:t>Introduction</a:t>
            </a:r>
          </a:p>
          <a:p>
            <a:pPr lvl="1"/>
            <a:r>
              <a:rPr lang="en-US" sz="1800" dirty="0" smtClean="0"/>
              <a:t>Architects of Crowds</a:t>
            </a:r>
            <a:r>
              <a:rPr lang="en-US" sz="1800" b="1" dirty="0" smtClean="0"/>
              <a:t> </a:t>
            </a:r>
            <a:r>
              <a:rPr lang="en-US" sz="1000" i="1" dirty="0" smtClean="0"/>
              <a:t>(Randy Karnes)</a:t>
            </a:r>
          </a:p>
          <a:p>
            <a:pPr lvl="1"/>
            <a:r>
              <a:rPr lang="en-US" dirty="0" smtClean="0"/>
              <a:t>A Message from the Chairman </a:t>
            </a:r>
            <a:r>
              <a:rPr lang="en-US" sz="1200" i="1" dirty="0" smtClean="0"/>
              <a:t>(Chris Butler)</a:t>
            </a:r>
            <a:endParaRPr lang="en-US" i="1" dirty="0" smtClean="0"/>
          </a:p>
          <a:p>
            <a:pPr lvl="1"/>
            <a:r>
              <a:rPr lang="en-US" dirty="0" smtClean="0"/>
              <a:t>Report to Owners Video</a:t>
            </a:r>
          </a:p>
          <a:p>
            <a:r>
              <a:rPr lang="en-US" sz="2000" dirty="0" smtClean="0">
                <a:solidFill>
                  <a:schemeClr val="accent1"/>
                </a:solidFill>
              </a:rPr>
              <a:t>11:00</a:t>
            </a:r>
            <a:r>
              <a:rPr lang="en-US" sz="2000" dirty="0" smtClean="0">
                <a:solidFill>
                  <a:schemeClr val="accent5"/>
                </a:solidFill>
              </a:rPr>
              <a:t> </a:t>
            </a:r>
            <a:r>
              <a:rPr lang="en-US" sz="2000" dirty="0" smtClean="0"/>
              <a:t>Topic 1 Group Interaction</a:t>
            </a:r>
          </a:p>
          <a:p>
            <a:pPr lvl="1"/>
            <a:r>
              <a:rPr lang="en-US" sz="1700" dirty="0" smtClean="0"/>
              <a:t>15 minutes “meet the group” and assign a presenter</a:t>
            </a:r>
          </a:p>
          <a:p>
            <a:pPr lvl="1"/>
            <a:r>
              <a:rPr lang="en-US" sz="1700" dirty="0" smtClean="0"/>
              <a:t>30 minutes group discussion</a:t>
            </a:r>
          </a:p>
          <a:p>
            <a:pPr lvl="1"/>
            <a:r>
              <a:rPr lang="en-US" sz="1700" dirty="0" smtClean="0"/>
              <a:t>5 minutes for each group to report to the entire room</a:t>
            </a:r>
          </a:p>
          <a:p>
            <a:pPr lvl="1"/>
            <a:endParaRPr lang="en-US" sz="1700" dirty="0" smtClean="0"/>
          </a:p>
          <a:p>
            <a:endParaRPr lang="en-US" sz="2000" dirty="0"/>
          </a:p>
        </p:txBody>
      </p:sp>
      <p:sp>
        <p:nvSpPr>
          <p:cNvPr id="8" name="Content Placeholder 7"/>
          <p:cNvSpPr>
            <a:spLocks noGrp="1"/>
          </p:cNvSpPr>
          <p:nvPr>
            <p:ph sz="quarter" idx="4"/>
          </p:nvPr>
        </p:nvSpPr>
        <p:spPr/>
        <p:txBody>
          <a:bodyPr>
            <a:normAutofit/>
          </a:bodyPr>
          <a:lstStyle/>
          <a:p>
            <a:r>
              <a:rPr lang="en-US" sz="2000" dirty="0" smtClean="0">
                <a:solidFill>
                  <a:schemeClr val="accent1"/>
                </a:solidFill>
              </a:rPr>
              <a:t>1:15 </a:t>
            </a:r>
            <a:r>
              <a:rPr lang="en-US" sz="2000" dirty="0" smtClean="0"/>
              <a:t>Topic 2 Group Interaction</a:t>
            </a:r>
          </a:p>
          <a:p>
            <a:pPr lvl="1"/>
            <a:r>
              <a:rPr lang="en-US" sz="1700" dirty="0" smtClean="0"/>
              <a:t>30 minutes group discussion</a:t>
            </a:r>
          </a:p>
          <a:p>
            <a:pPr lvl="1"/>
            <a:r>
              <a:rPr lang="en-US" sz="1700" dirty="0" smtClean="0"/>
              <a:t>5 minutes for each group to report to the entire room</a:t>
            </a:r>
          </a:p>
          <a:p>
            <a:r>
              <a:rPr lang="en-US" sz="2000" dirty="0" smtClean="0">
                <a:solidFill>
                  <a:schemeClr val="accent1"/>
                </a:solidFill>
              </a:rPr>
              <a:t>2:35 </a:t>
            </a:r>
            <a:r>
              <a:rPr lang="en-US" sz="2000" dirty="0" smtClean="0"/>
              <a:t>Break</a:t>
            </a:r>
          </a:p>
          <a:p>
            <a:r>
              <a:rPr lang="en-US" sz="2000" dirty="0" smtClean="0">
                <a:solidFill>
                  <a:schemeClr val="accent1"/>
                </a:solidFill>
              </a:rPr>
              <a:t>2:45 </a:t>
            </a:r>
            <a:r>
              <a:rPr lang="en-US" sz="2000" dirty="0" smtClean="0"/>
              <a:t>Wrap-Up</a:t>
            </a:r>
          </a:p>
        </p:txBody>
      </p:sp>
      <p:sp>
        <p:nvSpPr>
          <p:cNvPr id="5" name="Text Placeholder 4"/>
          <p:cNvSpPr>
            <a:spLocks noGrp="1"/>
          </p:cNvSpPr>
          <p:nvPr>
            <p:ph type="body" sz="quarter" idx="1"/>
          </p:nvPr>
        </p:nvSpPr>
        <p:spPr>
          <a:solidFill>
            <a:schemeClr val="accent5"/>
          </a:solidFill>
        </p:spPr>
        <p:txBody>
          <a:bodyPr/>
          <a:lstStyle/>
          <a:p>
            <a:r>
              <a:rPr lang="en-US" dirty="0" smtClean="0"/>
              <a:t>Morning (10:00-12:30)</a:t>
            </a:r>
            <a:endParaRPr lang="en-US" dirty="0"/>
          </a:p>
        </p:txBody>
      </p:sp>
      <p:sp>
        <p:nvSpPr>
          <p:cNvPr id="7" name="Text Placeholder 6"/>
          <p:cNvSpPr>
            <a:spLocks noGrp="1"/>
          </p:cNvSpPr>
          <p:nvPr>
            <p:ph type="body" sz="quarter" idx="3"/>
          </p:nvPr>
        </p:nvSpPr>
        <p:spPr>
          <a:solidFill>
            <a:schemeClr val="accent6"/>
          </a:solidFill>
        </p:spPr>
        <p:txBody>
          <a:bodyPr/>
          <a:lstStyle/>
          <a:p>
            <a:r>
              <a:rPr lang="en-US" dirty="0" smtClean="0"/>
              <a:t>Afternoon (1:15-3:45)</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Course!</a:t>
            </a:r>
            <a:br>
              <a:rPr lang="en-US" dirty="0" smtClean="0"/>
            </a:br>
            <a:r>
              <a:rPr lang="en-US" sz="1800" dirty="0" smtClean="0"/>
              <a:t>There needs to be an automated voice for our crowd</a:t>
            </a:r>
            <a:endParaRPr lang="en-US" dirty="0"/>
          </a:p>
        </p:txBody>
      </p:sp>
      <p:sp>
        <p:nvSpPr>
          <p:cNvPr id="3" name="Content Placeholder 2"/>
          <p:cNvSpPr>
            <a:spLocks noGrp="1"/>
          </p:cNvSpPr>
          <p:nvPr>
            <p:ph idx="1"/>
          </p:nvPr>
        </p:nvSpPr>
        <p:spPr>
          <a:xfrm>
            <a:off x="457200" y="1371600"/>
            <a:ext cx="5562600" cy="5026025"/>
          </a:xfrm>
        </p:spPr>
        <p:txBody>
          <a:bodyPr/>
          <a:lstStyle/>
          <a:p>
            <a:r>
              <a:rPr lang="en-US" sz="2400" dirty="0" smtClean="0"/>
              <a:t>Launching officially on December 1</a:t>
            </a:r>
          </a:p>
          <a:p>
            <a:pPr lvl="1"/>
            <a:r>
              <a:rPr lang="en-US" sz="2000" dirty="0" smtClean="0"/>
              <a:t>Requires registration to get your user ID and password (see the flyer)</a:t>
            </a:r>
          </a:p>
          <a:p>
            <a:r>
              <a:rPr lang="en-US" sz="2400" dirty="0" smtClean="0"/>
              <a:t>This new site certainly allows you to read and be faceless and enjoy the freedom of a group going in the right direction...</a:t>
            </a:r>
          </a:p>
          <a:p>
            <a:r>
              <a:rPr lang="en-US" sz="2400" dirty="0" smtClean="0"/>
              <a:t>...but without participating leaders, that direction will not be positive for very long</a:t>
            </a:r>
            <a:endParaRPr lang="en-US" sz="2400"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20</a:t>
            </a:fld>
            <a:endParaRPr lang="en-US"/>
          </a:p>
        </p:txBody>
      </p:sp>
      <p:sp>
        <p:nvSpPr>
          <p:cNvPr id="5" name="Text Placeholder 4"/>
          <p:cNvSpPr>
            <a:spLocks noGrp="1"/>
          </p:cNvSpPr>
          <p:nvPr>
            <p:ph type="body" sz="quarter" idx="13"/>
          </p:nvPr>
        </p:nvSpPr>
        <p:spPr/>
        <p:txBody>
          <a:bodyPr/>
          <a:lstStyle/>
          <a:p>
            <a:r>
              <a:rPr lang="en-US" i="1" dirty="0" smtClean="0"/>
              <a:t>Coming December 1, 2010:  </a:t>
            </a:r>
            <a:r>
              <a:rPr lang="en-US" dirty="0" smtClean="0">
                <a:hlinkClick r:id="rId2"/>
              </a:rPr>
              <a:t>www.ofcourse.cuanswers.com</a:t>
            </a:r>
            <a:r>
              <a:rPr lang="en-US" dirty="0" smtClean="0"/>
              <a:t> </a:t>
            </a:r>
            <a:endParaRPr lang="en-US" dirty="0"/>
          </a:p>
        </p:txBody>
      </p:sp>
      <p:pic>
        <p:nvPicPr>
          <p:cNvPr id="2050" name="Picture 2" descr="X:\Administration\Public\CEO Strategies Week\2010\temp spot for graphics\ofcourse.png"/>
          <p:cNvPicPr>
            <a:picLocks noChangeAspect="1" noChangeArrowheads="1"/>
          </p:cNvPicPr>
          <p:nvPr/>
        </p:nvPicPr>
        <p:blipFill>
          <a:blip r:embed="rId3" cstate="print"/>
          <a:stretch>
            <a:fillRect/>
          </a:stretch>
        </p:blipFill>
        <p:spPr bwMode="auto">
          <a:xfrm rot="200755">
            <a:off x="6339562" y="2431885"/>
            <a:ext cx="2481313" cy="31963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Changes Everything</a:t>
            </a:r>
            <a:br>
              <a:rPr lang="en-US" dirty="0" smtClean="0"/>
            </a:br>
            <a:r>
              <a:rPr lang="en-US" sz="1800" dirty="0" smtClean="0"/>
              <a:t>Watching the Crowd Respond to Pricing</a:t>
            </a:r>
            <a:endParaRPr lang="en-US" dirty="0"/>
          </a:p>
        </p:txBody>
      </p:sp>
      <p:sp>
        <p:nvSpPr>
          <p:cNvPr id="3" name="Content Placeholder 2"/>
          <p:cNvSpPr>
            <a:spLocks noGrp="1"/>
          </p:cNvSpPr>
          <p:nvPr>
            <p:ph idx="1"/>
          </p:nvPr>
        </p:nvSpPr>
        <p:spPr/>
        <p:txBody>
          <a:bodyPr/>
          <a:lstStyle/>
          <a:p>
            <a:r>
              <a:rPr lang="en-US" dirty="0" smtClean="0"/>
              <a:t>Introducing the Accounting Website: </a:t>
            </a:r>
            <a:r>
              <a:rPr lang="en-US" dirty="0" smtClean="0">
                <a:hlinkClick r:id="rId2" action="ppaction://hlinkfile"/>
              </a:rPr>
              <a:t>accounting.cubase.org </a:t>
            </a:r>
            <a:endParaRPr lang="en-US" dirty="0" smtClean="0"/>
          </a:p>
          <a:p>
            <a:r>
              <a:rPr lang="en-US" dirty="0" smtClean="0"/>
              <a:t>One of the most unique experiences I believe available to any crowd of CUSO participants: a transparent and interactive site for driving the development of pricing models by including everyone, right down to the bean counters</a:t>
            </a:r>
          </a:p>
          <a:p>
            <a:endParaRPr lang="en-US"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21</a:t>
            </a:fld>
            <a:endParaRPr lang="en-US"/>
          </a:p>
        </p:txBody>
      </p:sp>
      <p:pic>
        <p:nvPicPr>
          <p:cNvPr id="1026" name="Picture 2" descr="X:\Administration\Public\CEO Strategies Week\2010\temp spot for graphics\accounting glyer.png"/>
          <p:cNvPicPr>
            <a:picLocks noChangeAspect="1" noChangeArrowheads="1"/>
          </p:cNvPicPr>
          <p:nvPr/>
        </p:nvPicPr>
        <p:blipFill>
          <a:blip r:embed="rId3" cstate="print"/>
          <a:srcRect/>
          <a:stretch>
            <a:fillRect/>
          </a:stretch>
        </p:blipFill>
        <p:spPr bwMode="auto">
          <a:xfrm rot="280599">
            <a:off x="6361562" y="3438699"/>
            <a:ext cx="2224175" cy="2866714"/>
          </a:xfrm>
          <a:prstGeom prst="rect">
            <a:avLst/>
          </a:prstGeom>
          <a:ln>
            <a:noFill/>
          </a:ln>
          <a:effectLst>
            <a:outerShdw blurRad="292100" dist="139700" dir="2700000" algn="tl" rotWithShape="0">
              <a:srgbClr val="333333">
                <a:alpha val="65000"/>
              </a:srgbClr>
            </a:outerShdw>
          </a:effectLst>
        </p:spPr>
      </p:pic>
      <p:pic>
        <p:nvPicPr>
          <p:cNvPr id="8193" name="Picture 1" descr="H:\Graphics\snapshots of doc &amp; flyers\pricehistory2.gif"/>
          <p:cNvPicPr>
            <a:picLocks noChangeAspect="1" noChangeArrowheads="1"/>
          </p:cNvPicPr>
          <p:nvPr/>
        </p:nvPicPr>
        <p:blipFill>
          <a:blip r:embed="rId4" cstate="print"/>
          <a:srcRect/>
          <a:stretch>
            <a:fillRect/>
          </a:stretch>
        </p:blipFill>
        <p:spPr bwMode="auto">
          <a:xfrm>
            <a:off x="2708931" y="4114800"/>
            <a:ext cx="1783038" cy="2300288"/>
          </a:xfrm>
          <a:prstGeom prst="rect">
            <a:avLst/>
          </a:prstGeom>
          <a:noFill/>
        </p:spPr>
      </p:pic>
      <p:pic>
        <p:nvPicPr>
          <p:cNvPr id="8194" name="Picture 2" descr="H:\Graphics\snapshots of doc &amp; flyers\pricehistory1.gif"/>
          <p:cNvPicPr>
            <a:picLocks noChangeAspect="1" noChangeArrowheads="1"/>
          </p:cNvPicPr>
          <p:nvPr/>
        </p:nvPicPr>
        <p:blipFill>
          <a:blip r:embed="rId5" cstate="print"/>
          <a:srcRect/>
          <a:stretch>
            <a:fillRect/>
          </a:stretch>
        </p:blipFill>
        <p:spPr bwMode="auto">
          <a:xfrm>
            <a:off x="1261131" y="3581400"/>
            <a:ext cx="1783038" cy="2300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the week!</a:t>
            </a:r>
            <a:endParaRPr lang="en-US"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22</a:t>
            </a:fld>
            <a:endParaRPr lang="en-US"/>
          </a:p>
        </p:txBody>
      </p:sp>
      <p:sp>
        <p:nvSpPr>
          <p:cNvPr id="5" name="Text Placeholder 4"/>
          <p:cNvSpPr>
            <a:spLocks noGrp="1"/>
          </p:cNvSpPr>
          <p:nvPr>
            <p:ph type="body" sz="quarter" idx="13"/>
          </p:nvPr>
        </p:nvSpPr>
        <p:spPr>
          <a:xfrm>
            <a:off x="2514600" y="5638800"/>
            <a:ext cx="6172200" cy="914400"/>
          </a:xfrm>
        </p:spPr>
        <p:txBody>
          <a:bodyPr/>
          <a:lstStyle/>
          <a:p>
            <a:r>
              <a:rPr lang="en-US" dirty="0" smtClean="0"/>
              <a:t>We started our 2012 planning </a:t>
            </a:r>
            <a:br>
              <a:rPr lang="en-US" dirty="0" smtClean="0"/>
            </a:br>
            <a:r>
              <a:rPr lang="en-US" dirty="0" smtClean="0"/>
              <a:t>with our August </a:t>
            </a:r>
            <a:br>
              <a:rPr lang="en-US" dirty="0" smtClean="0"/>
            </a:br>
            <a:r>
              <a:rPr lang="en-US" dirty="0" smtClean="0"/>
              <a:t>Board Planning Session</a:t>
            </a:r>
          </a:p>
          <a:p>
            <a:pPr>
              <a:spcBef>
                <a:spcPts val="1000"/>
              </a:spcBef>
            </a:pPr>
            <a:r>
              <a:rPr lang="en-US" dirty="0" smtClean="0"/>
              <a:t>This week is the first event in that planning cycle: </a:t>
            </a:r>
            <a:br>
              <a:rPr lang="en-US" dirty="0" smtClean="0"/>
            </a:br>
            <a:r>
              <a:rPr lang="en-US" dirty="0" smtClean="0"/>
              <a:t>one of my favorite weeks of the year</a:t>
            </a:r>
          </a:p>
          <a:p>
            <a:endParaRPr lang="en-US" dirty="0" smtClean="0"/>
          </a:p>
          <a:p>
            <a:r>
              <a:rPr lang="en-US" i="1" dirty="0" smtClean="0"/>
              <a:t>Thanks for participating!</a:t>
            </a:r>
            <a:endParaRPr lang="en-US" i="1" dirty="0"/>
          </a:p>
        </p:txBody>
      </p:sp>
      <p:pic>
        <p:nvPicPr>
          <p:cNvPr id="36867" name="Picture 3"/>
          <p:cNvPicPr>
            <a:picLocks noChangeAspect="1" noChangeArrowheads="1"/>
          </p:cNvPicPr>
          <p:nvPr/>
        </p:nvPicPr>
        <p:blipFill>
          <a:blip r:embed="rId2" cstate="print"/>
          <a:srcRect/>
          <a:stretch>
            <a:fillRect/>
          </a:stretch>
        </p:blipFill>
        <p:spPr bwMode="auto">
          <a:xfrm>
            <a:off x="381000" y="1409700"/>
            <a:ext cx="3200400" cy="2400300"/>
          </a:xfrm>
          <a:prstGeom prst="rect">
            <a:avLst/>
          </a:prstGeom>
          <a:ln>
            <a:noFill/>
          </a:ln>
          <a:effectLst>
            <a:outerShdw blurRad="292100" dist="139700" dir="2700000" algn="tl" rotWithShape="0">
              <a:srgbClr val="333333">
                <a:alpha val="65000"/>
              </a:srgbClr>
            </a:outerShdw>
          </a:effectLst>
        </p:spPr>
      </p:pic>
      <p:pic>
        <p:nvPicPr>
          <p:cNvPr id="36868" name="Picture 4"/>
          <p:cNvPicPr>
            <a:picLocks noChangeAspect="1" noChangeArrowheads="1"/>
          </p:cNvPicPr>
          <p:nvPr/>
        </p:nvPicPr>
        <p:blipFill>
          <a:blip r:embed="rId3" cstate="print"/>
          <a:srcRect/>
          <a:stretch>
            <a:fillRect/>
          </a:stretch>
        </p:blipFill>
        <p:spPr bwMode="auto">
          <a:xfrm>
            <a:off x="4876800" y="1104900"/>
            <a:ext cx="3200400" cy="2400300"/>
          </a:xfrm>
          <a:prstGeom prst="rect">
            <a:avLst/>
          </a:prstGeom>
          <a:ln>
            <a:noFill/>
          </a:ln>
          <a:effectLst>
            <a:outerShdw blurRad="292100" dist="139700" dir="2700000" algn="tl" rotWithShape="0">
              <a:srgbClr val="333333">
                <a:alpha val="65000"/>
              </a:srgbClr>
            </a:outerShdw>
          </a:effectLst>
        </p:spPr>
      </p:pic>
      <p:pic>
        <p:nvPicPr>
          <p:cNvPr id="36866" name="Picture 2"/>
          <p:cNvPicPr>
            <a:picLocks noChangeAspect="1" noChangeArrowheads="1"/>
          </p:cNvPicPr>
          <p:nvPr/>
        </p:nvPicPr>
        <p:blipFill>
          <a:blip r:embed="rId4" cstate="print"/>
          <a:srcRect/>
          <a:stretch>
            <a:fillRect/>
          </a:stretch>
        </p:blipFill>
        <p:spPr bwMode="auto">
          <a:xfrm>
            <a:off x="2133600" y="2552700"/>
            <a:ext cx="3200400"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Architects of Crowds</a:t>
            </a:r>
            <a:endParaRPr lang="en-US" dirty="0"/>
          </a:p>
        </p:txBody>
      </p:sp>
      <p:sp>
        <p:nvSpPr>
          <p:cNvPr id="10" name="Content Placeholder 9"/>
          <p:cNvSpPr>
            <a:spLocks noGrp="1"/>
          </p:cNvSpPr>
          <p:nvPr>
            <p:ph idx="1"/>
          </p:nvPr>
        </p:nvSpPr>
        <p:spPr/>
        <p:txBody>
          <a:bodyPr/>
          <a:lstStyle/>
          <a:p>
            <a:r>
              <a:rPr lang="en-US" dirty="0" smtClean="0"/>
              <a:t>When thinking about what it means to lead and build a company, an exercise I have personally found helpful, and healthy for CEOs in general, has been to try to see my role from different perspectives, to assume other personas</a:t>
            </a:r>
          </a:p>
          <a:p>
            <a:pPr lvl="1"/>
            <a:r>
              <a:rPr lang="en-US" sz="2000" dirty="0" smtClean="0"/>
              <a:t>It’s easy to see yourself through your job description and your industry’s terminology, in a limiting way</a:t>
            </a:r>
            <a:endParaRPr lang="en-US" sz="2000" i="1" dirty="0" smtClean="0"/>
          </a:p>
          <a:p>
            <a:pPr lvl="1"/>
            <a:r>
              <a:rPr lang="en-US" sz="2000" dirty="0" smtClean="0"/>
              <a:t>But try thinking of yourself as a </a:t>
            </a:r>
            <a:r>
              <a:rPr lang="en-US" sz="2000" b="1" dirty="0" smtClean="0"/>
              <a:t>general</a:t>
            </a:r>
            <a:r>
              <a:rPr lang="en-US" sz="2000" dirty="0" smtClean="0"/>
              <a:t> running the army...</a:t>
            </a:r>
          </a:p>
          <a:p>
            <a:pPr lvl="1"/>
            <a:r>
              <a:rPr lang="en-US" sz="2000" dirty="0" smtClean="0"/>
              <a:t>or a </a:t>
            </a:r>
            <a:r>
              <a:rPr lang="en-US" sz="2000" b="1" dirty="0" smtClean="0"/>
              <a:t>politician</a:t>
            </a:r>
            <a:r>
              <a:rPr lang="en-US" sz="2000" dirty="0" smtClean="0"/>
              <a:t> getting reelected...</a:t>
            </a:r>
          </a:p>
          <a:p>
            <a:pPr lvl="1"/>
            <a:r>
              <a:rPr lang="en-US" sz="2000" dirty="0" smtClean="0"/>
              <a:t>or an </a:t>
            </a:r>
            <a:r>
              <a:rPr lang="en-US" sz="2000" b="1" dirty="0" smtClean="0"/>
              <a:t>evangelist</a:t>
            </a:r>
            <a:r>
              <a:rPr lang="en-US" sz="2000" dirty="0" smtClean="0"/>
              <a:t> fostering a belief system</a:t>
            </a:r>
          </a:p>
          <a:p>
            <a:endParaRPr lang="en-US" dirty="0" smtClean="0"/>
          </a:p>
          <a:p>
            <a:r>
              <a:rPr lang="en-US" dirty="0" smtClean="0"/>
              <a:t>Translate their vocabulary and tactics into your role as a CEO, and see a different twist on your problems</a:t>
            </a:r>
          </a:p>
        </p:txBody>
      </p:sp>
      <p:sp>
        <p:nvSpPr>
          <p:cNvPr id="6" name="Slide Number Placeholder 5"/>
          <p:cNvSpPr>
            <a:spLocks noGrp="1"/>
          </p:cNvSpPr>
          <p:nvPr>
            <p:ph type="sldNum" sz="quarter" idx="12"/>
          </p:nvPr>
        </p:nvSpPr>
        <p:spPr/>
        <p:txBody>
          <a:bodyPr/>
          <a:lstStyle/>
          <a:p>
            <a:fld id="{9832FB59-A7F2-4691-8D5C-4CB8DECCE41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Architects of Crowds</a:t>
            </a:r>
            <a:endParaRPr lang="en-US" dirty="0"/>
          </a:p>
        </p:txBody>
      </p:sp>
      <p:sp>
        <p:nvSpPr>
          <p:cNvPr id="3" name="Content Placeholder 2"/>
          <p:cNvSpPr>
            <a:spLocks noGrp="1"/>
          </p:cNvSpPr>
          <p:nvPr>
            <p:ph idx="1"/>
          </p:nvPr>
        </p:nvSpPr>
        <p:spPr/>
        <p:txBody>
          <a:bodyPr/>
          <a:lstStyle/>
          <a:p>
            <a:r>
              <a:rPr lang="en-US" dirty="0" smtClean="0"/>
              <a:t>Our 2011 Business Plan has the theme of “Still The Place To Be”  </a:t>
            </a:r>
          </a:p>
          <a:p>
            <a:r>
              <a:rPr lang="en-US" dirty="0" smtClean="0"/>
              <a:t>In choosing that theme last year I thought about what it means to craft an environment as </a:t>
            </a:r>
            <a:r>
              <a:rPr lang="en-US" i="1" dirty="0" smtClean="0"/>
              <a:t>the place to be</a:t>
            </a:r>
          </a:p>
          <a:p>
            <a:r>
              <a:rPr lang="en-US" dirty="0" smtClean="0"/>
              <a:t>What is a place to be if it’s not enjoyed by a crowd?  Respected by the crowd, and valued by the crowd for what they plan to harvest from their participation</a:t>
            </a:r>
          </a:p>
          <a:p>
            <a:r>
              <a:rPr lang="en-US" dirty="0" smtClean="0"/>
              <a:t>That got me thinking about </a:t>
            </a:r>
            <a:r>
              <a:rPr lang="en-US" i="1" dirty="0" smtClean="0"/>
              <a:t>architecting</a:t>
            </a:r>
            <a:r>
              <a:rPr lang="en-US" dirty="0" smtClean="0"/>
              <a:t> a place to be, and what kind of crowd we would want to show up</a:t>
            </a:r>
          </a:p>
          <a:p>
            <a:endParaRPr lang="en-US" dirty="0" smtClean="0"/>
          </a:p>
          <a:p>
            <a:r>
              <a:rPr lang="en-US" dirty="0" smtClean="0"/>
              <a:t>That led me to some interesting ideas about networks, </a:t>
            </a:r>
            <a:br>
              <a:rPr lang="en-US" dirty="0" smtClean="0"/>
            </a:br>
            <a:r>
              <a:rPr lang="en-US" dirty="0" smtClean="0"/>
              <a:t>the Internet, today’s plugged-in consumer, and a </a:t>
            </a:r>
            <a:br>
              <a:rPr lang="en-US" dirty="0" smtClean="0"/>
            </a:br>
            <a:r>
              <a:rPr lang="en-US" dirty="0" smtClean="0"/>
              <a:t>whole lot of other CEOs (you) trying to build their </a:t>
            </a:r>
            <a:br>
              <a:rPr lang="en-US" dirty="0" smtClean="0"/>
            </a:br>
            <a:r>
              <a:rPr lang="en-US" dirty="0" smtClean="0"/>
              <a:t>own crowds and places to be </a:t>
            </a:r>
          </a:p>
        </p:txBody>
      </p:sp>
      <p:sp>
        <p:nvSpPr>
          <p:cNvPr id="4" name="Slide Number Placeholder 3"/>
          <p:cNvSpPr>
            <a:spLocks noGrp="1"/>
          </p:cNvSpPr>
          <p:nvPr>
            <p:ph type="sldNum" sz="quarter" idx="12"/>
          </p:nvPr>
        </p:nvSpPr>
        <p:spPr/>
        <p:txBody>
          <a:bodyPr/>
          <a:lstStyle/>
          <a:p>
            <a:fld id="{9832FB59-A7F2-4691-8D5C-4CB8DECCE410}" type="slidenum">
              <a:rPr lang="en-US" smtClean="0"/>
              <a:pPr/>
              <a:t>4</a:t>
            </a:fld>
            <a:endParaRPr lang="en-US"/>
          </a:p>
        </p:txBody>
      </p:sp>
      <p:pic>
        <p:nvPicPr>
          <p:cNvPr id="2050" name="Picture 2" descr="H:\Graphics\snapshots of doc &amp; flyers\wisdon of crowds.gif"/>
          <p:cNvPicPr>
            <a:picLocks noChangeAspect="1" noChangeArrowheads="1"/>
          </p:cNvPicPr>
          <p:nvPr/>
        </p:nvPicPr>
        <p:blipFill>
          <a:blip r:embed="rId2" cstate="print"/>
          <a:srcRect/>
          <a:stretch>
            <a:fillRect/>
          </a:stretch>
        </p:blipFill>
        <p:spPr bwMode="auto">
          <a:xfrm rot="291889">
            <a:off x="7162800" y="4572000"/>
            <a:ext cx="1381125"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p:cNvSpPr/>
          <p:nvPr/>
        </p:nvSpPr>
        <p:spPr>
          <a:xfrm>
            <a:off x="533400" y="1371600"/>
            <a:ext cx="8229600" cy="121920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Architects of Crowds</a:t>
            </a:r>
            <a:br>
              <a:rPr lang="en-US" dirty="0" smtClean="0"/>
            </a:br>
            <a:r>
              <a:rPr lang="en-US" sz="1800" dirty="0" smtClean="0"/>
              <a:t>Accepting the Mantle of Leadership</a:t>
            </a:r>
            <a:endParaRPr lang="en-US" dirty="0"/>
          </a:p>
        </p:txBody>
      </p:sp>
      <p:sp>
        <p:nvSpPr>
          <p:cNvPr id="9" name="Content Placeholder 8"/>
          <p:cNvSpPr>
            <a:spLocks noGrp="1"/>
          </p:cNvSpPr>
          <p:nvPr>
            <p:ph idx="1"/>
          </p:nvPr>
        </p:nvSpPr>
        <p:spPr/>
        <p:txBody>
          <a:bodyPr/>
          <a:lstStyle/>
          <a:p>
            <a:pPr>
              <a:buNone/>
            </a:pPr>
            <a:r>
              <a:rPr lang="en-US" b="1" dirty="0" smtClean="0">
                <a:solidFill>
                  <a:schemeClr val="bg1"/>
                </a:solidFill>
              </a:rPr>
              <a:t>	</a:t>
            </a:r>
            <a:r>
              <a:rPr lang="en-US" b="1" dirty="0" err="1" smtClean="0">
                <a:solidFill>
                  <a:schemeClr val="bg1"/>
                </a:solidFill>
              </a:rPr>
              <a:t>ar·chi·tect</a:t>
            </a:r>
            <a:r>
              <a:rPr lang="en-US" b="1" dirty="0" smtClean="0">
                <a:solidFill>
                  <a:schemeClr val="bg1"/>
                </a:solidFill>
              </a:rPr>
              <a:t>  </a:t>
            </a:r>
            <a:r>
              <a:rPr lang="en-US" dirty="0" smtClean="0">
                <a:solidFill>
                  <a:schemeClr val="bg1"/>
                </a:solidFill>
              </a:rPr>
              <a:t>[</a:t>
            </a:r>
            <a:r>
              <a:rPr lang="en-US" b="1" dirty="0" err="1" smtClean="0">
                <a:solidFill>
                  <a:schemeClr val="bg1"/>
                </a:solidFill>
              </a:rPr>
              <a:t>ahr</a:t>
            </a:r>
            <a:r>
              <a:rPr lang="en-US" dirty="0" err="1" smtClean="0">
                <a:solidFill>
                  <a:schemeClr val="bg1"/>
                </a:solidFill>
              </a:rPr>
              <a:t>-ki-tekt</a:t>
            </a:r>
            <a:r>
              <a:rPr lang="en-US" dirty="0" smtClean="0">
                <a:solidFill>
                  <a:schemeClr val="bg1"/>
                </a:solidFill>
              </a:rPr>
              <a:t>]</a:t>
            </a:r>
            <a:r>
              <a:rPr lang="en-US" b="1" dirty="0" smtClean="0">
                <a:solidFill>
                  <a:schemeClr val="bg1"/>
                </a:solidFill>
              </a:rPr>
              <a:t> </a:t>
            </a:r>
            <a:r>
              <a:rPr lang="en-US" sz="1800" i="1" dirty="0" smtClean="0">
                <a:solidFill>
                  <a:schemeClr val="bg1"/>
                </a:solidFill>
              </a:rPr>
              <a:t>noun</a:t>
            </a:r>
            <a:r>
              <a:rPr lang="en-US" sz="1800" b="1" i="1" dirty="0" smtClean="0">
                <a:solidFill>
                  <a:schemeClr val="bg1"/>
                </a:solidFill>
              </a:rPr>
              <a:t> </a:t>
            </a:r>
            <a:r>
              <a:rPr lang="en-US" b="1" i="1" dirty="0" smtClean="0">
                <a:solidFill>
                  <a:schemeClr val="bg1"/>
                </a:solidFill>
              </a:rPr>
              <a:t> </a:t>
            </a:r>
          </a:p>
          <a:p>
            <a:pPr marL="914400" lvl="1" indent="-457200">
              <a:buClr>
                <a:schemeClr val="bg1"/>
              </a:buClr>
              <a:buFont typeface="+mj-lt"/>
              <a:buAutoNum type="arabicPeriod"/>
            </a:pPr>
            <a:r>
              <a:rPr lang="en-US" dirty="0" smtClean="0">
                <a:solidFill>
                  <a:schemeClr val="bg1"/>
                </a:solidFill>
              </a:rPr>
              <a:t>The deviser, maker, or creator of anything: </a:t>
            </a:r>
            <a:r>
              <a:rPr lang="en-US" i="1" dirty="0" smtClean="0">
                <a:solidFill>
                  <a:schemeClr val="bg1"/>
                </a:solidFill>
              </a:rPr>
              <a:t>the architects of the Constitution of the United States. </a:t>
            </a:r>
          </a:p>
          <a:p>
            <a:endParaRPr lang="en-US" i="1" dirty="0" smtClean="0"/>
          </a:p>
          <a:p>
            <a:r>
              <a:rPr lang="en-US" dirty="0" smtClean="0"/>
              <a:t>How differently you see your role when you move from managing  the existing creation of past leaders, to one where you know you have to </a:t>
            </a:r>
            <a:r>
              <a:rPr lang="en-US" i="1" dirty="0" smtClean="0"/>
              <a:t>create </a:t>
            </a:r>
            <a:r>
              <a:rPr lang="en-US" dirty="0" smtClean="0"/>
              <a:t>it</a:t>
            </a:r>
          </a:p>
          <a:p>
            <a:pPr lvl="1"/>
            <a:r>
              <a:rPr lang="en-US" dirty="0" smtClean="0"/>
              <a:t>We have to </a:t>
            </a:r>
            <a:r>
              <a:rPr lang="en-US" i="1" dirty="0" smtClean="0"/>
              <a:t>build </a:t>
            </a:r>
            <a:r>
              <a:rPr lang="en-US" dirty="0" smtClean="0"/>
              <a:t>businesses, not just run them</a:t>
            </a:r>
          </a:p>
          <a:p>
            <a:endParaRPr lang="en-US" dirty="0" smtClean="0"/>
          </a:p>
          <a:p>
            <a:r>
              <a:rPr lang="en-US" dirty="0" smtClean="0"/>
              <a:t>Have we just accepted the crowd we inherited?  </a:t>
            </a:r>
          </a:p>
          <a:p>
            <a:r>
              <a:rPr lang="en-US" dirty="0" smtClean="0"/>
              <a:t>Or are we totally engaged in redesigning that crowd with a vision of sustainability and moving our capabilities to the future?</a:t>
            </a:r>
          </a:p>
          <a:p>
            <a:endParaRPr lang="en-US" dirty="0"/>
          </a:p>
        </p:txBody>
      </p:sp>
      <p:sp>
        <p:nvSpPr>
          <p:cNvPr id="6" name="Slide Number Placeholder 5"/>
          <p:cNvSpPr>
            <a:spLocks noGrp="1"/>
          </p:cNvSpPr>
          <p:nvPr>
            <p:ph type="sldNum" sz="quarter" idx="12"/>
          </p:nvPr>
        </p:nvSpPr>
        <p:spPr/>
        <p:txBody>
          <a:bodyPr/>
          <a:lstStyle/>
          <a:p>
            <a:fld id="{9832FB59-A7F2-4691-8D5C-4CB8DECCE410}" type="slidenum">
              <a:rPr lang="en-US" smtClean="0"/>
              <a:pPr/>
              <a:t>5</a:t>
            </a:fld>
            <a:endParaRPr lang="en-US"/>
          </a:p>
        </p:txBody>
      </p:sp>
      <p:sp>
        <p:nvSpPr>
          <p:cNvPr id="7" name="Text Placeholder 6"/>
          <p:cNvSpPr>
            <a:spLocks noGrp="1"/>
          </p:cNvSpPr>
          <p:nvPr>
            <p:ph type="body" sz="quarter" idx="13"/>
          </p:nvPr>
        </p:nvSpPr>
        <p:spPr>
          <a:xfrm>
            <a:off x="2743200" y="5638800"/>
            <a:ext cx="5943600" cy="914400"/>
          </a:xfrm>
        </p:spPr>
        <p:txBody>
          <a:bodyPr/>
          <a:lstStyle/>
          <a:p>
            <a:r>
              <a:rPr lang="en-US" dirty="0" smtClean="0"/>
              <a:t>Think about this room: are we the crowd we hope to be? Do you find yourself in crowds that you are proud of and confident about their future successes?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p:cNvSpPr/>
          <p:nvPr/>
        </p:nvSpPr>
        <p:spPr>
          <a:xfrm>
            <a:off x="533400" y="1371600"/>
            <a:ext cx="8229600" cy="274320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Architect of Crowds</a:t>
            </a:r>
            <a:br>
              <a:rPr lang="en-US" dirty="0" smtClean="0"/>
            </a:br>
            <a:r>
              <a:rPr lang="en-US" sz="1800" dirty="0" smtClean="0"/>
              <a:t>The Foundation for Bigger Things</a:t>
            </a:r>
            <a:endParaRPr lang="en-US" dirty="0"/>
          </a:p>
        </p:txBody>
      </p:sp>
      <p:sp>
        <p:nvSpPr>
          <p:cNvPr id="3" name="Content Placeholder 2"/>
          <p:cNvSpPr>
            <a:spLocks noGrp="1"/>
          </p:cNvSpPr>
          <p:nvPr>
            <p:ph idx="1"/>
          </p:nvPr>
        </p:nvSpPr>
        <p:spPr/>
        <p:txBody>
          <a:bodyPr/>
          <a:lstStyle/>
          <a:p>
            <a:pPr>
              <a:buNone/>
            </a:pPr>
            <a:r>
              <a:rPr lang="en-US" b="1" dirty="0" smtClean="0">
                <a:solidFill>
                  <a:schemeClr val="bg1"/>
                </a:solidFill>
              </a:rPr>
              <a:t>	crowd  </a:t>
            </a:r>
            <a:r>
              <a:rPr lang="en-US" dirty="0" smtClean="0">
                <a:solidFill>
                  <a:schemeClr val="bg1"/>
                </a:solidFill>
              </a:rPr>
              <a:t>[</a:t>
            </a:r>
            <a:r>
              <a:rPr lang="en-US" dirty="0" err="1" smtClean="0">
                <a:solidFill>
                  <a:schemeClr val="bg1"/>
                </a:solidFill>
              </a:rPr>
              <a:t>kroud</a:t>
            </a:r>
            <a:r>
              <a:rPr lang="en-US" dirty="0" smtClean="0">
                <a:solidFill>
                  <a:schemeClr val="bg1"/>
                </a:solidFill>
              </a:rPr>
              <a:t>]</a:t>
            </a:r>
            <a:r>
              <a:rPr lang="en-US" b="1" dirty="0" smtClean="0">
                <a:solidFill>
                  <a:schemeClr val="bg1"/>
                </a:solidFill>
              </a:rPr>
              <a:t> </a:t>
            </a:r>
            <a:r>
              <a:rPr lang="en-US" sz="1800" i="1" dirty="0" smtClean="0">
                <a:solidFill>
                  <a:schemeClr val="bg1"/>
                </a:solidFill>
              </a:rPr>
              <a:t>noun</a:t>
            </a:r>
            <a:r>
              <a:rPr lang="en-US" b="1" dirty="0" smtClean="0">
                <a:solidFill>
                  <a:schemeClr val="bg1"/>
                </a:solidFill>
              </a:rPr>
              <a:t> </a:t>
            </a:r>
          </a:p>
          <a:p>
            <a:pPr marL="914400" lvl="1" indent="-457200">
              <a:buClr>
                <a:schemeClr val="bg1"/>
              </a:buClr>
              <a:buFont typeface="+mj-lt"/>
              <a:buAutoNum type="arabicPeriod"/>
            </a:pPr>
            <a:r>
              <a:rPr lang="en-US" dirty="0" smtClean="0">
                <a:solidFill>
                  <a:schemeClr val="bg1"/>
                </a:solidFill>
              </a:rPr>
              <a:t>any group or set of persons with something in common: </a:t>
            </a:r>
            <a:r>
              <a:rPr lang="en-US" i="1" dirty="0" smtClean="0">
                <a:solidFill>
                  <a:schemeClr val="bg1"/>
                </a:solidFill>
              </a:rPr>
              <a:t>The restaurant attracts a theater crowd. </a:t>
            </a:r>
          </a:p>
          <a:p>
            <a:pPr marL="914400" lvl="1" indent="-457200">
              <a:buClr>
                <a:schemeClr val="bg1"/>
              </a:buClr>
              <a:buFont typeface="+mj-lt"/>
              <a:buAutoNum type="arabicPeriod"/>
            </a:pPr>
            <a:r>
              <a:rPr lang="en-US" dirty="0" smtClean="0">
                <a:solidFill>
                  <a:schemeClr val="bg1"/>
                </a:solidFill>
              </a:rPr>
              <a:t>audience; attendance</a:t>
            </a:r>
            <a:r>
              <a:rPr lang="en-US" i="1" dirty="0" smtClean="0">
                <a:solidFill>
                  <a:schemeClr val="bg1"/>
                </a:solidFill>
              </a:rPr>
              <a:t>: Opening night drew a good crowd. </a:t>
            </a:r>
          </a:p>
          <a:p>
            <a:pPr marL="914400" lvl="1" indent="-457200">
              <a:buClr>
                <a:schemeClr val="bg1"/>
              </a:buClr>
              <a:buFont typeface="+mj-lt"/>
              <a:buAutoNum type="arabicPeriod"/>
            </a:pPr>
            <a:r>
              <a:rPr lang="en-US" dirty="0" smtClean="0">
                <a:solidFill>
                  <a:schemeClr val="bg1"/>
                </a:solidFill>
              </a:rPr>
              <a:t>the common people; the masses</a:t>
            </a:r>
          </a:p>
          <a:p>
            <a:pPr marL="914400" lvl="1" indent="-457200">
              <a:buClr>
                <a:schemeClr val="bg1"/>
              </a:buClr>
              <a:buFont typeface="+mj-lt"/>
              <a:buAutoNum type="arabicPeriod"/>
            </a:pPr>
            <a:r>
              <a:rPr lang="en-US" i="1" dirty="0" smtClean="0">
                <a:solidFill>
                  <a:schemeClr val="bg1"/>
                </a:solidFill>
              </a:rPr>
              <a:t>Sociology </a:t>
            </a:r>
            <a:r>
              <a:rPr lang="en-US" dirty="0" smtClean="0">
                <a:solidFill>
                  <a:schemeClr val="bg1"/>
                </a:solidFill>
              </a:rPr>
              <a:t>. a gathering of people responding to common stimuli and engaged in any of various forms of collective behavior. </a:t>
            </a:r>
          </a:p>
          <a:p>
            <a:pPr>
              <a:spcBef>
                <a:spcPts val="0"/>
              </a:spcBef>
            </a:pPr>
            <a:endParaRPr lang="en-US" dirty="0" smtClean="0"/>
          </a:p>
          <a:p>
            <a:pPr>
              <a:spcBef>
                <a:spcPts val="0"/>
              </a:spcBef>
            </a:pPr>
            <a:endParaRPr lang="en-US" dirty="0" smtClean="0"/>
          </a:p>
          <a:p>
            <a:r>
              <a:rPr lang="en-US" dirty="0" smtClean="0"/>
              <a:t>As an architect of a crowd, what kind of crowd are you trying to build? </a:t>
            </a:r>
          </a:p>
          <a:p>
            <a:pPr lvl="1"/>
            <a:r>
              <a:rPr lang="en-US" dirty="0" smtClean="0"/>
              <a:t>Whether a set of peers, an employee team, a Board of Directors, or even your membership, have you identified the qualities the crowd will need to create a fertile environment for success?</a:t>
            </a:r>
          </a:p>
        </p:txBody>
      </p:sp>
      <p:sp>
        <p:nvSpPr>
          <p:cNvPr id="4" name="Slide Number Placeholder 3"/>
          <p:cNvSpPr>
            <a:spLocks noGrp="1"/>
          </p:cNvSpPr>
          <p:nvPr>
            <p:ph type="sldNum" sz="quarter" idx="12"/>
          </p:nvPr>
        </p:nvSpPr>
        <p:spPr/>
        <p:txBody>
          <a:bodyPr/>
          <a:lstStyle/>
          <a:p>
            <a:fld id="{9832FB59-A7F2-4691-8D5C-4CB8DECCE410}" type="slidenum">
              <a:rPr lang="en-US" smtClean="0"/>
              <a:pPr/>
              <a:t>6</a:t>
            </a:fld>
            <a:endParaRPr lang="en-US"/>
          </a:p>
        </p:txBody>
      </p:sp>
      <p:sp>
        <p:nvSpPr>
          <p:cNvPr id="6" name="Text Placeholder 5"/>
          <p:cNvSpPr>
            <a:spLocks noGrp="1"/>
          </p:cNvSpPr>
          <p:nvPr>
            <p:ph type="body" sz="quarter" idx="13"/>
          </p:nvPr>
        </p:nvSpPr>
        <p:spPr>
          <a:xfrm>
            <a:off x="2438400" y="5638800"/>
            <a:ext cx="6248400" cy="914400"/>
          </a:xfrm>
        </p:spPr>
        <p:txBody>
          <a:bodyPr/>
          <a:lstStyle/>
          <a:p>
            <a:r>
              <a:rPr lang="en-US" dirty="0" smtClean="0"/>
              <a:t>Is the crowd wise?  Can you draw from the crowd the ideas, the hopes, and the collective vision for your own success?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Crowd Wisdom</a:t>
            </a:r>
            <a:br>
              <a:rPr lang="en-US" dirty="0" smtClean="0"/>
            </a:br>
            <a:r>
              <a:rPr lang="en-US" sz="1800" dirty="0" smtClean="0"/>
              <a:t>Are there advantages in being able to </a:t>
            </a:r>
            <a:r>
              <a:rPr lang="en-US" sz="1800" u="sng" dirty="0" smtClean="0"/>
              <a:t>watch</a:t>
            </a:r>
            <a:r>
              <a:rPr lang="en-US" sz="1800" dirty="0" smtClean="0"/>
              <a:t> the crowd?</a:t>
            </a:r>
            <a:endParaRPr lang="en-US" dirty="0"/>
          </a:p>
        </p:txBody>
      </p:sp>
      <p:sp>
        <p:nvSpPr>
          <p:cNvPr id="3" name="Content Placeholder 2"/>
          <p:cNvSpPr>
            <a:spLocks noGrp="1"/>
          </p:cNvSpPr>
          <p:nvPr>
            <p:ph sz="half" idx="1"/>
          </p:nvPr>
        </p:nvSpPr>
        <p:spPr>
          <a:xfrm>
            <a:off x="457200" y="1371600"/>
            <a:ext cx="8229600" cy="3124199"/>
          </a:xfrm>
        </p:spPr>
        <p:txBody>
          <a:bodyPr/>
          <a:lstStyle/>
          <a:p>
            <a:r>
              <a:rPr lang="en-US" dirty="0" smtClean="0"/>
              <a:t>Cognition</a:t>
            </a:r>
          </a:p>
          <a:p>
            <a:pPr lvl="1"/>
            <a:r>
              <a:rPr lang="en-US" dirty="0" smtClean="0"/>
              <a:t>The crowd naturally knows the lay of the land and can make judgments faster and more reliably than a committee of experts </a:t>
            </a:r>
          </a:p>
          <a:p>
            <a:pPr lvl="2"/>
            <a:r>
              <a:rPr lang="en-US" dirty="0" smtClean="0">
                <a:solidFill>
                  <a:schemeClr val="accent1"/>
                </a:solidFill>
              </a:rPr>
              <a:t>With Learn From A Peer product development, can we improve the speed at which we interpret the crowd here at CU*Answers?</a:t>
            </a:r>
          </a:p>
          <a:p>
            <a:r>
              <a:rPr lang="en-US" dirty="0" smtClean="0"/>
              <a:t>Coordination</a:t>
            </a:r>
          </a:p>
          <a:p>
            <a:pPr lvl="1"/>
            <a:r>
              <a:rPr lang="en-US" dirty="0" smtClean="0"/>
              <a:t>The crowd tends to follow the path of least resistance and their movements signal a natural path to follow</a:t>
            </a:r>
          </a:p>
          <a:p>
            <a:pPr lvl="2"/>
            <a:r>
              <a:rPr lang="en-US" dirty="0" smtClean="0">
                <a:solidFill>
                  <a:schemeClr val="accent1"/>
                </a:solidFill>
              </a:rPr>
              <a:t>As we write more analysis software to watch your members move, does it make sense to watch all memberships within the network move?</a:t>
            </a:r>
          </a:p>
        </p:txBody>
      </p:sp>
      <p:sp>
        <p:nvSpPr>
          <p:cNvPr id="7" name="Content Placeholder 6"/>
          <p:cNvSpPr>
            <a:spLocks noGrp="1"/>
          </p:cNvSpPr>
          <p:nvPr>
            <p:ph sz="half" idx="2"/>
          </p:nvPr>
        </p:nvSpPr>
        <p:spPr>
          <a:xfrm>
            <a:off x="457200" y="4419600"/>
            <a:ext cx="6858000" cy="1901825"/>
          </a:xfrm>
        </p:spPr>
        <p:txBody>
          <a:bodyPr/>
          <a:lstStyle/>
          <a:p>
            <a:r>
              <a:rPr lang="en-US" dirty="0" smtClean="0"/>
              <a:t>Cooperation</a:t>
            </a:r>
          </a:p>
          <a:p>
            <a:pPr lvl="1"/>
            <a:r>
              <a:rPr lang="en-US" dirty="0" smtClean="0"/>
              <a:t>People naturally form their own networks of trust without anyone directing them or enforcing their compliance</a:t>
            </a:r>
          </a:p>
          <a:p>
            <a:pPr lvl="2"/>
            <a:r>
              <a:rPr lang="en-US" dirty="0" smtClean="0">
                <a:solidFill>
                  <a:schemeClr val="accent1"/>
                </a:solidFill>
              </a:rPr>
              <a:t>The value of CU*Answers: a network where individuals thrive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832FB59-A7F2-4691-8D5C-4CB8DECCE410}" type="slidenum">
              <a:rPr lang="en-US" smtClean="0"/>
              <a:pPr/>
              <a:t>7</a:t>
            </a:fld>
            <a:endParaRPr lang="en-US"/>
          </a:p>
        </p:txBody>
      </p:sp>
      <p:sp>
        <p:nvSpPr>
          <p:cNvPr id="5" name="Text Placeholder 4"/>
          <p:cNvSpPr>
            <a:spLocks noGrp="1"/>
          </p:cNvSpPr>
          <p:nvPr>
            <p:ph type="body" sz="quarter" idx="13"/>
          </p:nvPr>
        </p:nvSpPr>
        <p:spPr>
          <a:xfrm>
            <a:off x="1905000" y="5638800"/>
            <a:ext cx="5410200" cy="914400"/>
          </a:xfrm>
        </p:spPr>
        <p:txBody>
          <a:bodyPr/>
          <a:lstStyle/>
          <a:p>
            <a:r>
              <a:rPr lang="en-US" sz="1400" i="1" dirty="0" smtClean="0"/>
              <a:t>Cited from </a:t>
            </a:r>
            <a:r>
              <a:rPr lang="en-US" sz="1400" dirty="0" smtClean="0"/>
              <a:t>The Wisdom of Crowds</a:t>
            </a:r>
            <a:r>
              <a:rPr lang="en-US" sz="1400" i="1" dirty="0" smtClean="0"/>
              <a:t> by James </a:t>
            </a:r>
            <a:r>
              <a:rPr lang="en-US" sz="1400" i="1" dirty="0" err="1" smtClean="0"/>
              <a:t>Surowiecki</a:t>
            </a:r>
            <a:r>
              <a:rPr lang="en-US" sz="1400" i="1" dirty="0" smtClean="0"/>
              <a:t> </a:t>
            </a:r>
            <a:br>
              <a:rPr lang="en-US" sz="1400" i="1" dirty="0" smtClean="0"/>
            </a:br>
            <a:r>
              <a:rPr lang="en-US" sz="1400" i="1" dirty="0" smtClean="0"/>
              <a:t>as reported on Wikipedia</a:t>
            </a:r>
            <a:endParaRPr lang="en-US" sz="1400" i="1" dirty="0"/>
          </a:p>
        </p:txBody>
      </p:sp>
      <p:pic>
        <p:nvPicPr>
          <p:cNvPr id="6" name="Picture 2" descr="H:\Graphics\snapshots of doc &amp; flyers\wisdon of crowds.gif"/>
          <p:cNvPicPr>
            <a:picLocks noChangeAspect="1" noChangeArrowheads="1"/>
          </p:cNvPicPr>
          <p:nvPr/>
        </p:nvPicPr>
        <p:blipFill>
          <a:blip r:embed="rId2" cstate="print"/>
          <a:srcRect/>
          <a:stretch>
            <a:fillRect/>
          </a:stretch>
        </p:blipFill>
        <p:spPr bwMode="auto">
          <a:xfrm rot="291889">
            <a:off x="7544774" y="4840494"/>
            <a:ext cx="1200693" cy="17389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Are all crowds wise?</a:t>
            </a:r>
            <a:endParaRPr lang="en-US" dirty="0"/>
          </a:p>
        </p:txBody>
      </p:sp>
      <p:sp>
        <p:nvSpPr>
          <p:cNvPr id="8" name="Content Placeholder 7"/>
          <p:cNvSpPr>
            <a:spLocks noGrp="1"/>
          </p:cNvSpPr>
          <p:nvPr>
            <p:ph idx="1"/>
          </p:nvPr>
        </p:nvSpPr>
        <p:spPr/>
        <p:txBody>
          <a:bodyPr/>
          <a:lstStyle/>
          <a:p>
            <a:r>
              <a:rPr lang="en-US" dirty="0" smtClean="0"/>
              <a:t>The architect hopes so, and shoots for that</a:t>
            </a:r>
          </a:p>
          <a:p>
            <a:r>
              <a:rPr lang="en-US" dirty="0" smtClean="0"/>
              <a:t>According to </a:t>
            </a:r>
            <a:r>
              <a:rPr lang="en-US" dirty="0" err="1" smtClean="0"/>
              <a:t>Surowiecki</a:t>
            </a:r>
            <a:r>
              <a:rPr lang="en-US" dirty="0" smtClean="0"/>
              <a:t>, these key criteria separate wise crowds from irrational ones (like mobs or crazed investors in a housing bubble):</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9832FB59-A7F2-4691-8D5C-4CB8DECCE410}" type="slidenum">
              <a:rPr lang="en-US" smtClean="0"/>
              <a:pPr/>
              <a:t>8</a:t>
            </a:fld>
            <a:endParaRPr lang="en-US"/>
          </a:p>
        </p:txBody>
      </p:sp>
      <p:sp>
        <p:nvSpPr>
          <p:cNvPr id="9" name="Text Placeholder 8"/>
          <p:cNvSpPr>
            <a:spLocks noGrp="1"/>
          </p:cNvSpPr>
          <p:nvPr>
            <p:ph type="body" sz="quarter" idx="13"/>
          </p:nvPr>
        </p:nvSpPr>
        <p:spPr>
          <a:xfrm>
            <a:off x="2514600" y="5638800"/>
            <a:ext cx="6172200" cy="914400"/>
          </a:xfrm>
        </p:spPr>
        <p:txBody>
          <a:bodyPr/>
          <a:lstStyle/>
          <a:p>
            <a:r>
              <a:rPr lang="en-US" dirty="0" smtClean="0"/>
              <a:t>Here’s where the architect has to go against some natural urges in building a business: you have to trust and build these concepts into your crowd</a:t>
            </a:r>
            <a:endParaRPr lang="en-US" dirty="0"/>
          </a:p>
        </p:txBody>
      </p:sp>
      <p:graphicFrame>
        <p:nvGraphicFramePr>
          <p:cNvPr id="11" name="Table 10"/>
          <p:cNvGraphicFramePr>
            <a:graphicFrameLocks noGrp="1"/>
          </p:cNvGraphicFramePr>
          <p:nvPr/>
        </p:nvGraphicFramePr>
        <p:xfrm>
          <a:off x="762000" y="2819401"/>
          <a:ext cx="7696200" cy="2743202"/>
        </p:xfrm>
        <a:graphic>
          <a:graphicData uri="http://schemas.openxmlformats.org/drawingml/2006/table">
            <a:tbl>
              <a:tblPr firstRow="1">
                <a:tableStyleId>{7DF18680-E054-41AD-8BC1-D1AEF772440D}</a:tableStyleId>
              </a:tblPr>
              <a:tblGrid>
                <a:gridCol w="1981200"/>
                <a:gridCol w="5715000"/>
              </a:tblGrid>
              <a:tr h="378373">
                <a:tc>
                  <a:txBody>
                    <a:bodyPr/>
                    <a:lstStyle/>
                    <a:p>
                      <a:r>
                        <a:rPr lang="en-US" sz="1600" dirty="0"/>
                        <a:t>Criteria</a:t>
                      </a:r>
                    </a:p>
                  </a:txBody>
                  <a:tcPr marL="81280" marR="81280" marT="40640" marB="40640" anchor="ctr"/>
                </a:tc>
                <a:tc>
                  <a:txBody>
                    <a:bodyPr/>
                    <a:lstStyle/>
                    <a:p>
                      <a:r>
                        <a:rPr lang="en-US" sz="1600"/>
                        <a:t>Description</a:t>
                      </a:r>
                    </a:p>
                  </a:txBody>
                  <a:tcPr marL="81280" marR="81280" marT="40640" marB="40640" anchor="ctr"/>
                </a:tc>
              </a:tr>
              <a:tr h="662152">
                <a:tc>
                  <a:txBody>
                    <a:bodyPr/>
                    <a:lstStyle/>
                    <a:p>
                      <a:r>
                        <a:rPr lang="en-US" sz="1600" dirty="0"/>
                        <a:t>Diversity of opinion</a:t>
                      </a:r>
                    </a:p>
                  </a:txBody>
                  <a:tcPr marL="81280" marR="81280" marT="40640" marB="40640" anchor="ctr"/>
                </a:tc>
                <a:tc>
                  <a:txBody>
                    <a:bodyPr/>
                    <a:lstStyle/>
                    <a:p>
                      <a:r>
                        <a:rPr lang="en-US" sz="1600" dirty="0"/>
                        <a:t>Each person should have private information even if </a:t>
                      </a:r>
                      <a:r>
                        <a:rPr lang="en-US" sz="1600" dirty="0" smtClean="0"/>
                        <a:t>it’s </a:t>
                      </a:r>
                      <a:r>
                        <a:rPr lang="en-US" sz="1600" dirty="0"/>
                        <a:t>just an eccentric interpretation of the known facts.</a:t>
                      </a:r>
                    </a:p>
                  </a:txBody>
                  <a:tcPr marL="81280" marR="81280" marT="40640" marB="40640" anchor="ctr"/>
                </a:tc>
              </a:tr>
              <a:tr h="662152">
                <a:tc>
                  <a:txBody>
                    <a:bodyPr/>
                    <a:lstStyle/>
                    <a:p>
                      <a:r>
                        <a:rPr lang="en-US" sz="1600"/>
                        <a:t>Independence</a:t>
                      </a:r>
                    </a:p>
                  </a:txBody>
                  <a:tcPr marL="81280" marR="81280" marT="40640" marB="40640" anchor="ctr"/>
                </a:tc>
                <a:tc>
                  <a:txBody>
                    <a:bodyPr/>
                    <a:lstStyle/>
                    <a:p>
                      <a:r>
                        <a:rPr lang="en-US" sz="1600" dirty="0" smtClean="0"/>
                        <a:t>People’s </a:t>
                      </a:r>
                      <a:r>
                        <a:rPr lang="en-US" sz="1600" dirty="0"/>
                        <a:t>opinions </a:t>
                      </a:r>
                      <a:r>
                        <a:rPr lang="en-US" sz="1600" dirty="0" smtClean="0"/>
                        <a:t>aren’t </a:t>
                      </a:r>
                      <a:r>
                        <a:rPr lang="en-US" sz="1600" dirty="0"/>
                        <a:t>determined by the opinions of those around them.</a:t>
                      </a:r>
                    </a:p>
                  </a:txBody>
                  <a:tcPr marL="81280" marR="81280" marT="40640" marB="40640" anchor="ctr"/>
                </a:tc>
              </a:tr>
              <a:tr h="378373">
                <a:tc>
                  <a:txBody>
                    <a:bodyPr/>
                    <a:lstStyle/>
                    <a:p>
                      <a:r>
                        <a:rPr lang="en-US" sz="1600" dirty="0"/>
                        <a:t>Decentralization</a:t>
                      </a:r>
                    </a:p>
                  </a:txBody>
                  <a:tcPr marL="81280" marR="81280" marT="40640" marB="40640" anchor="ctr"/>
                </a:tc>
                <a:tc>
                  <a:txBody>
                    <a:bodyPr/>
                    <a:lstStyle/>
                    <a:p>
                      <a:r>
                        <a:rPr lang="en-US" sz="1600" dirty="0"/>
                        <a:t>People are able to specialize and draw on local knowledge.</a:t>
                      </a:r>
                    </a:p>
                  </a:txBody>
                  <a:tcPr marL="81280" marR="81280" marT="40640" marB="40640" anchor="ctr"/>
                </a:tc>
              </a:tr>
              <a:tr h="662152">
                <a:tc>
                  <a:txBody>
                    <a:bodyPr/>
                    <a:lstStyle/>
                    <a:p>
                      <a:r>
                        <a:rPr lang="en-US" sz="1600" dirty="0"/>
                        <a:t>Aggregation</a:t>
                      </a:r>
                    </a:p>
                  </a:txBody>
                  <a:tcPr marL="81280" marR="81280" marT="40640" marB="40640" anchor="ctr"/>
                </a:tc>
                <a:tc>
                  <a:txBody>
                    <a:bodyPr/>
                    <a:lstStyle/>
                    <a:p>
                      <a:r>
                        <a:rPr lang="en-US" sz="1600" dirty="0"/>
                        <a:t>Some mechanism exists for turning private judgments into a collective decision.</a:t>
                      </a:r>
                    </a:p>
                  </a:txBody>
                  <a:tcPr marL="81280" marR="81280" marT="40640" marB="4064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Place To Be</a:t>
            </a:r>
            <a:endParaRPr lang="en-US" dirty="0"/>
          </a:p>
        </p:txBody>
      </p:sp>
      <p:sp>
        <p:nvSpPr>
          <p:cNvPr id="3" name="Content Placeholder 2"/>
          <p:cNvSpPr>
            <a:spLocks noGrp="1"/>
          </p:cNvSpPr>
          <p:nvPr>
            <p:ph idx="1"/>
          </p:nvPr>
        </p:nvSpPr>
        <p:spPr/>
        <p:txBody>
          <a:bodyPr/>
          <a:lstStyle/>
          <a:p>
            <a:r>
              <a:rPr lang="en-US" dirty="0" smtClean="0"/>
              <a:t>For the rest of the day, we are going to talk as architects who have accepted the responsibility of building an environment that can attract the right crowd for our success, collectively and independently</a:t>
            </a:r>
          </a:p>
          <a:p>
            <a:r>
              <a:rPr lang="en-US" dirty="0" smtClean="0"/>
              <a:t>We’re going to think about the strategies and tactics that can emerge from the crowd in this room as signals for future directions</a:t>
            </a:r>
          </a:p>
          <a:p>
            <a:r>
              <a:rPr lang="en-US" dirty="0" smtClean="0"/>
              <a:t>Are we a wise crowd?  </a:t>
            </a:r>
          </a:p>
          <a:p>
            <a:pPr lvl="1"/>
            <a:r>
              <a:rPr lang="en-US" dirty="0" smtClean="0"/>
              <a:t>Throughout the day I hope you will evaluate our crowd and think about ways to bring the wisdom forward for everyone</a:t>
            </a:r>
          </a:p>
          <a:p>
            <a:pPr lvl="1"/>
            <a:r>
              <a:rPr lang="en-US" dirty="0" smtClean="0"/>
              <a:t>Guard the elements of a wise crowd: </a:t>
            </a:r>
            <a:r>
              <a:rPr lang="en-US" b="1" dirty="0" smtClean="0"/>
              <a:t>diversity of opinion</a:t>
            </a:r>
            <a:r>
              <a:rPr lang="en-US" dirty="0" smtClean="0"/>
              <a:t>, </a:t>
            </a:r>
            <a:r>
              <a:rPr lang="en-US" b="1" dirty="0" smtClean="0"/>
              <a:t>independence</a:t>
            </a:r>
            <a:r>
              <a:rPr lang="en-US" dirty="0" smtClean="0"/>
              <a:t>, </a:t>
            </a:r>
            <a:r>
              <a:rPr lang="en-US" b="1" dirty="0" smtClean="0"/>
              <a:t>decentralization</a:t>
            </a:r>
            <a:r>
              <a:rPr lang="en-US" dirty="0" smtClean="0"/>
              <a:t>, and </a:t>
            </a:r>
            <a:r>
              <a:rPr lang="en-US" b="1" dirty="0" smtClean="0"/>
              <a:t>aggregation</a:t>
            </a:r>
          </a:p>
          <a:p>
            <a:r>
              <a:rPr lang="en-US" dirty="0" smtClean="0"/>
              <a:t>I hope we can build a place where respect for these elements is apparent to the next person who joins the group</a:t>
            </a:r>
          </a:p>
        </p:txBody>
      </p:sp>
      <p:sp>
        <p:nvSpPr>
          <p:cNvPr id="4" name="Slide Number Placeholder 3"/>
          <p:cNvSpPr>
            <a:spLocks noGrp="1"/>
          </p:cNvSpPr>
          <p:nvPr>
            <p:ph type="sldNum" sz="quarter" idx="12"/>
          </p:nvPr>
        </p:nvSpPr>
        <p:spPr/>
        <p:txBody>
          <a:bodyPr/>
          <a:lstStyle/>
          <a:p>
            <a:fld id="{9832FB59-A7F2-4691-8D5C-4CB8DECCE410}" type="slidenum">
              <a:rPr lang="en-US" smtClean="0"/>
              <a:pPr/>
              <a:t>9</a:t>
            </a:fld>
            <a:endParaRPr lang="en-US"/>
          </a:p>
        </p:txBody>
      </p:sp>
      <p:sp>
        <p:nvSpPr>
          <p:cNvPr id="5" name="Text Placeholder 4"/>
          <p:cNvSpPr>
            <a:spLocks noGrp="1"/>
          </p:cNvSpPr>
          <p:nvPr>
            <p:ph type="body" sz="quarter" idx="13"/>
          </p:nvPr>
        </p:nvSpPr>
        <p:spPr>
          <a:xfrm>
            <a:off x="2362200" y="5638800"/>
            <a:ext cx="6324600" cy="914400"/>
          </a:xfrm>
        </p:spPr>
        <p:txBody>
          <a:bodyPr/>
          <a:lstStyle/>
          <a:p>
            <a:r>
              <a:rPr lang="en-US" dirty="0" smtClean="0"/>
              <a:t>When we reference this crowd and encourage others to join, they should trust we’re not asking for conformity – we want people who are different enough to add to the value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0">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Model Generation webinar Feb 2010</Template>
  <TotalTime>2315</TotalTime>
  <Words>1716</Words>
  <Application>Microsoft Office PowerPoint</Application>
  <PresentationFormat>On-screen Show (4:3)</PresentationFormat>
  <Paragraphs>189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Theme10</vt:lpstr>
      <vt:lpstr>2010 CEO Roundtable</vt:lpstr>
      <vt:lpstr>Today’s Agenda</vt:lpstr>
      <vt:lpstr>Architects of Crowds</vt:lpstr>
      <vt:lpstr>Architects of Crowds</vt:lpstr>
      <vt:lpstr>Architects of Crowds Accepting the Mantle of Leadership</vt:lpstr>
      <vt:lpstr>Architect of Crowds The Foundation for Bigger Things</vt:lpstr>
      <vt:lpstr>Types of Crowd Wisdom Are there advantages in being able to watch the crowd?</vt:lpstr>
      <vt:lpstr>Are all crowds wise?</vt:lpstr>
      <vt:lpstr>The Place To Be</vt:lpstr>
      <vt:lpstr>Rev Up the Crowd...</vt:lpstr>
      <vt:lpstr>Speaking of a crowd, let’s hear from one of our key architects...</vt:lpstr>
      <vt:lpstr>2010: A Milestone for This Crowd</vt:lpstr>
      <vt:lpstr>If the 2010 CEO Roundtable was a video shoot, what might you say about how we are all  walking the talk together? </vt:lpstr>
      <vt:lpstr>But enough about the crowd that is CU*Answers...</vt:lpstr>
      <vt:lpstr>Your Assignment, Mr. Phelps...</vt:lpstr>
      <vt:lpstr>Topic 1 Theme (a.m.) Leveraging This Crowd for Personal Advantage</vt:lpstr>
      <vt:lpstr>Lunch</vt:lpstr>
      <vt:lpstr>Topic 2 Theme (p.m.) Headaches &amp; Aspirin</vt:lpstr>
      <vt:lpstr>Wrapping Up the Day</vt:lpstr>
      <vt:lpstr>Of Course! There needs to be an automated voice for our crowd</vt:lpstr>
      <vt:lpstr>Participation Changes Everything Watching the Crowd Respond to Pricing</vt:lpstr>
      <vt:lpstr>Thanks for the week!</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and Redesigning Credit Union Processes in a Network World</dc:title>
  <dc:creator>Dawn Moore</dc:creator>
  <cp:lastModifiedBy>dmoore</cp:lastModifiedBy>
  <cp:revision>321</cp:revision>
  <cp:lastPrinted>2010-11-03T14:21:09Z</cp:lastPrinted>
  <dcterms:created xsi:type="dcterms:W3CDTF">2009-09-30T20:26:44Z</dcterms:created>
  <dcterms:modified xsi:type="dcterms:W3CDTF">2010-11-10T21:14:22Z</dcterms:modified>
</cp:coreProperties>
</file>