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3" autoAdjust="0"/>
    <p:restoredTop sz="94660"/>
  </p:normalViewPr>
  <p:slideViewPr>
    <p:cSldViewPr>
      <p:cViewPr varScale="1">
        <p:scale>
          <a:sx n="63" d="100"/>
          <a:sy n="63" d="100"/>
        </p:scale>
        <p:origin x="-696" y="-102"/>
      </p:cViewPr>
      <p:guideLst>
        <p:guide orient="horz" pos="144"/>
        <p:guide pos="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E158-8C8D-4264-84D0-491D5BA46A5D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80F0-7CB9-418B-94C4-161CF4EE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E158-8C8D-4264-84D0-491D5BA46A5D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80F0-7CB9-418B-94C4-161CF4EE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E158-8C8D-4264-84D0-491D5BA46A5D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80F0-7CB9-418B-94C4-161CF4EE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E158-8C8D-4264-84D0-491D5BA46A5D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80F0-7CB9-418B-94C4-161CF4EE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E158-8C8D-4264-84D0-491D5BA46A5D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80F0-7CB9-418B-94C4-161CF4EE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E158-8C8D-4264-84D0-491D5BA46A5D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80F0-7CB9-418B-94C4-161CF4EE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E158-8C8D-4264-84D0-491D5BA46A5D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80F0-7CB9-418B-94C4-161CF4EE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E158-8C8D-4264-84D0-491D5BA46A5D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80F0-7CB9-418B-94C4-161CF4EE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E158-8C8D-4264-84D0-491D5BA46A5D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680F0-7CB9-418B-94C4-161CF4EEBB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6E158-8C8D-4264-84D0-491D5BA46A5D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1680F0-7CB9-418B-94C4-161CF4EEBB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A6E158-8C8D-4264-84D0-491D5BA46A5D}" type="datetimeFigureOut">
              <a:rPr lang="en-US" smtClean="0"/>
              <a:pPr/>
              <a:t>11/9/2009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1680F0-7CB9-418B-94C4-161CF4EEBB0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The Next Face of the CU*BASE </a:t>
            </a:r>
            <a:br>
              <a:rPr lang="en-US" sz="4800" dirty="0" smtClean="0"/>
            </a:br>
            <a:r>
              <a:rPr lang="en-US" sz="4800" dirty="0" smtClean="0"/>
              <a:t>“View of the Member”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3228536"/>
            <a:ext cx="4578096" cy="175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sneak preview of ideas we are working on to prepare the CU*BASE Phone Op, Inquiry, Teller, &amp; Transfer (PITT) screens for the future </a:t>
            </a:r>
          </a:p>
          <a:p>
            <a:endParaRPr lang="en-US" sz="2400" dirty="0" smtClean="0"/>
          </a:p>
          <a:p>
            <a:r>
              <a:rPr lang="en-US" sz="1400" dirty="0" smtClean="0"/>
              <a:t>Prepared November 3, 2009</a:t>
            </a:r>
          </a:p>
          <a:p>
            <a:r>
              <a:rPr lang="en-US" sz="1400" dirty="0" smtClean="0"/>
              <a:t>For the 2009 CEO Strategies Event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530352" y="1316736"/>
            <a:ext cx="7772400" cy="136245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4294967295"/>
          </p:nvPr>
        </p:nvSpPr>
        <p:spPr>
          <a:xfrm>
            <a:off x="530352" y="2704664"/>
            <a:ext cx="7772400" cy="1509712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Y:\Programming\Public\GOLD\InqPhoneTeller_Mockups\PhoneFemaleBadIdT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08898" cy="6261354"/>
          </a:xfrm>
          <a:prstGeom prst="rect">
            <a:avLst/>
          </a:prstGeom>
          <a:noFill/>
        </p:spPr>
      </p:pic>
      <p:sp>
        <p:nvSpPr>
          <p:cNvPr id="13" name="Cloud Callout 12"/>
          <p:cNvSpPr/>
          <p:nvPr/>
        </p:nvSpPr>
        <p:spPr>
          <a:xfrm>
            <a:off x="2514600" y="1752600"/>
            <a:ext cx="2819400" cy="1447800"/>
          </a:xfrm>
          <a:prstGeom prst="cloudCallout">
            <a:avLst>
              <a:gd name="adj1" fmla="val -51300"/>
              <a:gd name="adj2" fmla="val -544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Graphics indicate male or female (or “unknown” or organization) </a:t>
            </a:r>
            <a:endParaRPr lang="en-US" sz="1600" dirty="0"/>
          </a:p>
        </p:txBody>
      </p:sp>
      <p:sp>
        <p:nvSpPr>
          <p:cNvPr id="14" name="Cloud Callout 13"/>
          <p:cNvSpPr/>
          <p:nvPr/>
        </p:nvSpPr>
        <p:spPr>
          <a:xfrm>
            <a:off x="5486400" y="2057400"/>
            <a:ext cx="2286000" cy="1447800"/>
          </a:xfrm>
          <a:prstGeom prst="cloudCallout">
            <a:avLst>
              <a:gd name="adj1" fmla="val 30273"/>
              <a:gd name="adj2" fmla="val -7554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emphasis on Tiered Service points and rewards</a:t>
            </a:r>
            <a:endParaRPr lang="en-US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905000" y="4191000"/>
            <a:ext cx="6705600" cy="1981200"/>
            <a:chOff x="1905000" y="4191000"/>
            <a:chExt cx="6705600" cy="1981200"/>
          </a:xfrm>
        </p:grpSpPr>
        <p:sp>
          <p:nvSpPr>
            <p:cNvPr id="16" name="Rectangle 15"/>
            <p:cNvSpPr/>
            <p:nvPr/>
          </p:nvSpPr>
          <p:spPr>
            <a:xfrm>
              <a:off x="1905000" y="5410200"/>
              <a:ext cx="6705600" cy="7620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loud Callout 14"/>
            <p:cNvSpPr/>
            <p:nvPr/>
          </p:nvSpPr>
          <p:spPr>
            <a:xfrm>
              <a:off x="6019800" y="4191000"/>
              <a:ext cx="2286000" cy="1447800"/>
            </a:xfrm>
            <a:prstGeom prst="cloudCallout">
              <a:avLst>
                <a:gd name="adj1" fmla="val -26091"/>
                <a:gd name="adj2" fmla="val 67035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Space for Next Suggested Product prompts</a:t>
              </a:r>
              <a:endParaRPr lang="en-US" sz="1600" dirty="0"/>
            </a:p>
          </p:txBody>
        </p:sp>
      </p:grpSp>
      <p:sp>
        <p:nvSpPr>
          <p:cNvPr id="12" name="Cloud Callout 11"/>
          <p:cNvSpPr/>
          <p:nvPr/>
        </p:nvSpPr>
        <p:spPr>
          <a:xfrm>
            <a:off x="1600200" y="3429000"/>
            <a:ext cx="3352800" cy="2133600"/>
          </a:xfrm>
          <a:prstGeom prst="cloudCallout">
            <a:avLst>
              <a:gd name="adj1" fmla="val -51300"/>
              <a:gd name="adj2" fmla="val -544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This will tie to a new “Photo </a:t>
            </a:r>
            <a:r>
              <a:rPr lang="en-US" sz="1600" dirty="0"/>
              <a:t>I</a:t>
            </a:r>
            <a:r>
              <a:rPr lang="en-US" sz="1600" dirty="0" smtClean="0"/>
              <a:t>D On File” flag you will be able to update after you scan an ID into your electronic vault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Y:\Programming\Public\GOLD\InqPhoneTeller_Mockups\TellerFemaleBadIdT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838200"/>
            <a:ext cx="7694676" cy="4576572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4876800" y="4495800"/>
            <a:ext cx="2819400" cy="1752600"/>
          </a:xfrm>
          <a:prstGeom prst="cloudCallout">
            <a:avLst>
              <a:gd name="adj1" fmla="val -51300"/>
              <a:gd name="adj2" fmla="val -544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Same idea for the Teller and Transfer “Verify Member” pop-up window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Y:\Programming\Public\GOLD\InqPhoneTeller_Mockups\OrgGoodIdT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7694676" cy="4559808"/>
          </a:xfrm>
          <a:prstGeom prst="rect">
            <a:avLst/>
          </a:prstGeom>
          <a:noFill/>
        </p:spPr>
      </p:pic>
      <p:pic>
        <p:nvPicPr>
          <p:cNvPr id="4098" name="Picture 2" descr="Y:\Programming\Public\GOLD\InqPhoneTeller_Mockups\TellerUnknownGoodIdTa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676400"/>
            <a:ext cx="7694676" cy="455980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2590800" y="838200"/>
            <a:ext cx="2133600" cy="914400"/>
          </a:xfrm>
          <a:prstGeom prst="cloudCallout">
            <a:avLst>
              <a:gd name="adj1" fmla="val -51300"/>
              <a:gd name="adj2" fmla="val -544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 organization</a:t>
            </a:r>
            <a:endParaRPr lang="en-US" sz="1600" dirty="0"/>
          </a:p>
        </p:txBody>
      </p:sp>
      <p:sp>
        <p:nvSpPr>
          <p:cNvPr id="8" name="Cloud Callout 7"/>
          <p:cNvSpPr/>
          <p:nvPr/>
        </p:nvSpPr>
        <p:spPr>
          <a:xfrm>
            <a:off x="3429000" y="2667000"/>
            <a:ext cx="3124200" cy="1447800"/>
          </a:xfrm>
          <a:prstGeom prst="cloudCallout">
            <a:avLst>
              <a:gd name="adj1" fmla="val -51300"/>
              <a:gd name="adj2" fmla="val -544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Gender unknown</a:t>
            </a:r>
          </a:p>
          <a:p>
            <a:pPr algn="ctr"/>
            <a:r>
              <a:rPr lang="en-US" sz="1600" dirty="0" smtClean="0"/>
              <a:t>(time to update your database!)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:\Programming\Public\GOLD\InqPhoneTeller_Mockups\PhoneMaleGoodIdTa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25662" cy="6269736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>
          <a:xfrm>
            <a:off x="1600200" y="3429000"/>
            <a:ext cx="2438400" cy="2209800"/>
          </a:xfrm>
          <a:prstGeom prst="cloudCallout">
            <a:avLst>
              <a:gd name="adj1" fmla="val -51300"/>
              <a:gd name="adj2" fmla="val -544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Notice the button changes so you know whether to scan an ID, or just check one</a:t>
            </a:r>
            <a:endParaRPr lang="en-US" sz="1600" dirty="0"/>
          </a:p>
        </p:txBody>
      </p:sp>
      <p:sp>
        <p:nvSpPr>
          <p:cNvPr id="10" name="Cloud Callout 9"/>
          <p:cNvSpPr/>
          <p:nvPr/>
        </p:nvSpPr>
        <p:spPr>
          <a:xfrm>
            <a:off x="6172200" y="4953000"/>
            <a:ext cx="2438400" cy="1447800"/>
          </a:xfrm>
          <a:prstGeom prst="cloudCallout">
            <a:avLst>
              <a:gd name="adj1" fmla="val -51300"/>
              <a:gd name="adj2" fmla="val -544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New host layout gives us room for 3 more accounts!</a:t>
            </a:r>
            <a:endParaRPr lang="en-US" sz="1600" dirty="0"/>
          </a:p>
        </p:txBody>
      </p:sp>
      <p:sp>
        <p:nvSpPr>
          <p:cNvPr id="11" name="Cloud Callout 10"/>
          <p:cNvSpPr/>
          <p:nvPr/>
        </p:nvSpPr>
        <p:spPr>
          <a:xfrm>
            <a:off x="6172200" y="685800"/>
            <a:ext cx="2514600" cy="2286000"/>
          </a:xfrm>
          <a:prstGeom prst="cloudCallout">
            <a:avLst>
              <a:gd name="adj1" fmla="val -33686"/>
              <a:gd name="adj2" fmla="val 6703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Quick access to the drill-down inquiry tool (room for more command keys!)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167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The Next Face of the CU*BASE  “View of the Member”</vt:lpstr>
      <vt:lpstr>Slide 2</vt:lpstr>
      <vt:lpstr>Slide 3</vt:lpstr>
      <vt:lpstr>Slide 4</vt:lpstr>
      <vt:lpstr>Slide 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Face of the CU*BASE  “View of the Member”</dc:title>
  <dc:creator>Dawn Moore</dc:creator>
  <cp:lastModifiedBy>Dawn Moore</cp:lastModifiedBy>
  <cp:revision>11</cp:revision>
  <dcterms:created xsi:type="dcterms:W3CDTF">2009-11-03T21:23:01Z</dcterms:created>
  <dcterms:modified xsi:type="dcterms:W3CDTF">2009-11-09T17:57:30Z</dcterms:modified>
</cp:coreProperties>
</file>