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5"/>
  </p:notesMasterIdLst>
  <p:sldIdLst>
    <p:sldId id="409" r:id="rId2"/>
    <p:sldId id="258" r:id="rId3"/>
    <p:sldId id="408" r:id="rId4"/>
    <p:sldId id="407" r:id="rId5"/>
    <p:sldId id="406" r:id="rId6"/>
    <p:sldId id="379" r:id="rId7"/>
    <p:sldId id="259" r:id="rId8"/>
    <p:sldId id="355" r:id="rId9"/>
    <p:sldId id="436" r:id="rId10"/>
    <p:sldId id="435" r:id="rId11"/>
    <p:sldId id="385" r:id="rId12"/>
    <p:sldId id="386" r:id="rId13"/>
    <p:sldId id="387" r:id="rId14"/>
    <p:sldId id="304" r:id="rId15"/>
    <p:sldId id="420" r:id="rId16"/>
    <p:sldId id="418" r:id="rId17"/>
    <p:sldId id="433" r:id="rId18"/>
    <p:sldId id="446" r:id="rId19"/>
    <p:sldId id="394" r:id="rId20"/>
    <p:sldId id="395" r:id="rId21"/>
    <p:sldId id="396" r:id="rId22"/>
    <p:sldId id="413" r:id="rId23"/>
    <p:sldId id="450" r:id="rId24"/>
    <p:sldId id="404" r:id="rId25"/>
    <p:sldId id="424" r:id="rId26"/>
    <p:sldId id="438" r:id="rId27"/>
    <p:sldId id="439" r:id="rId28"/>
    <p:sldId id="427" r:id="rId29"/>
    <p:sldId id="428" r:id="rId30"/>
    <p:sldId id="429" r:id="rId31"/>
    <p:sldId id="306" r:id="rId32"/>
    <p:sldId id="431" r:id="rId33"/>
    <p:sldId id="447" r:id="rId34"/>
    <p:sldId id="448" r:id="rId35"/>
    <p:sldId id="432" r:id="rId36"/>
    <p:sldId id="440" r:id="rId37"/>
    <p:sldId id="441" r:id="rId38"/>
    <p:sldId id="442" r:id="rId39"/>
    <p:sldId id="443" r:id="rId40"/>
    <p:sldId id="445" r:id="rId41"/>
    <p:sldId id="449" r:id="rId42"/>
    <p:sldId id="335" r:id="rId43"/>
    <p:sldId id="33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CC0066"/>
    <a:srgbClr val="CC0099"/>
    <a:srgbClr val="FF6600"/>
    <a:srgbClr val="92CC34"/>
    <a:srgbClr val="0000FF"/>
    <a:srgbClr val="33CCCC"/>
    <a:srgbClr val="00CC00"/>
    <a:srgbClr val="FF9147"/>
    <a:srgbClr val="FF8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86" autoAdjust="0"/>
    <p:restoredTop sz="98171" autoAdjust="0"/>
  </p:normalViewPr>
  <p:slideViewPr>
    <p:cSldViewPr>
      <p:cViewPr varScale="1">
        <p:scale>
          <a:sx n="111" d="100"/>
          <a:sy n="11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FD816-5A30-4DBF-9021-A443A594A89C}" type="datetimeFigureOut">
              <a:rPr lang="en-US" smtClean="0"/>
              <a:t>9/17/2013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43726-28E6-4156-8390-438239E626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5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43726-28E6-4156-8390-438239E626A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2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43726-28E6-4156-8390-438239E626A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2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43726-28E6-4156-8390-438239E626A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8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75836F9-2BEF-4F83-9F36-BECD411F7C36}" type="datetimeFigureOut">
              <a:rPr lang="en-US" smtClean="0"/>
              <a:t>9/17/2013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9/17/2013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9/17/2013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9/17/2013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9/17/2013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9/17/2013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9/17/2013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9/17/2013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F9-2BEF-4F83-9F36-BECD411F7C36}" type="datetimeFigureOut">
              <a:rPr lang="en-US" smtClean="0"/>
              <a:t>9/17/2013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75836F9-2BEF-4F83-9F36-BECD411F7C36}" type="datetimeFigureOut">
              <a:rPr lang="en-US" smtClean="0"/>
              <a:t>9/17/2013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75836F9-2BEF-4F83-9F36-BECD411F7C36}" type="datetimeFigureOut">
              <a:rPr lang="en-US" smtClean="0"/>
              <a:t>9/17/2013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75836F9-2BEF-4F83-9F36-BECD411F7C36}" type="datetimeFigureOut">
              <a:rPr lang="en-US" smtClean="0"/>
              <a:t>9/17/2013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A8061E-9F06-45C0-9EBB-6358FE3E82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uanswers.com/tricks_of_trade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uanswers.com/client_reference.php#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cuanswers.com/pdf/cb_ref/Documentation_Tricks_of_the_Trade12.pdf" TargetMode="External"/><Relationship Id="rId7" Type="http://schemas.openxmlformats.org/officeDocument/2006/relationships/hyperlink" Target="http://cuanswers.com/pdf/cb_ref/Documentation_Tricks_of_the_Trade.pdf" TargetMode="External"/><Relationship Id="rId2" Type="http://schemas.openxmlformats.org/officeDocument/2006/relationships/hyperlink" Target="http://cuanswers.com/pdf/cb_ref/Documentation_Tricks_of_the_Trade2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uanswers.com/pdf/cb_ref/Documentation_Tricks_of_the_Trade3.pdf" TargetMode="External"/><Relationship Id="rId5" Type="http://schemas.openxmlformats.org/officeDocument/2006/relationships/hyperlink" Target="http://cuanswers.com/pdf/cb_ref/Documentation_Tricks_of_the_Trade6.pdf" TargetMode="External"/><Relationship Id="rId10" Type="http://schemas.openxmlformats.org/officeDocument/2006/relationships/image" Target="../media/image5.png"/><Relationship Id="rId4" Type="http://schemas.openxmlformats.org/officeDocument/2006/relationships/hyperlink" Target="Tricks%20of%20the%20Trade%20#12 &#8211; 5300 Call Report documentation" TargetMode="Externa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uanswers.com/tricks_of_trad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60" y="6400800"/>
            <a:ext cx="1220830" cy="28149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45976" y="2667000"/>
            <a:ext cx="7619999" cy="12024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latin typeface="Century Gothic" pitchFamily="34" charset="0"/>
              </a:rPr>
              <a:t>Welcome to the                                       </a:t>
            </a:r>
            <a:r>
              <a:rPr lang="en-US" sz="3200" b="1" dirty="0" smtClean="0">
                <a:solidFill>
                  <a:srgbClr val="C00000"/>
                </a:solidFill>
                <a:latin typeface="Segoe Print" pitchFamily="2" charset="0"/>
                <a:cs typeface="Aharoni" pitchFamily="2" charset="-79"/>
              </a:rPr>
              <a:t>September</a:t>
            </a:r>
            <a:r>
              <a:rPr lang="en-US" sz="3200" b="1" dirty="0" smtClean="0">
                <a:solidFill>
                  <a:srgbClr val="C00000"/>
                </a:solidFill>
                <a:latin typeface="Segoe Print" pitchFamily="2" charset="0"/>
              </a:rPr>
              <a:t> Tricks of the Trade</a:t>
            </a:r>
            <a:endParaRPr lang="en-US" sz="3200" dirty="0">
              <a:latin typeface="Segoe Print" pitchFamily="2" charset="0"/>
            </a:endParaRPr>
          </a:p>
          <a:p>
            <a:r>
              <a:rPr lang="en-US" sz="3200" dirty="0" smtClean="0">
                <a:latin typeface="Century Gothic" pitchFamily="34" charset="0"/>
              </a:rPr>
              <a:t>webinar!</a:t>
            </a:r>
            <a:endParaRPr lang="en-US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0466" y="533400"/>
            <a:ext cx="7522349" cy="1202485"/>
          </a:xfrm>
        </p:spPr>
        <p:txBody>
          <a:bodyPr>
            <a:normAutofit/>
          </a:bodyPr>
          <a:lstStyle/>
          <a:p>
            <a:r>
              <a:rPr lang="en-US" sz="2800" i="1" dirty="0"/>
              <a:t>Gems of Tricks of the Trade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94746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8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511" y="982242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Fun Fact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165" y="1909044"/>
            <a:ext cx="7391401" cy="109727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900" dirty="0" smtClean="0">
                <a:latin typeface="Century Gothic" pitchFamily="34" charset="0"/>
              </a:rPr>
              <a:t>How many the Tricks of the Trade webinars have there been? (This does not count today’s webinar.)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77000"/>
            <a:ext cx="1220830" cy="281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9896" y="2915798"/>
            <a:ext cx="7008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Insert an arrow in the box with the correct answer.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 rot="21241144">
            <a:off x="458830" y="4267199"/>
            <a:ext cx="2438400" cy="2209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7</a:t>
            </a:r>
          </a:p>
        </p:txBody>
      </p:sp>
      <p:sp>
        <p:nvSpPr>
          <p:cNvPr id="10" name="Rectangle 9"/>
          <p:cNvSpPr/>
          <p:nvPr/>
        </p:nvSpPr>
        <p:spPr>
          <a:xfrm rot="337991">
            <a:off x="3363933" y="3430248"/>
            <a:ext cx="2438400" cy="2209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6</a:t>
            </a:r>
          </a:p>
        </p:txBody>
      </p:sp>
      <p:sp>
        <p:nvSpPr>
          <p:cNvPr id="11" name="Rectangle 10"/>
          <p:cNvSpPr/>
          <p:nvPr/>
        </p:nvSpPr>
        <p:spPr>
          <a:xfrm rot="21361505">
            <a:off x="6233456" y="3697075"/>
            <a:ext cx="2676723" cy="2209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24" y="3006315"/>
            <a:ext cx="304800" cy="21907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60467" y="3810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/>
              <a:t>Gems of Tricks of the Trade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21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544615" cy="297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latin typeface="Century Gothic" pitchFamily="34" charset="0"/>
              </a:rPr>
              <a:t>7</a:t>
            </a:r>
            <a:endParaRPr lang="en-US" sz="7200" b="1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Source:  The Tricks of the Trade page:</a:t>
            </a:r>
          </a:p>
          <a:p>
            <a:pPr marL="0" indent="0" algn="ctr"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err="1" smtClean="0">
                <a:hlinkClick r:id="rId2"/>
              </a:rPr>
              <a:t>www.cuanswers.com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err="1" smtClean="0">
                <a:hlinkClick r:id="rId2"/>
              </a:rPr>
              <a:t>tricks_of_trade.php</a:t>
            </a:r>
            <a:r>
              <a:rPr lang="en-US" sz="20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Fun Fact Answer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/>
              <a:t>Gems of Tricks of the Trade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70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337401">
            <a:off x="1064506" y="2636580"/>
            <a:ext cx="32756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Vijaya" pitchFamily="34" charset="0"/>
              </a:rPr>
              <a:t>Great job! </a:t>
            </a:r>
          </a:p>
          <a:p>
            <a:pPr algn="ctr"/>
            <a:r>
              <a:rPr lang="en-US" sz="3200" dirty="0" smtClean="0">
                <a:cs typeface="Vijaya" pitchFamily="34" charset="0"/>
              </a:rPr>
              <a:t>You’ve won ride in a hot air balloon!</a:t>
            </a:r>
            <a:endParaRPr lang="en-US" sz="3200" b="1" dirty="0">
              <a:solidFill>
                <a:srgbClr val="92CC34"/>
              </a:solidFill>
              <a:latin typeface="Century Gothic" pitchFamily="34" charset="0"/>
              <a:cs typeface="Vijay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00511" y="1312114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Fun Fact Prize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/>
              <a:t>Gems of Tricks of the Trade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34" y="2514599"/>
            <a:ext cx="2232044" cy="305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0467" y="533400"/>
            <a:ext cx="7445334" cy="120248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Tricks of the Trade #12</a:t>
            </a:r>
            <a:br>
              <a:rPr lang="en-US" sz="2800" i="1" dirty="0" smtClean="0"/>
            </a:br>
            <a:r>
              <a:rPr lang="en-US" sz="2800" i="1" dirty="0" smtClean="0"/>
              <a:t>5300 Call Report Documentation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676399"/>
            <a:ext cx="3293703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5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0467" y="533400"/>
            <a:ext cx="7445334" cy="1202485"/>
          </a:xfrm>
        </p:spPr>
        <p:txBody>
          <a:bodyPr>
            <a:normAutofit/>
          </a:bodyPr>
          <a:lstStyle/>
          <a:p>
            <a:r>
              <a:rPr lang="en-US" sz="2800" i="1" dirty="0"/>
              <a:t>Tricks of the Trade #12</a:t>
            </a:r>
            <a:br>
              <a:rPr lang="en-US" sz="2800" i="1" dirty="0"/>
            </a:br>
            <a:r>
              <a:rPr lang="en-US" sz="2800" i="1" dirty="0"/>
              <a:t>5300 Call Report Documentation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757363"/>
            <a:ext cx="54006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274129" y="2438400"/>
            <a:ext cx="1447800" cy="12096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4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0467" y="533400"/>
            <a:ext cx="7445334" cy="1202485"/>
          </a:xfrm>
        </p:spPr>
        <p:txBody>
          <a:bodyPr>
            <a:normAutofit/>
          </a:bodyPr>
          <a:lstStyle/>
          <a:p>
            <a:r>
              <a:rPr lang="en-US" sz="2800" i="1" dirty="0"/>
              <a:t>Tricks of the Trade #12</a:t>
            </a:r>
            <a:br>
              <a:rPr lang="en-US" sz="2800" i="1" dirty="0"/>
            </a:br>
            <a:r>
              <a:rPr lang="en-US" sz="2800" i="1" dirty="0"/>
              <a:t>5300 Call Report Documentation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171700"/>
            <a:ext cx="4552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127812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err="1" smtClean="0">
                <a:hlinkClick r:id="rId4"/>
              </a:rPr>
              <a:t>www.cuanswers.com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err="1" smtClean="0">
                <a:hlinkClick r:id="rId4"/>
              </a:rPr>
              <a:t>client_reference.php#C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08" y="1676400"/>
            <a:ext cx="319286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0467" y="533400"/>
            <a:ext cx="7445334" cy="1202485"/>
          </a:xfrm>
        </p:spPr>
        <p:txBody>
          <a:bodyPr>
            <a:normAutofit/>
          </a:bodyPr>
          <a:lstStyle/>
          <a:p>
            <a:r>
              <a:rPr lang="en-US" sz="2800" i="1" dirty="0"/>
              <a:t>Tricks of the Trade #12</a:t>
            </a:r>
            <a:br>
              <a:rPr lang="en-US" sz="2800" i="1" dirty="0"/>
            </a:br>
            <a:r>
              <a:rPr lang="en-US" sz="2800" i="1" dirty="0"/>
              <a:t>5300 Call Report Documentation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09800" y="1981200"/>
            <a:ext cx="990600" cy="9048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7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0467" y="533400"/>
            <a:ext cx="7445334" cy="1202485"/>
          </a:xfrm>
        </p:spPr>
        <p:txBody>
          <a:bodyPr>
            <a:normAutofit/>
          </a:bodyPr>
          <a:lstStyle/>
          <a:p>
            <a:r>
              <a:rPr lang="en-US" sz="2800" i="1" dirty="0"/>
              <a:t>Tricks of the Trade #12</a:t>
            </a:r>
            <a:br>
              <a:rPr lang="en-US" sz="2800" i="1" dirty="0"/>
            </a:br>
            <a:r>
              <a:rPr lang="en-US" sz="2800" i="1" dirty="0"/>
              <a:t>5300 Call Report Documentation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885199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3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2926" y="2058913"/>
            <a:ext cx="5976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Under what letter is the 5300 Call Report documentation listed on the Reference Page?</a:t>
            </a:r>
            <a:endParaRPr lang="en-US" sz="2000" b="1" dirty="0">
              <a:solidFill>
                <a:srgbClr val="FF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647" y1="24225" x2="17647" y2="24225"/>
                        <a14:foregroundMark x1="16024" y1="21127" x2="16024" y2="21127"/>
                        <a14:foregroundMark x1="21501" y1="21127" x2="21501" y2="21127"/>
                        <a14:foregroundMark x1="7708" y1="20000" x2="7708" y2="20000"/>
                        <a14:foregroundMark x1="82759" y1="75211" x2="82759" y2="75211"/>
                        <a14:foregroundMark x1="84381" y1="64789" x2="84381" y2="64789"/>
                        <a14:foregroundMark x1="77688" y1="53521" x2="77688" y2="53521"/>
                        <a14:foregroundMark x1="47262" y1="35070" x2="47262" y2="35070"/>
                        <a14:foregroundMark x1="60041" y1="33521" x2="60041" y2="33521"/>
                        <a14:foregroundMark x1="63286" y1="36197" x2="63286" y2="36197"/>
                        <a14:foregroundMark x1="56592" y1="50141" x2="56592" y2="50141"/>
                        <a14:foregroundMark x1="48884" y1="50423" x2="48884" y2="50423"/>
                        <a14:foregroundMark x1="44422" y1="49296" x2="44422" y2="49296"/>
                        <a14:foregroundMark x1="61055" y1="48873" x2="61055" y2="48873"/>
                        <a14:foregroundMark x1="52738" y1="32676" x2="52738" y2="32676"/>
                        <a14:foregroundMark x1="51116" y1="24225" x2="51116" y2="24225"/>
                        <a14:foregroundMark x1="77688" y1="47746" x2="77688" y2="47746"/>
                        <a14:foregroundMark x1="47667" y1="25775" x2="47667" y2="25775"/>
                        <a14:foregroundMark x1="42799" y1="30423" x2="42799" y2="30423"/>
                        <a14:foregroundMark x1="45030" y1="28028" x2="45030" y2="28028"/>
                        <a14:foregroundMark x1="51521" y1="22254" x2="51521" y2="22254"/>
                        <a14:foregroundMark x1="61055" y1="48873" x2="61055" y2="48873"/>
                        <a14:foregroundMark x1="53347" y1="50423" x2="53347" y2="50423"/>
                        <a14:foregroundMark x1="40974" y1="46620" x2="40974" y2="4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14" y="1431823"/>
            <a:ext cx="1232359" cy="177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926" y="2856165"/>
            <a:ext cx="304800" cy="21907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582487" y="2780119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Insert an arrow </a:t>
            </a:r>
            <a:r>
              <a:rPr lang="en-US" dirty="0" smtClean="0"/>
              <a:t>in the bubble with the right answer.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3135284" y="3781473"/>
            <a:ext cx="2895600" cy="2731549"/>
          </a:xfrm>
          <a:prstGeom prst="flowChartConnector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</a:p>
          <a:p>
            <a:pPr algn="ctr"/>
            <a:r>
              <a:rPr lang="en-US" dirty="0" smtClean="0"/>
              <a:t>Under </a:t>
            </a:r>
            <a:br>
              <a:rPr lang="en-US" dirty="0" smtClean="0"/>
            </a:br>
            <a:r>
              <a:rPr lang="en-US" dirty="0" smtClean="0"/>
              <a:t>“C” for “Call Report”</a:t>
            </a: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202942" y="3371367"/>
            <a:ext cx="2902085" cy="2883949"/>
          </a:xfrm>
          <a:prstGeom prst="flowChartConnector">
            <a:avLst/>
          </a:prstGeom>
          <a:solidFill>
            <a:srgbClr val="FFAA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</a:p>
          <a:p>
            <a:pPr algn="ctr"/>
            <a:r>
              <a:rPr lang="en-US" dirty="0" smtClean="0"/>
              <a:t>Under “F” for “5300”</a:t>
            </a:r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6030884" y="3185838"/>
            <a:ext cx="2898843" cy="2672998"/>
          </a:xfrm>
          <a:prstGeom prst="flowChartConnector">
            <a:avLst/>
          </a:prstGeom>
          <a:solidFill>
            <a:srgbClr val="FF91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</a:p>
          <a:p>
            <a:pPr algn="ctr"/>
            <a:r>
              <a:rPr lang="en-US" dirty="0" smtClean="0"/>
              <a:t>Both A and B.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3000" y="1105163"/>
            <a:ext cx="6858000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/>
              <a:t>Tricks of the </a:t>
            </a:r>
            <a:r>
              <a:rPr lang="en-US" sz="2800" i="1" dirty="0" smtClean="0"/>
              <a:t>Trade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34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60" y="6400800"/>
            <a:ext cx="1220830" cy="281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0973" y="2362200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 pitchFamily="34" charset="0"/>
              </a:rPr>
              <a:t>From brochures to booklets, </a:t>
            </a:r>
          </a:p>
          <a:p>
            <a:pPr algn="ctr"/>
            <a:r>
              <a:rPr lang="en-US" sz="2000" dirty="0" smtClean="0">
                <a:latin typeface="Century Gothic" pitchFamily="34" charset="0"/>
              </a:rPr>
              <a:t>From charts to checklists,</a:t>
            </a:r>
          </a:p>
          <a:p>
            <a:pPr algn="ctr"/>
            <a:r>
              <a:rPr lang="en-US" sz="2000" dirty="0" smtClean="0">
                <a:latin typeface="Century Gothic" pitchFamily="34" charset="0"/>
              </a:rPr>
              <a:t>From flyers to forms,</a:t>
            </a:r>
          </a:p>
          <a:p>
            <a:pPr algn="ctr"/>
            <a:r>
              <a:rPr lang="en-US" sz="2000" dirty="0" smtClean="0">
                <a:latin typeface="Century Gothic" pitchFamily="34" charset="0"/>
              </a:rPr>
              <a:t>There is a lot of documentation on our website about CU*BASE and the programs and features it offers. That’s why each month, we send you a Tricks of the Trade email and hold this companion webinar, to highlight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entury Gothic" pitchFamily="34" charset="0"/>
              </a:rPr>
              <a:t>key documents that will make your job easier!</a:t>
            </a:r>
            <a:endParaRPr lang="en-US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3860" y1="7018" x2="43860" y2="7018"/>
                        <a14:foregroundMark x1="39376" y1="8187" x2="39376" y2="8187"/>
                        <a14:foregroundMark x1="47953" y1="8480" x2="47953" y2="8480"/>
                        <a14:foregroundMark x1="57895" y1="9357" x2="59454" y2="8918"/>
                        <a14:foregroundMark x1="66862" y1="7749" x2="66862" y2="7749"/>
                        <a14:foregroundMark x1="64327" y1="16082" x2="64327" y2="16082"/>
                        <a14:foregroundMark x1="66862" y1="37281" x2="66862" y2="37281"/>
                        <a14:foregroundMark x1="67251" y1="44737" x2="67251" y2="44737"/>
                        <a14:foregroundMark x1="68811" y1="27632" x2="68811" y2="27632"/>
                        <a14:foregroundMark x1="69786" y1="20906" x2="69786" y2="20906"/>
                        <a14:foregroundMark x1="62378" y1="25292" x2="62378" y2="25292"/>
                        <a14:foregroundMark x1="63938" y1="34357" x2="63938" y2="34357"/>
                        <a14:foregroundMark x1="71345" y1="33626" x2="71345" y2="33626"/>
                        <a14:foregroundMark x1="70760" y1="13743" x2="70760" y2="13743"/>
                        <a14:foregroundMark x1="71930" y1="27632" x2="71930" y2="27632"/>
                        <a14:foregroundMark x1="70760" y1="15643" x2="70760" y2="15643"/>
                        <a14:foregroundMark x1="70370" y1="10819" x2="70370" y2="10819"/>
                        <a14:foregroundMark x1="54971" y1="8918" x2="54971" y2="8918"/>
                        <a14:foregroundMark x1="51462" y1="7456" x2="51462" y2="7456"/>
                        <a14:foregroundMark x1="30604" y1="7602" x2="30604" y2="7602"/>
                        <a14:foregroundMark x1="36647" y1="8041" x2="36647" y2="8041"/>
                        <a14:foregroundMark x1="40546" y1="5409" x2="40546" y2="5409"/>
                        <a14:foregroundMark x1="34503" y1="6871" x2="34503" y2="6871"/>
                        <a14:foregroundMark x1="28070" y1="8772" x2="28070" y2="8772"/>
                        <a14:foregroundMark x1="38207" y1="5848" x2="38207" y2="5848"/>
                        <a14:foregroundMark x1="32164" y1="8480" x2="32164" y2="8480"/>
                        <a14:foregroundMark x1="41715" y1="8918" x2="41715" y2="8918"/>
                        <a14:backgroundMark x1="61404" y1="95614" x2="61404" y2="95614"/>
                        <a14:backgroundMark x1="61598" y1="1316" x2="61598" y2="1316"/>
                        <a14:backgroundMark x1="30604" y1="6579" x2="30604" y2="6579"/>
                        <a14:backgroundMark x1="36062" y1="4678" x2="36062" y2="4678"/>
                        <a14:backgroundMark x1="41715" y1="5117" x2="41715" y2="5117"/>
                        <a14:backgroundMark x1="33918" y1="5848" x2="33918" y2="5848"/>
                        <a14:backgroundMark x1="43470" y1="98538" x2="43470" y2="98538"/>
                        <a14:backgroundMark x1="38402" y1="3947" x2="38402" y2="3947"/>
                        <a14:backgroundMark x1="36062" y1="6287" x2="36062" y2="6287"/>
                        <a14:backgroundMark x1="32943" y1="7018" x2="32943" y2="7018"/>
                        <a14:backgroundMark x1="38012" y1="6287" x2="38012" y2="6287"/>
                        <a14:backgroundMark x1="39961" y1="5556" x2="39961" y2="5556"/>
                        <a14:backgroundMark x1="63938" y1="95906" x2="63938" y2="95906"/>
                        <a14:backgroundMark x1="46979" y1="97515" x2="46979" y2="97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03" y="2124242"/>
            <a:ext cx="1036993" cy="1382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3935" y="9906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What is Tricks of the Trade?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82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511" y="16002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 Answer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887" y="2971800"/>
            <a:ext cx="6818494" cy="297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Answer B </a:t>
            </a:r>
          </a:p>
          <a:p>
            <a:pPr marL="0" indent="0" algn="ctr">
              <a:buNone/>
            </a:pPr>
            <a:r>
              <a:rPr lang="en-US" sz="2000" dirty="0" smtClean="0">
                <a:latin typeface="Century Gothic" pitchFamily="34" charset="0"/>
              </a:rPr>
              <a:t>Under “C” for “Call Report”.</a:t>
            </a:r>
            <a:endParaRPr lang="en-US" sz="2000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/>
              <a:t>Tricks of the Trade #12</a:t>
            </a:r>
            <a:br>
              <a:rPr lang="en-US" sz="2800" i="1" dirty="0"/>
            </a:br>
            <a:r>
              <a:rPr lang="en-US" sz="2800" i="1" dirty="0"/>
              <a:t>5300 Call Report Documentation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34671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3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179937">
            <a:off x="998762" y="2505809"/>
            <a:ext cx="30307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Vijaya" pitchFamily="34" charset="0"/>
              </a:rPr>
              <a:t>Bravo! You’ve won a cinnamon bun, hot out of the oven!</a:t>
            </a:r>
            <a:endParaRPr lang="en-US" sz="3200" dirty="0">
              <a:solidFill>
                <a:srgbClr val="FF6600"/>
              </a:solidFill>
              <a:latin typeface="Arial Black" pitchFamily="34" charset="0"/>
              <a:cs typeface="Vijay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81985" y="1391087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 Prize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60467" y="533400"/>
            <a:ext cx="744533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/>
              <a:t>Tricks of the Trade #12</a:t>
            </a:r>
            <a:br>
              <a:rPr lang="en-US" i="1" dirty="0"/>
            </a:br>
            <a:r>
              <a:rPr lang="en-US" i="1" dirty="0"/>
              <a:t>5300 Call Report Documentation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60" y="2895599"/>
            <a:ext cx="3617426" cy="24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Tricks of the Trade #11</a:t>
            </a:r>
            <a:br>
              <a:rPr lang="en-US" sz="2700" i="1" dirty="0" smtClean="0"/>
            </a:br>
            <a:r>
              <a:rPr lang="en-US" sz="2700" i="1" dirty="0" smtClean="0"/>
              <a:t>Tools for New Employees</a:t>
            </a:r>
            <a:endParaRPr lang="en-US" sz="27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646199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715000" y="2004130"/>
            <a:ext cx="1447800" cy="9048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8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1948832"/>
            <a:ext cx="4132263" cy="388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Tricks of the Trade #11</a:t>
            </a:r>
            <a:br>
              <a:rPr lang="en-US" sz="2700" i="1" dirty="0" smtClean="0"/>
            </a:br>
            <a:r>
              <a:rPr lang="en-US" sz="2700" i="1" dirty="0" smtClean="0"/>
              <a:t>Tools for New Employees</a:t>
            </a:r>
            <a:endParaRPr lang="en-US" sz="27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334000" y="3581400"/>
            <a:ext cx="1447800" cy="9048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895600" y="3251863"/>
            <a:ext cx="1447800" cy="9048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5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0762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Tricks of the Trade #11</a:t>
            </a:r>
            <a:br>
              <a:rPr lang="en-US" sz="2700" i="1" dirty="0"/>
            </a:br>
            <a:r>
              <a:rPr lang="en-US" sz="2700" i="1" dirty="0"/>
              <a:t>Tools for New Employees</a:t>
            </a:r>
            <a:endParaRPr lang="en-US" sz="27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05400" y="3733800"/>
            <a:ext cx="1447800" cy="12096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7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Tricks of the Trade – Show Me the Steps Research Tools</a:t>
            </a:r>
            <a:endParaRPr lang="en-US" sz="27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332420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096000" y="2209800"/>
            <a:ext cx="12192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19800" y="3886200"/>
            <a:ext cx="12192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6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Tricks of the Trade – Show Me the Steps Research </a:t>
            </a:r>
            <a:r>
              <a:rPr lang="en-US" sz="2700" i="1" dirty="0" smtClean="0"/>
              <a:t>Tools</a:t>
            </a:r>
            <a:endParaRPr lang="en-US" sz="27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05" y="2026065"/>
            <a:ext cx="6294774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133600" y="3733800"/>
            <a:ext cx="1188892" cy="11235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8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Tricks of the Trade – Show Me the Steps Research Tools</a:t>
            </a:r>
            <a:endParaRPr lang="en-US" sz="27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6533059" cy="362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2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1" y="2094804"/>
            <a:ext cx="563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6600"/>
                </a:solidFill>
              </a:rPr>
              <a:t>What workbook series </a:t>
            </a:r>
            <a:r>
              <a:rPr lang="en-US" dirty="0" smtClean="0">
                <a:solidFill>
                  <a:srgbClr val="FF6600"/>
                </a:solidFill>
              </a:rPr>
              <a:t>can be used to train new employees?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647" y1="24225" x2="17647" y2="24225"/>
                        <a14:foregroundMark x1="16024" y1="21127" x2="16024" y2="21127"/>
                        <a14:foregroundMark x1="21501" y1="21127" x2="21501" y2="21127"/>
                        <a14:foregroundMark x1="7708" y1="20000" x2="7708" y2="20000"/>
                        <a14:foregroundMark x1="82759" y1="75211" x2="82759" y2="75211"/>
                        <a14:foregroundMark x1="84381" y1="64789" x2="84381" y2="64789"/>
                        <a14:foregroundMark x1="77688" y1="53521" x2="77688" y2="53521"/>
                        <a14:foregroundMark x1="47262" y1="35070" x2="47262" y2="35070"/>
                        <a14:foregroundMark x1="60041" y1="33521" x2="60041" y2="33521"/>
                        <a14:foregroundMark x1="63286" y1="36197" x2="63286" y2="36197"/>
                        <a14:foregroundMark x1="56592" y1="50141" x2="56592" y2="50141"/>
                        <a14:foregroundMark x1="48884" y1="50423" x2="48884" y2="50423"/>
                        <a14:foregroundMark x1="44422" y1="49296" x2="44422" y2="49296"/>
                        <a14:foregroundMark x1="61055" y1="48873" x2="61055" y2="48873"/>
                        <a14:foregroundMark x1="52738" y1="32676" x2="52738" y2="32676"/>
                        <a14:foregroundMark x1="51116" y1="24225" x2="51116" y2="24225"/>
                        <a14:foregroundMark x1="77688" y1="47746" x2="77688" y2="47746"/>
                        <a14:foregroundMark x1="47667" y1="25775" x2="47667" y2="25775"/>
                        <a14:foregroundMark x1="42799" y1="30423" x2="42799" y2="30423"/>
                        <a14:foregroundMark x1="45030" y1="28028" x2="45030" y2="28028"/>
                        <a14:foregroundMark x1="51521" y1="22254" x2="51521" y2="22254"/>
                        <a14:foregroundMark x1="61055" y1="48873" x2="61055" y2="48873"/>
                        <a14:foregroundMark x1="53347" y1="50423" x2="53347" y2="50423"/>
                        <a14:foregroundMark x1="40974" y1="46620" x2="40974" y2="4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4" y="1243007"/>
            <a:ext cx="1079959" cy="1555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84" y="3017803"/>
            <a:ext cx="304800" cy="21907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6" name="Rounded Rectangle 5"/>
          <p:cNvSpPr/>
          <p:nvPr/>
        </p:nvSpPr>
        <p:spPr>
          <a:xfrm rot="204784">
            <a:off x="4774476" y="3701993"/>
            <a:ext cx="2895600" cy="2731549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New Employee Trainer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 rot="21231943">
            <a:off x="954296" y="3472707"/>
            <a:ext cx="2902085" cy="288394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Exercises for Success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28406" y="2916859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Insert an arrow </a:t>
            </a:r>
            <a:r>
              <a:rPr lang="en-US" dirty="0" smtClean="0"/>
              <a:t>in the square with the right answer.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89377" y="1016257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388014"/>
            <a:ext cx="7924800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i="1" dirty="0" smtClean="0"/>
              <a:t>Gems of Tricks of the Trade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09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692" y="3352800"/>
            <a:ext cx="7544615" cy="137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Exercises for Success</a:t>
            </a:r>
          </a:p>
          <a:p>
            <a:pPr marL="0" indent="0" algn="ctr">
              <a:buNone/>
            </a:pPr>
            <a:endParaRPr lang="en-US" sz="1100" b="1" dirty="0" smtClean="0"/>
          </a:p>
          <a:p>
            <a:pPr marL="0" indent="0" algn="ctr">
              <a:buNone/>
            </a:pPr>
            <a:endParaRPr lang="en-US" sz="4800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19050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 Answer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88014"/>
            <a:ext cx="7924800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i="1" dirty="0"/>
              <a:t>Gems of Tricks of the Trade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4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4686">
            <a:off x="1382585" y="1688834"/>
            <a:ext cx="6375100" cy="4360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What is Tricks of the Trade?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66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89377" y="11430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Pop Quiz Prize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88014"/>
            <a:ext cx="7924800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i="1" dirty="0"/>
              <a:t>Gems of Tricks of the Trade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21179937">
            <a:off x="1028773" y="2310615"/>
            <a:ext cx="30307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Vijaya" pitchFamily="34" charset="0"/>
              </a:rPr>
              <a:t>Excellent! You’ve some funky </a:t>
            </a:r>
            <a:r>
              <a:rPr lang="en-US" sz="3200" smtClean="0">
                <a:cs typeface="Vijaya" pitchFamily="34" charset="0"/>
              </a:rPr>
              <a:t>name tags</a:t>
            </a:r>
            <a:endParaRPr lang="en-US" sz="3200" dirty="0">
              <a:solidFill>
                <a:srgbClr val="FF6600"/>
              </a:solidFill>
              <a:latin typeface="Arial Black" pitchFamily="34" charset="0"/>
              <a:cs typeface="Vijay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73" y="2286000"/>
            <a:ext cx="3747510" cy="35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 smtClean="0"/>
              <a:t>Tricks of the Trade #3 – Report Builder:  Canned Queries and Files</a:t>
            </a:r>
            <a:endParaRPr lang="en-US" sz="2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537192" cy="459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209800" y="1828800"/>
            <a:ext cx="754879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09088" y="3124200"/>
            <a:ext cx="754879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7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Tricks of the Trade #3 – Report Builder:  Canned Queries and Files</a:t>
            </a:r>
            <a:endParaRPr lang="en-US" sz="27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407868" y="3752850"/>
            <a:ext cx="1297732" cy="10335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ameyers\AppData\Local\Temp\SNAGHTML130fa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86" y="1511893"/>
            <a:ext cx="6400800" cy="460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4343400" y="2883482"/>
            <a:ext cx="1750268" cy="1357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9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2050" name="Picture 2" descr="C:\Users\ameyers\AppData\Local\Temp\SNAGHTMLfd8b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15" y="1447800"/>
            <a:ext cx="6403261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Tricks of the Trade #3 – Report Builder:  Canned Queries and Files</a:t>
            </a:r>
            <a:endParaRPr lang="en-US" sz="27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407868" y="3752850"/>
            <a:ext cx="1297732" cy="10335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4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2050" name="Picture 2" descr="C:\Users\ameyers\AppData\Local\Temp\SNAGHTMLfd8b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15" y="1447800"/>
            <a:ext cx="6403261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Tricks of the Trade #3 – Report Builder:  Canned Queries and Files</a:t>
            </a:r>
            <a:endParaRPr lang="en-US" sz="27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953000" y="2438400"/>
            <a:ext cx="1297732" cy="10335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2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Tricks of the Trade #3 – Report Builder:  Canned Queries and Files</a:t>
            </a:r>
            <a:endParaRPr lang="en-US" sz="27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24" y="1524000"/>
            <a:ext cx="6400800" cy="434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87680"/>
            <a:ext cx="36432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Tricks of the Trade </a:t>
            </a:r>
            <a:r>
              <a:rPr lang="en-US" sz="2700" i="1" dirty="0" smtClean="0"/>
              <a:t>#1</a:t>
            </a:r>
            <a:br>
              <a:rPr lang="en-US" sz="2700" i="1" dirty="0" smtClean="0"/>
            </a:br>
            <a:r>
              <a:rPr lang="en-US" sz="2700" i="1" dirty="0" smtClean="0"/>
              <a:t>Getting where you need to be</a:t>
            </a:r>
            <a:endParaRPr lang="en-US" sz="27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07713" y="2243439"/>
            <a:ext cx="879887" cy="4303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0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8196" name="Picture 4" descr="C:\Users\ameyers\AppData\Local\Temp\SNAGHTML21e48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400800" cy="460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Tricks of the Trade #1</a:t>
            </a:r>
            <a:br>
              <a:rPr lang="en-US" sz="2700" i="1" dirty="0"/>
            </a:br>
            <a:r>
              <a:rPr lang="en-US" sz="2700" i="1" dirty="0"/>
              <a:t>Getting where you need to be</a:t>
            </a:r>
            <a:endParaRPr lang="en-US" sz="27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307399" y="4687431"/>
            <a:ext cx="186801" cy="8807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5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0242" name="Picture 2" descr="C:\Users\ameyers\AppData\Local\Temp\SNAGHTML227af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10" y="1514742"/>
            <a:ext cx="6400800" cy="460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Tricks of the Trade #1</a:t>
            </a:r>
            <a:br>
              <a:rPr lang="en-US" sz="2700" i="1" dirty="0"/>
            </a:br>
            <a:r>
              <a:rPr lang="en-US" sz="2700" i="1" dirty="0"/>
              <a:t>Getting where you need to be</a:t>
            </a:r>
            <a:endParaRPr lang="en-US" sz="27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05400" y="2514600"/>
            <a:ext cx="228601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248400" y="2362200"/>
            <a:ext cx="228601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6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Tricks of the Trade #1</a:t>
            </a:r>
            <a:br>
              <a:rPr lang="en-US" sz="2700" i="1" dirty="0"/>
            </a:br>
            <a:r>
              <a:rPr lang="en-US" sz="2700" i="1" dirty="0"/>
              <a:t>Getting where you need to </a:t>
            </a:r>
            <a:r>
              <a:rPr lang="en-US" sz="2700" i="1" dirty="0" smtClean="0"/>
              <a:t>be</a:t>
            </a:r>
            <a:endParaRPr lang="en-US" sz="2700" dirty="0"/>
          </a:p>
        </p:txBody>
      </p:sp>
      <p:pic>
        <p:nvPicPr>
          <p:cNvPr id="11266" name="Picture 2" descr="C:\Users\ameyers\AppData\Local\Temp\SNAGHTML23975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59" y="1524000"/>
            <a:ext cx="6400800" cy="460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5105400" y="2514600"/>
            <a:ext cx="228601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248400" y="2362200"/>
            <a:ext cx="228601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4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274">
            <a:off x="1672310" y="1587008"/>
            <a:ext cx="3894377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What is Tricks of the Trade?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48100" y="2600346"/>
            <a:ext cx="228600" cy="34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3009490"/>
            <a:ext cx="6019800" cy="57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5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Tricks of the Trade #1</a:t>
            </a:r>
            <a:br>
              <a:rPr lang="en-US" sz="2700" i="1" dirty="0"/>
            </a:br>
            <a:r>
              <a:rPr lang="en-US" sz="2700" i="1" dirty="0"/>
              <a:t>Getting where you need to be</a:t>
            </a:r>
            <a:endParaRPr lang="en-US" sz="27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3494210" cy="449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5638800" y="2229384"/>
            <a:ext cx="904429" cy="5704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8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04" y="1516879"/>
            <a:ext cx="6361113" cy="432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8014"/>
            <a:ext cx="7924800" cy="1202485"/>
          </a:xfrm>
        </p:spPr>
        <p:txBody>
          <a:bodyPr>
            <a:normAutofit/>
          </a:bodyPr>
          <a:lstStyle/>
          <a:p>
            <a:r>
              <a:rPr lang="en-US" sz="2700" i="1" dirty="0"/>
              <a:t>Tricks of the Trade #1</a:t>
            </a:r>
            <a:br>
              <a:rPr lang="en-US" sz="2700" i="1" dirty="0"/>
            </a:br>
            <a:r>
              <a:rPr lang="en-US" sz="2700" i="1" dirty="0"/>
              <a:t>Getting where you need to be</a:t>
            </a:r>
            <a:endParaRPr lang="en-US" sz="27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828800" y="2133600"/>
            <a:ext cx="1066799" cy="285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5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15" y="1447800"/>
            <a:ext cx="6965245" cy="12024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Takeaways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90800"/>
            <a:ext cx="6653605" cy="312419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On the whiteboard: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Write down your most valuable takeaway from today’s webinar.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37" y="3244073"/>
            <a:ext cx="228600" cy="23812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Webinar Wrap-Up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22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117646" cy="145403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Thank you </a:t>
            </a:r>
            <a:r>
              <a:rPr lang="en-US" sz="3200" dirty="0" smtClean="0"/>
              <a:t>for attending the September Tricks of the Trade </a:t>
            </a:r>
            <a:br>
              <a:rPr lang="en-US" sz="3200" dirty="0" smtClean="0"/>
            </a:br>
            <a:r>
              <a:rPr lang="en-US" sz="3200" dirty="0" smtClean="0"/>
              <a:t>webinar!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399" y="2063635"/>
            <a:ext cx="7239002" cy="3962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For </a:t>
            </a:r>
            <a:r>
              <a:rPr lang="en-US" sz="1800" dirty="0"/>
              <a:t>questions regarding </a:t>
            </a:r>
            <a:r>
              <a:rPr lang="en-US" sz="1800" dirty="0" smtClean="0"/>
              <a:t>today’s topics. Please refer </a:t>
            </a:r>
            <a:r>
              <a:rPr lang="en-US" sz="1800" dirty="0"/>
              <a:t>to the documentation referenced in today’s </a:t>
            </a:r>
            <a:r>
              <a:rPr lang="en-US" sz="1800" dirty="0" smtClean="0"/>
              <a:t>webinar:</a:t>
            </a:r>
          </a:p>
          <a:p>
            <a:pPr lvl="1"/>
            <a:r>
              <a:rPr lang="en-US" sz="1800" i="1" dirty="0" smtClean="0">
                <a:hlinkClick r:id="rId2"/>
              </a:rPr>
              <a:t>Tricks of the Trade #22 - Gems of Tricks of the Trade</a:t>
            </a:r>
            <a:endParaRPr lang="en-US" sz="1800" i="1" dirty="0" smtClean="0"/>
          </a:p>
          <a:p>
            <a:pPr lvl="1"/>
            <a:r>
              <a:rPr lang="en-US" sz="1800" i="1" dirty="0" smtClean="0">
                <a:hlinkClick r:id="rId3"/>
              </a:rPr>
              <a:t>Tricks of the Trade #12 – 5300 Call Report documentation</a:t>
            </a:r>
            <a:endParaRPr lang="en-US" sz="1800" i="1" dirty="0" smtClean="0"/>
          </a:p>
          <a:p>
            <a:pPr lvl="1"/>
            <a:r>
              <a:rPr lang="en-US" sz="1800" i="1" dirty="0" smtClean="0">
                <a:hlinkClick r:id="rId4" action="ppaction://hlinkfile"/>
              </a:rPr>
              <a:t>Tricks of the Trade #11 – Tools for new employees</a:t>
            </a:r>
            <a:endParaRPr lang="en-US" sz="1800" i="1" dirty="0" smtClean="0"/>
          </a:p>
          <a:p>
            <a:pPr lvl="1"/>
            <a:r>
              <a:rPr lang="en-US" sz="1800" i="1" dirty="0" smtClean="0">
                <a:hlinkClick r:id="rId5"/>
              </a:rPr>
              <a:t>Tricks of the Trade #6 – Show Me  the Steps research tools</a:t>
            </a:r>
            <a:endParaRPr lang="en-US" sz="1800" i="1" dirty="0" smtClean="0"/>
          </a:p>
          <a:p>
            <a:pPr lvl="1"/>
            <a:r>
              <a:rPr lang="en-US" sz="1800" i="1" dirty="0" smtClean="0">
                <a:hlinkClick r:id="rId6"/>
              </a:rPr>
              <a:t>Tricks of the Trade  #3 – Report Builder: Canned Queries and files</a:t>
            </a:r>
            <a:endParaRPr lang="en-US" sz="1800" i="1" dirty="0" smtClean="0"/>
          </a:p>
          <a:p>
            <a:pPr lvl="1"/>
            <a:r>
              <a:rPr lang="en-US" sz="1800" i="1" dirty="0" smtClean="0">
                <a:hlinkClick r:id="rId7"/>
              </a:rPr>
              <a:t>Tricks of the Trade #1 – Getting where you need to be</a:t>
            </a:r>
            <a:endParaRPr lang="en-US" sz="1800" i="1" dirty="0" smtClean="0"/>
          </a:p>
          <a:p>
            <a:pPr marL="365760" lvl="1" indent="0">
              <a:buNone/>
            </a:pPr>
            <a:endParaRPr lang="en-US" sz="1800" b="1" i="1" dirty="0" smtClean="0"/>
          </a:p>
          <a:p>
            <a:pPr marL="365760" lvl="1" indent="0">
              <a:buNone/>
            </a:pPr>
            <a:r>
              <a:rPr lang="en-US" sz="1800" b="1" dirty="0" smtClean="0"/>
              <a:t>See </a:t>
            </a:r>
            <a:r>
              <a:rPr lang="en-US" sz="1800" b="1" dirty="0"/>
              <a:t>you at next month’s Tricks of the Trade </a:t>
            </a:r>
            <a:r>
              <a:rPr lang="en-US" sz="1800" b="1" dirty="0" smtClean="0"/>
              <a:t>webinar!</a:t>
            </a:r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860" y1="7018" x2="43860" y2="7018"/>
                        <a14:foregroundMark x1="39376" y1="8187" x2="39376" y2="8187"/>
                        <a14:foregroundMark x1="47953" y1="8480" x2="47953" y2="8480"/>
                        <a14:foregroundMark x1="57895" y1="9357" x2="59454" y2="8918"/>
                        <a14:foregroundMark x1="66862" y1="7749" x2="66862" y2="7749"/>
                        <a14:foregroundMark x1="64327" y1="16082" x2="64327" y2="16082"/>
                        <a14:foregroundMark x1="66862" y1="37281" x2="66862" y2="37281"/>
                        <a14:foregroundMark x1="67251" y1="44737" x2="67251" y2="44737"/>
                        <a14:foregroundMark x1="68811" y1="27632" x2="68811" y2="27632"/>
                        <a14:foregroundMark x1="69786" y1="20906" x2="69786" y2="20906"/>
                        <a14:foregroundMark x1="62378" y1="25292" x2="62378" y2="25292"/>
                        <a14:foregroundMark x1="63938" y1="34357" x2="63938" y2="34357"/>
                        <a14:foregroundMark x1="71345" y1="33626" x2="71345" y2="33626"/>
                        <a14:foregroundMark x1="70760" y1="13743" x2="70760" y2="13743"/>
                        <a14:foregroundMark x1="71930" y1="27632" x2="71930" y2="27632"/>
                        <a14:foregroundMark x1="70760" y1="15643" x2="70760" y2="15643"/>
                        <a14:foregroundMark x1="70370" y1="10819" x2="70370" y2="10819"/>
                        <a14:foregroundMark x1="54971" y1="8918" x2="54971" y2="8918"/>
                        <a14:foregroundMark x1="51462" y1="7456" x2="51462" y2="7456"/>
                        <a14:foregroundMark x1="30604" y1="7602" x2="30604" y2="7602"/>
                        <a14:foregroundMark x1="36647" y1="8041" x2="36647" y2="8041"/>
                        <a14:foregroundMark x1="40546" y1="5409" x2="40546" y2="5409"/>
                        <a14:foregroundMark x1="34503" y1="6871" x2="34503" y2="6871"/>
                        <a14:foregroundMark x1="28070" y1="8772" x2="28070" y2="8772"/>
                        <a14:foregroundMark x1="38207" y1="5848" x2="38207" y2="5848"/>
                        <a14:foregroundMark x1="32164" y1="8480" x2="32164" y2="8480"/>
                        <a14:foregroundMark x1="41715" y1="8918" x2="41715" y2="8918"/>
                        <a14:backgroundMark x1="61404" y1="95614" x2="61404" y2="95614"/>
                        <a14:backgroundMark x1="61598" y1="1316" x2="61598" y2="1316"/>
                        <a14:backgroundMark x1="30604" y1="6579" x2="30604" y2="6579"/>
                        <a14:backgroundMark x1="36062" y1="4678" x2="36062" y2="4678"/>
                        <a14:backgroundMark x1="41715" y1="5117" x2="41715" y2="5117"/>
                        <a14:backgroundMark x1="33918" y1="5848" x2="33918" y2="5848"/>
                        <a14:backgroundMark x1="43470" y1="98538" x2="43470" y2="98538"/>
                        <a14:backgroundMark x1="38402" y1="3947" x2="38402" y2="3947"/>
                        <a14:backgroundMark x1="36062" y1="6287" x2="36062" y2="6287"/>
                        <a14:backgroundMark x1="32943" y1="7018" x2="32943" y2="7018"/>
                        <a14:backgroundMark x1="38012" y1="6287" x2="38012" y2="6287"/>
                        <a14:backgroundMark x1="39961" y1="5556" x2="39961" y2="5556"/>
                        <a14:backgroundMark x1="63938" y1="95906" x2="63938" y2="95906"/>
                        <a14:backgroundMark x1="46979" y1="97515" x2="46979" y2="97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219200"/>
            <a:ext cx="13144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835" y="6422117"/>
            <a:ext cx="1220830" cy="28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3935" y="53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What is Tricks of the Trade?</a:t>
            </a:r>
            <a:endParaRPr lang="en-US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8433" y="1367327"/>
            <a:ext cx="7162799" cy="1607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latin typeface="+mn-lt"/>
              </a:rPr>
              <a:t>Check out all our Tricks of the Trade webinar presentations and newsletters: 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hlinkClick r:id="rId2"/>
              </a:rPr>
              <a:t>http</a:t>
            </a:r>
            <a:r>
              <a:rPr lang="en-US" sz="2000" dirty="0">
                <a:solidFill>
                  <a:srgbClr val="0000FF"/>
                </a:solidFill>
                <a:latin typeface="+mn-lt"/>
                <a:hlinkClick r:id="rId2"/>
              </a:rPr>
              <a:t>://</a:t>
            </a:r>
            <a:r>
              <a:rPr lang="en-US" sz="2000" dirty="0" smtClean="0">
                <a:solidFill>
                  <a:srgbClr val="0000FF"/>
                </a:solidFill>
                <a:latin typeface="+mn-lt"/>
                <a:hlinkClick r:id="rId2"/>
              </a:rPr>
              <a:t>cuanswers.com/tricks_of_trade.php</a:t>
            </a:r>
            <a:endParaRPr lang="en-US" sz="2000" dirty="0" smtClean="0">
              <a:solidFill>
                <a:srgbClr val="0000FF"/>
              </a:solidFill>
              <a:latin typeface="+mn-lt"/>
            </a:endParaRPr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415" y="2571750"/>
            <a:ext cx="594746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0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515" y="609600"/>
            <a:ext cx="6965245" cy="1202485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entury Gothic" pitchFamily="34" charset="0"/>
              </a:rPr>
              <a:t>Focus of This Month’s Webinar:</a:t>
            </a:r>
            <a:br>
              <a:rPr lang="en-US" sz="3200" dirty="0" smtClean="0">
                <a:latin typeface="Century Gothic" pitchFamily="34" charset="0"/>
              </a:rPr>
            </a:br>
            <a:r>
              <a:rPr lang="en-US" sz="3200" b="1" dirty="0" smtClean="0">
                <a:latin typeface="Century Gothic" pitchFamily="34" charset="0"/>
              </a:rPr>
              <a:t>Gems of Tricks of the Trade</a:t>
            </a:r>
            <a:endParaRPr lang="en-US" sz="3200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77000"/>
            <a:ext cx="1220830" cy="28149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914400" y="1828800"/>
            <a:ext cx="7391400" cy="1630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Century Gothic" pitchFamily="34" charset="0"/>
              </a:rPr>
              <a:t>Today we’ll </a:t>
            </a:r>
            <a:r>
              <a:rPr lang="en-US" sz="1800" dirty="0" smtClean="0">
                <a:latin typeface="Century Gothic" pitchFamily="34" charset="0"/>
              </a:rPr>
              <a:t>be looking back through previous issues of Tricks of the Trade to find some gems you do not want to miss!</a:t>
            </a:r>
            <a:endParaRPr lang="en-US" sz="1800" dirty="0"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5105400" cy="348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1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133" y="1298602"/>
            <a:ext cx="5541467" cy="98739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dirty="0" smtClean="0">
                <a:latin typeface="Century Gothic" pitchFamily="34" charset="0"/>
              </a:rPr>
              <a:t>Insert an arrow next to your </a:t>
            </a:r>
            <a:r>
              <a:rPr lang="en-US" sz="2000" b="1" dirty="0" smtClean="0">
                <a:latin typeface="Century Gothic" pitchFamily="34" charset="0"/>
              </a:rPr>
              <a:t>favorite fall time activity.</a:t>
            </a:r>
          </a:p>
          <a:p>
            <a:pPr marL="0" indent="0" algn="ctr">
              <a:buNone/>
            </a:pPr>
            <a:endParaRPr lang="en-US" sz="20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537109"/>
            <a:ext cx="1220830" cy="281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446046"/>
            <a:ext cx="304800" cy="219075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9974" y="647378"/>
            <a:ext cx="6965245" cy="858818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Segoe Print" pitchFamily="2" charset="0"/>
              </a:rPr>
              <a:t>Ice Breaker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682555">
            <a:off x="5824656" y="5608094"/>
            <a:ext cx="2270619" cy="31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Color tour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78975" y="5684206"/>
            <a:ext cx="172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Eating apple pie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522363" y="3525084"/>
            <a:ext cx="2083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Going for walks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 rot="20951721">
            <a:off x="1353422" y="5352417"/>
            <a:ext cx="174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Carving pumpkins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21036997">
            <a:off x="6532024" y="3598983"/>
            <a:ext cx="238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Picking apples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757191">
            <a:off x="564911" y="3558915"/>
            <a:ext cx="2082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Raking leaves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842">
            <a:off x="1017250" y="2274243"/>
            <a:ext cx="2130400" cy="14192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23" y="2311394"/>
            <a:ext cx="2130399" cy="12015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3550">
            <a:off x="6509885" y="1897038"/>
            <a:ext cx="1195655" cy="17947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0771">
            <a:off x="1059969" y="4050493"/>
            <a:ext cx="1690059" cy="14373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73" y="4178046"/>
            <a:ext cx="2206752" cy="14721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2437">
            <a:off x="6062915" y="4419600"/>
            <a:ext cx="2089592" cy="120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530" y="1447800"/>
            <a:ext cx="5410200" cy="719140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000" dirty="0" smtClean="0"/>
              <a:t>Please follow along in this webinar while I show you how to find this brochure.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6577">
            <a:off x="563116" y="2526850"/>
            <a:ext cx="8046800" cy="3681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12576" y="4953000"/>
            <a:ext cx="205740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60467" y="533400"/>
            <a:ext cx="7445334" cy="1202485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Gems of Tricks of the Trade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77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477000"/>
            <a:ext cx="1220830" cy="2814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0466" y="533400"/>
            <a:ext cx="7522349" cy="1202485"/>
          </a:xfrm>
        </p:spPr>
        <p:txBody>
          <a:bodyPr>
            <a:normAutofit/>
          </a:bodyPr>
          <a:lstStyle/>
          <a:p>
            <a:r>
              <a:rPr lang="en-US" sz="2800" i="1" dirty="0"/>
              <a:t>Gems of Tricks of the Trade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752600"/>
            <a:ext cx="4065641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631983" y="3124200"/>
            <a:ext cx="205740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6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ustom 35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0000FF"/>
      </a:hlink>
      <a:folHlink>
        <a:srgbClr val="ED7D27"/>
      </a:folHlink>
    </a:clrScheme>
    <a:fontScheme name="centu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3657</TotalTime>
  <Words>773</Words>
  <Application>Microsoft Office PowerPoint</Application>
  <PresentationFormat>On-screen Show (4:3)</PresentationFormat>
  <Paragraphs>115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Focus of This Month’s Webinar: Gems of Tricks of the Trade</vt:lpstr>
      <vt:lpstr>Ice Breaker</vt:lpstr>
      <vt:lpstr>Gems of Tricks of the Trade</vt:lpstr>
      <vt:lpstr>Gems of Tricks of the Trade</vt:lpstr>
      <vt:lpstr>Gems of Tricks of the Trade</vt:lpstr>
      <vt:lpstr>Fun Fact</vt:lpstr>
      <vt:lpstr>Fun Fact Answer</vt:lpstr>
      <vt:lpstr>Fun Fact Prize</vt:lpstr>
      <vt:lpstr>Tricks of the Trade #12 5300 Call Report Documentation</vt:lpstr>
      <vt:lpstr>Tricks of the Trade #12 5300 Call Report Documentation</vt:lpstr>
      <vt:lpstr>Tricks of the Trade #12 5300 Call Report Documentation</vt:lpstr>
      <vt:lpstr>Tricks of the Trade #12 5300 Call Report Documentation</vt:lpstr>
      <vt:lpstr>Tricks of the Trade #12 5300 Call Report Documentation</vt:lpstr>
      <vt:lpstr>Pop Quiz</vt:lpstr>
      <vt:lpstr>Pop Quiz Answer</vt:lpstr>
      <vt:lpstr>Pop Quiz Prize</vt:lpstr>
      <vt:lpstr>Tricks of the Trade #11 Tools for New Employees</vt:lpstr>
      <vt:lpstr>Tricks of the Trade #11 Tools for New Employees</vt:lpstr>
      <vt:lpstr>Tricks of the Trade #11 Tools for New Employees</vt:lpstr>
      <vt:lpstr>Tricks of the Trade – Show Me the Steps Research Tools</vt:lpstr>
      <vt:lpstr>Tricks of the Trade – Show Me the Steps Research Tools</vt:lpstr>
      <vt:lpstr>Tricks of the Trade – Show Me the Steps Research Tools</vt:lpstr>
      <vt:lpstr>Pop Quiz</vt:lpstr>
      <vt:lpstr>Pop Quiz Answer</vt:lpstr>
      <vt:lpstr>Pop Quiz Prize</vt:lpstr>
      <vt:lpstr>Tricks of the Trade #3 – Report Builder:  Canned Queries and Files</vt:lpstr>
      <vt:lpstr>Tricks of the Trade #3 – Report Builder:  Canned Queries and Files</vt:lpstr>
      <vt:lpstr>Tricks of the Trade #3 – Report Builder:  Canned Queries and Files</vt:lpstr>
      <vt:lpstr>Tricks of the Trade #3 – Report Builder:  Canned Queries and Files</vt:lpstr>
      <vt:lpstr>Tricks of the Trade #3 – Report Builder:  Canned Queries and Files</vt:lpstr>
      <vt:lpstr>Tricks of the Trade #1 Getting where you need to be</vt:lpstr>
      <vt:lpstr>Tricks of the Trade #1 Getting where you need to be</vt:lpstr>
      <vt:lpstr>Tricks of the Trade #1 Getting where you need to be</vt:lpstr>
      <vt:lpstr>Tricks of the Trade #1 Getting where you need to be</vt:lpstr>
      <vt:lpstr>Tricks of the Trade #1 Getting where you need to be</vt:lpstr>
      <vt:lpstr>Tricks of the Trade #1 Getting where you need to be</vt:lpstr>
      <vt:lpstr>Takeaways</vt:lpstr>
      <vt:lpstr>Thank you for attending the September Tricks of the Trade  webinar!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Amethyst Schott</dc:creator>
  <cp:lastModifiedBy>Alycia Meyers</cp:lastModifiedBy>
  <cp:revision>369</cp:revision>
  <dcterms:created xsi:type="dcterms:W3CDTF">2012-12-17T19:55:22Z</dcterms:created>
  <dcterms:modified xsi:type="dcterms:W3CDTF">2013-09-17T14:12:41Z</dcterms:modified>
</cp:coreProperties>
</file>