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0"/>
  </p:notesMasterIdLst>
  <p:sldIdLst>
    <p:sldId id="409" r:id="rId2"/>
    <p:sldId id="258" r:id="rId3"/>
    <p:sldId id="408" r:id="rId4"/>
    <p:sldId id="407" r:id="rId5"/>
    <p:sldId id="479" r:id="rId6"/>
    <p:sldId id="406" r:id="rId7"/>
    <p:sldId id="259" r:id="rId8"/>
    <p:sldId id="385" r:id="rId9"/>
    <p:sldId id="386" r:id="rId10"/>
    <p:sldId id="387" r:id="rId11"/>
    <p:sldId id="379" r:id="rId12"/>
    <p:sldId id="498" r:id="rId13"/>
    <p:sldId id="499" r:id="rId14"/>
    <p:sldId id="436" r:id="rId15"/>
    <p:sldId id="474" r:id="rId16"/>
    <p:sldId id="475" r:id="rId17"/>
    <p:sldId id="497" r:id="rId18"/>
    <p:sldId id="477" r:id="rId19"/>
    <p:sldId id="501" r:id="rId20"/>
    <p:sldId id="481" r:id="rId21"/>
    <p:sldId id="480" r:id="rId22"/>
    <p:sldId id="394" r:id="rId23"/>
    <p:sldId id="395" r:id="rId24"/>
    <p:sldId id="396" r:id="rId25"/>
    <p:sldId id="502" r:id="rId26"/>
    <p:sldId id="512" r:id="rId27"/>
    <p:sldId id="505" r:id="rId28"/>
    <p:sldId id="504" r:id="rId29"/>
    <p:sldId id="506" r:id="rId30"/>
    <p:sldId id="513" r:id="rId31"/>
    <p:sldId id="507" r:id="rId32"/>
    <p:sldId id="508" r:id="rId33"/>
    <p:sldId id="510" r:id="rId34"/>
    <p:sldId id="509" r:id="rId35"/>
    <p:sldId id="463" r:id="rId36"/>
    <p:sldId id="500" r:id="rId37"/>
    <p:sldId id="482" r:id="rId38"/>
    <p:sldId id="427" r:id="rId39"/>
    <p:sldId id="428" r:id="rId40"/>
    <p:sldId id="429" r:id="rId41"/>
    <p:sldId id="496" r:id="rId42"/>
    <p:sldId id="495" r:id="rId43"/>
    <p:sldId id="494" r:id="rId44"/>
    <p:sldId id="493" r:id="rId45"/>
    <p:sldId id="492" r:id="rId46"/>
    <p:sldId id="511" r:id="rId47"/>
    <p:sldId id="335" r:id="rId48"/>
    <p:sldId id="33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CC0066"/>
    <a:srgbClr val="CC0099"/>
    <a:srgbClr val="FF6600"/>
    <a:srgbClr val="92CC34"/>
    <a:srgbClr val="0000FF"/>
    <a:srgbClr val="33CCCC"/>
    <a:srgbClr val="00CC00"/>
    <a:srgbClr val="FF9147"/>
    <a:srgbClr val="FF8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86" autoAdjust="0"/>
    <p:restoredTop sz="98171" autoAdjust="0"/>
  </p:normalViewPr>
  <p:slideViewPr>
    <p:cSldViewPr>
      <p:cViewPr>
        <p:scale>
          <a:sx n="125" d="100"/>
          <a:sy n="125" d="100"/>
        </p:scale>
        <p:origin x="26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FD816-5A30-4DBF-9021-A443A594A89C}" type="datetimeFigureOut">
              <a:rPr lang="en-US" smtClean="0"/>
              <a:t>3/18/2014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43726-28E6-4156-8390-438239E626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5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43726-28E6-4156-8390-438239E626A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2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43726-28E6-4156-8390-438239E626A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20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43726-28E6-4156-8390-438239E626A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88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43726-28E6-4156-8390-438239E626A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7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75836F9-2BEF-4F83-9F36-BECD411F7C36}" type="datetimeFigureOut">
              <a:rPr lang="en-US" smtClean="0"/>
              <a:t>3/18/2014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3/18/2014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3/18/2014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3/18/2014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3/18/2014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3/18/2014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3/18/2014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3/18/2014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3/18/2014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75836F9-2BEF-4F83-9F36-BECD411F7C36}" type="datetimeFigureOut">
              <a:rPr lang="en-US" smtClean="0"/>
              <a:t>3/18/2014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75836F9-2BEF-4F83-9F36-BECD411F7C36}" type="datetimeFigureOut">
              <a:rPr lang="en-US" smtClean="0"/>
              <a:t>3/18/2014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75836F9-2BEF-4F83-9F36-BECD411F7C36}" type="datetimeFigureOut">
              <a:rPr lang="en-US" smtClean="0"/>
              <a:t>3/18/2014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cuanswers.com/pdf/cb_ref/ctr_automated_upload.pdf" TargetMode="External"/><Relationship Id="rId7" Type="http://schemas.microsoft.com/office/2007/relationships/hdphoto" Target="../media/hdphoto1.wdp"/><Relationship Id="rId2" Type="http://schemas.openxmlformats.org/officeDocument/2006/relationships/hyperlink" Target="http://cuanswers.com/pdf/cb_ref/Documentation_Tricks_of_the_Trade28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s.cuanswers.com/development/self-service-branding/" TargetMode="External"/><Relationship Id="rId4" Type="http://schemas.openxmlformats.org/officeDocument/2006/relationships/hyperlink" Target="http://ws.cuanswers.com/wp-content/uploads/self-service-branding-options1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uanswers.com/tricks_of_trade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60" y="6400800"/>
            <a:ext cx="1220830" cy="28149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45976" y="2667000"/>
            <a:ext cx="7619999" cy="12024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latin typeface="Century Gothic" pitchFamily="34" charset="0"/>
              </a:rPr>
              <a:t>Welcome to the                                       </a:t>
            </a:r>
            <a:r>
              <a:rPr lang="en-US" sz="3200" b="1" dirty="0" smtClean="0">
                <a:solidFill>
                  <a:srgbClr val="C00000"/>
                </a:solidFill>
                <a:latin typeface="Segoe Print" pitchFamily="2" charset="0"/>
                <a:cs typeface="Aharoni" pitchFamily="2" charset="-79"/>
              </a:rPr>
              <a:t> March </a:t>
            </a:r>
            <a:r>
              <a:rPr lang="en-US" sz="3200" b="1" dirty="0" smtClean="0">
                <a:solidFill>
                  <a:srgbClr val="C00000"/>
                </a:solidFill>
                <a:latin typeface="Segoe Print" pitchFamily="2" charset="0"/>
              </a:rPr>
              <a:t>Tricks of the Trade</a:t>
            </a:r>
            <a:endParaRPr lang="en-US" sz="3200" dirty="0">
              <a:latin typeface="Segoe Print" pitchFamily="2" charset="0"/>
            </a:endParaRPr>
          </a:p>
          <a:p>
            <a:r>
              <a:rPr lang="en-US" sz="3200" dirty="0" smtClean="0">
                <a:latin typeface="Century Gothic" pitchFamily="34" charset="0"/>
              </a:rPr>
              <a:t>webinar!</a:t>
            </a:r>
            <a:endParaRPr lang="en-US" sz="3200" dirty="0"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15" y="990600"/>
            <a:ext cx="3694176" cy="95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337401">
            <a:off x="1064506" y="2882801"/>
            <a:ext cx="3275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Vijaya" pitchFamily="34" charset="0"/>
              </a:rPr>
              <a:t>Great job! </a:t>
            </a:r>
          </a:p>
          <a:p>
            <a:pPr algn="ctr"/>
            <a:r>
              <a:rPr lang="en-US" sz="3200" dirty="0" smtClean="0">
                <a:cs typeface="Vijaya" pitchFamily="34" charset="0"/>
              </a:rPr>
              <a:t>Little Lamb says you are #1!</a:t>
            </a:r>
            <a:endParaRPr lang="en-US" sz="3200" b="1" dirty="0">
              <a:solidFill>
                <a:srgbClr val="92CC34"/>
              </a:solidFill>
              <a:latin typeface="Century Gothic" pitchFamily="34" charset="0"/>
              <a:cs typeface="Vijay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00511" y="1312114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Fun Fact Prize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0467" y="533400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 smtClean="0"/>
              <a:t>March Fun Fact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14600"/>
            <a:ext cx="2665022" cy="31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515" y="609600"/>
            <a:ext cx="6965245" cy="1202485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entury Gothic" pitchFamily="34" charset="0"/>
              </a:rPr>
              <a:t>Focus of This Month’s Webinar:</a:t>
            </a:r>
            <a:br>
              <a:rPr lang="en-US" sz="3200" dirty="0" smtClean="0">
                <a:latin typeface="Century Gothic" pitchFamily="34" charset="0"/>
              </a:rPr>
            </a:br>
            <a:r>
              <a:rPr lang="en-US" sz="2400" b="1" dirty="0" smtClean="0">
                <a:latin typeface="Century Gothic" pitchFamily="34" charset="0"/>
              </a:rPr>
              <a:t>CTR Uploads to </a:t>
            </a:r>
            <a:r>
              <a:rPr lang="en-US" sz="2400" b="1" dirty="0" err="1" smtClean="0">
                <a:latin typeface="Century Gothic" pitchFamily="34" charset="0"/>
              </a:rPr>
              <a:t>FinCEN</a:t>
            </a:r>
            <a:r>
              <a:rPr lang="en-US" sz="2400" b="1" dirty="0" smtClean="0">
                <a:latin typeface="Century Gothic" pitchFamily="34" charset="0"/>
              </a:rPr>
              <a:t> and Custom Branding</a:t>
            </a:r>
            <a:endParaRPr lang="en-US" sz="2400" dirty="0"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77000"/>
            <a:ext cx="1220830" cy="28149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xfrm>
            <a:off x="1295400" y="1828800"/>
            <a:ext cx="7010400" cy="16307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Century Gothic" pitchFamily="34" charset="0"/>
              </a:rPr>
              <a:t>Today we’ll </a:t>
            </a:r>
            <a:r>
              <a:rPr lang="en-US" sz="1800" dirty="0" smtClean="0">
                <a:latin typeface="Century Gothic" pitchFamily="34" charset="0"/>
              </a:rPr>
              <a:t>review a variety of documentation resources.</a:t>
            </a:r>
            <a:endParaRPr lang="en-US" sz="1800" dirty="0"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70760"/>
            <a:ext cx="6734175" cy="379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1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530" y="1447800"/>
            <a:ext cx="5410200" cy="719140"/>
          </a:xfrm>
        </p:spPr>
        <p:txBody>
          <a:bodyPr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000" dirty="0" smtClean="0"/>
              <a:t>Please follow along in this webinar while I show you how to find this booklet.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6577">
            <a:off x="563116" y="2526850"/>
            <a:ext cx="8046800" cy="3681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12576" y="4953000"/>
            <a:ext cx="2057400" cy="1371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60467" y="533400"/>
            <a:ext cx="7445334" cy="120248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How to get to the Reference Page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93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95">
            <a:off x="1461414" y="1762984"/>
            <a:ext cx="6567649" cy="4306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0466" y="533400"/>
            <a:ext cx="7522349" cy="120248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entury Gothic" pitchFamily="34" charset="0"/>
              </a:rPr>
              <a:t>How to get to the Reference Page</a:t>
            </a:r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38200" y="3756212"/>
            <a:ext cx="2057400" cy="1371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4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752600"/>
            <a:ext cx="723507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0466" y="533400"/>
            <a:ext cx="7522349" cy="1202485"/>
          </a:xfrm>
        </p:spPr>
        <p:txBody>
          <a:bodyPr>
            <a:normAutofit/>
          </a:bodyPr>
          <a:lstStyle/>
          <a:p>
            <a:r>
              <a:rPr lang="en-US" sz="2800" i="1" dirty="0"/>
              <a:t>Bank Secrecy Act Monitoring booklet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66800" y="4343400"/>
            <a:ext cx="2057400" cy="1371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6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0466" y="533400"/>
            <a:ext cx="7522349" cy="1202485"/>
          </a:xfrm>
        </p:spPr>
        <p:txBody>
          <a:bodyPr>
            <a:normAutofit/>
          </a:bodyPr>
          <a:lstStyle/>
          <a:p>
            <a:r>
              <a:rPr lang="en-US" sz="2800" i="1" dirty="0"/>
              <a:t>Bank Secrecy Act Monitoring booklet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920118" y="4181851"/>
            <a:ext cx="1727767" cy="10064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591783" cy="463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0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0466" y="533400"/>
            <a:ext cx="7522349" cy="1202485"/>
          </a:xfrm>
        </p:spPr>
        <p:txBody>
          <a:bodyPr>
            <a:normAutofit/>
          </a:bodyPr>
          <a:lstStyle/>
          <a:p>
            <a:r>
              <a:rPr lang="en-US" sz="2800" i="1" dirty="0"/>
              <a:t>Bank Secrecy Act Monitoring booklet</a:t>
            </a:r>
            <a:endParaRPr lang="en-US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7897"/>
            <a:ext cx="5791200" cy="448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7086600" y="2667000"/>
            <a:ext cx="228600" cy="34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47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3008383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0466" y="533400"/>
            <a:ext cx="7522349" cy="1202485"/>
          </a:xfrm>
        </p:spPr>
        <p:txBody>
          <a:bodyPr>
            <a:normAutofit/>
          </a:bodyPr>
          <a:lstStyle/>
          <a:p>
            <a:r>
              <a:rPr lang="en-US" sz="2800" i="1" dirty="0"/>
              <a:t>Bank Secrecy Act Monitoring booklet</a:t>
            </a:r>
            <a:endParaRPr lang="en-US" sz="2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902" y="1600200"/>
            <a:ext cx="6157913" cy="119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814482" y="2708692"/>
            <a:ext cx="762000" cy="647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62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0466" y="533400"/>
            <a:ext cx="7522349" cy="1202485"/>
          </a:xfrm>
        </p:spPr>
        <p:txBody>
          <a:bodyPr>
            <a:normAutofit/>
          </a:bodyPr>
          <a:lstStyle/>
          <a:p>
            <a:r>
              <a:rPr lang="en-US" sz="2800" i="1" dirty="0"/>
              <a:t>Bank Secrecy Act Monitoring booklet</a:t>
            </a:r>
            <a:endParaRPr lang="en-US" sz="28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35206"/>
            <a:ext cx="3008383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81163"/>
            <a:ext cx="4881072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92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0466" y="533400"/>
            <a:ext cx="7522349" cy="1202485"/>
          </a:xfrm>
        </p:spPr>
        <p:txBody>
          <a:bodyPr>
            <a:normAutofit/>
          </a:bodyPr>
          <a:lstStyle/>
          <a:p>
            <a:r>
              <a:rPr lang="en-US" sz="2800" i="1" dirty="0"/>
              <a:t>Bank Secrecy Act Monitoring booklet</a:t>
            </a:r>
            <a:endParaRPr lang="en-US" sz="2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796828" cy="4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7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60" y="6400800"/>
            <a:ext cx="1220830" cy="281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0973" y="2362200"/>
            <a:ext cx="64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 pitchFamily="34" charset="0"/>
              </a:rPr>
              <a:t>From brochures to booklets, </a:t>
            </a:r>
          </a:p>
          <a:p>
            <a:pPr algn="ctr"/>
            <a:r>
              <a:rPr lang="en-US" sz="2000" dirty="0" smtClean="0">
                <a:latin typeface="Century Gothic" pitchFamily="34" charset="0"/>
              </a:rPr>
              <a:t>From charts to checklists,</a:t>
            </a:r>
          </a:p>
          <a:p>
            <a:pPr algn="ctr"/>
            <a:r>
              <a:rPr lang="en-US" sz="2000" dirty="0" smtClean="0">
                <a:latin typeface="Century Gothic" pitchFamily="34" charset="0"/>
              </a:rPr>
              <a:t>From flyers to forms,</a:t>
            </a:r>
          </a:p>
          <a:p>
            <a:pPr algn="ctr"/>
            <a:r>
              <a:rPr lang="en-US" sz="2000" dirty="0" smtClean="0">
                <a:latin typeface="Century Gothic" pitchFamily="34" charset="0"/>
              </a:rPr>
              <a:t>There is a lot of documentation on our website about CU*BASE and the programs and features it offers. That’s why each month, we send you a Tricks of the Trade email and hold this companion webinar, to highlight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entury Gothic" pitchFamily="34" charset="0"/>
              </a:rPr>
              <a:t>key documents that will make your job easier!</a:t>
            </a:r>
            <a:endParaRPr lang="en-US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3860" y1="7018" x2="43860" y2="7018"/>
                        <a14:foregroundMark x1="39376" y1="8187" x2="39376" y2="8187"/>
                        <a14:foregroundMark x1="47953" y1="8480" x2="47953" y2="8480"/>
                        <a14:foregroundMark x1="57895" y1="9357" x2="59454" y2="8918"/>
                        <a14:foregroundMark x1="66862" y1="7749" x2="66862" y2="7749"/>
                        <a14:foregroundMark x1="64327" y1="16082" x2="64327" y2="16082"/>
                        <a14:foregroundMark x1="66862" y1="37281" x2="66862" y2="37281"/>
                        <a14:foregroundMark x1="67251" y1="44737" x2="67251" y2="44737"/>
                        <a14:foregroundMark x1="68811" y1="27632" x2="68811" y2="27632"/>
                        <a14:foregroundMark x1="69786" y1="20906" x2="69786" y2="20906"/>
                        <a14:foregroundMark x1="62378" y1="25292" x2="62378" y2="25292"/>
                        <a14:foregroundMark x1="63938" y1="34357" x2="63938" y2="34357"/>
                        <a14:foregroundMark x1="71345" y1="33626" x2="71345" y2="33626"/>
                        <a14:foregroundMark x1="70760" y1="13743" x2="70760" y2="13743"/>
                        <a14:foregroundMark x1="71930" y1="27632" x2="71930" y2="27632"/>
                        <a14:foregroundMark x1="70760" y1="15643" x2="70760" y2="15643"/>
                        <a14:foregroundMark x1="70370" y1="10819" x2="70370" y2="10819"/>
                        <a14:foregroundMark x1="54971" y1="8918" x2="54971" y2="8918"/>
                        <a14:foregroundMark x1="51462" y1="7456" x2="51462" y2="7456"/>
                        <a14:foregroundMark x1="30604" y1="7602" x2="30604" y2="7602"/>
                        <a14:foregroundMark x1="36647" y1="8041" x2="36647" y2="8041"/>
                        <a14:foregroundMark x1="40546" y1="5409" x2="40546" y2="5409"/>
                        <a14:foregroundMark x1="34503" y1="6871" x2="34503" y2="6871"/>
                        <a14:foregroundMark x1="28070" y1="8772" x2="28070" y2="8772"/>
                        <a14:foregroundMark x1="38207" y1="5848" x2="38207" y2="5848"/>
                        <a14:foregroundMark x1="32164" y1="8480" x2="32164" y2="8480"/>
                        <a14:foregroundMark x1="41715" y1="8918" x2="41715" y2="8918"/>
                        <a14:backgroundMark x1="61404" y1="95614" x2="61404" y2="95614"/>
                        <a14:backgroundMark x1="61598" y1="1316" x2="61598" y2="1316"/>
                        <a14:backgroundMark x1="30604" y1="6579" x2="30604" y2="6579"/>
                        <a14:backgroundMark x1="36062" y1="4678" x2="36062" y2="4678"/>
                        <a14:backgroundMark x1="41715" y1="5117" x2="41715" y2="5117"/>
                        <a14:backgroundMark x1="33918" y1="5848" x2="33918" y2="5848"/>
                        <a14:backgroundMark x1="43470" y1="98538" x2="43470" y2="98538"/>
                        <a14:backgroundMark x1="38402" y1="3947" x2="38402" y2="3947"/>
                        <a14:backgroundMark x1="36062" y1="6287" x2="36062" y2="6287"/>
                        <a14:backgroundMark x1="32943" y1="7018" x2="32943" y2="7018"/>
                        <a14:backgroundMark x1="38012" y1="6287" x2="38012" y2="6287"/>
                        <a14:backgroundMark x1="39961" y1="5556" x2="39961" y2="5556"/>
                        <a14:backgroundMark x1="63938" y1="95906" x2="63938" y2="95906"/>
                        <a14:backgroundMark x1="46979" y1="97515" x2="46979" y2="97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003" y="2124242"/>
            <a:ext cx="1036993" cy="1382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3935" y="9906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What is Tricks of the Trade?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82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i="1" dirty="0"/>
              <a:t>Bank Secrecy Act Monitoring booklet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48100" y="2600346"/>
            <a:ext cx="228600" cy="34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7897"/>
            <a:ext cx="5791200" cy="448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972300" y="3352800"/>
            <a:ext cx="228600" cy="34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2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103551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0466" y="533400"/>
            <a:ext cx="7522349" cy="1202485"/>
          </a:xfrm>
        </p:spPr>
        <p:txBody>
          <a:bodyPr>
            <a:normAutofit/>
          </a:bodyPr>
          <a:lstStyle/>
          <a:p>
            <a:r>
              <a:rPr lang="en-US" sz="2800" i="1" dirty="0"/>
              <a:t>Bank Secrecy Act Monitoring booklet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010400" y="1882140"/>
            <a:ext cx="838200" cy="12999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9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2925" y="2058913"/>
            <a:ext cx="6129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Where do you configure the contact information to be prefilled into the last CTR screen? </a:t>
            </a:r>
            <a:endParaRPr lang="en-US" sz="2000" b="1" dirty="0">
              <a:solidFill>
                <a:srgbClr val="FF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647" y1="24225" x2="17647" y2="24225"/>
                        <a14:foregroundMark x1="16024" y1="21127" x2="16024" y2="21127"/>
                        <a14:foregroundMark x1="21501" y1="21127" x2="21501" y2="21127"/>
                        <a14:foregroundMark x1="7708" y1="20000" x2="7708" y2="20000"/>
                        <a14:foregroundMark x1="82759" y1="75211" x2="82759" y2="75211"/>
                        <a14:foregroundMark x1="84381" y1="64789" x2="84381" y2="64789"/>
                        <a14:foregroundMark x1="77688" y1="53521" x2="77688" y2="53521"/>
                        <a14:foregroundMark x1="47262" y1="35070" x2="47262" y2="35070"/>
                        <a14:foregroundMark x1="60041" y1="33521" x2="60041" y2="33521"/>
                        <a14:foregroundMark x1="63286" y1="36197" x2="63286" y2="36197"/>
                        <a14:foregroundMark x1="56592" y1="50141" x2="56592" y2="50141"/>
                        <a14:foregroundMark x1="48884" y1="50423" x2="48884" y2="50423"/>
                        <a14:foregroundMark x1="44422" y1="49296" x2="44422" y2="49296"/>
                        <a14:foregroundMark x1="61055" y1="48873" x2="61055" y2="48873"/>
                        <a14:foregroundMark x1="52738" y1="32676" x2="52738" y2="32676"/>
                        <a14:foregroundMark x1="51116" y1="24225" x2="51116" y2="24225"/>
                        <a14:foregroundMark x1="77688" y1="47746" x2="77688" y2="47746"/>
                        <a14:foregroundMark x1="47667" y1="25775" x2="47667" y2="25775"/>
                        <a14:foregroundMark x1="42799" y1="30423" x2="42799" y2="30423"/>
                        <a14:foregroundMark x1="45030" y1="28028" x2="45030" y2="28028"/>
                        <a14:foregroundMark x1="51521" y1="22254" x2="51521" y2="22254"/>
                        <a14:foregroundMark x1="61055" y1="48873" x2="61055" y2="48873"/>
                        <a14:foregroundMark x1="53347" y1="50423" x2="53347" y2="50423"/>
                        <a14:foregroundMark x1="40974" y1="46620" x2="40974" y2="4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14" y="1431823"/>
            <a:ext cx="1232359" cy="1774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926" y="2856165"/>
            <a:ext cx="304800" cy="21907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582487" y="2780119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Insert an arrow </a:t>
            </a:r>
            <a:r>
              <a:rPr lang="en-US" dirty="0" smtClean="0"/>
              <a:t>in the bubble with the right answer.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3135284" y="3781473"/>
            <a:ext cx="2895600" cy="2731549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</a:p>
          <a:p>
            <a:pPr algn="ctr"/>
            <a:r>
              <a:rPr lang="en-US" dirty="0" smtClean="0"/>
              <a:t>Bank Secrecy Verify Member screen, then </a:t>
            </a:r>
            <a:r>
              <a:rPr lang="en-US" dirty="0"/>
              <a:t>then </a:t>
            </a:r>
            <a:r>
              <a:rPr lang="en-US" i="1" dirty="0"/>
              <a:t>Contact Information </a:t>
            </a:r>
            <a:r>
              <a:rPr lang="en-US" dirty="0"/>
              <a:t>(F22)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Flowchart: Connector 12"/>
          <p:cNvSpPr/>
          <p:nvPr/>
        </p:nvSpPr>
        <p:spPr>
          <a:xfrm>
            <a:off x="202941" y="3378539"/>
            <a:ext cx="2902085" cy="2883949"/>
          </a:xfrm>
          <a:prstGeom prst="flowChartConnector">
            <a:avLst/>
          </a:prstGeom>
          <a:solidFill>
            <a:srgbClr val="FFAA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</a:p>
          <a:p>
            <a:pPr algn="ctr"/>
            <a:r>
              <a:rPr lang="en-US" dirty="0" smtClean="0"/>
              <a:t>Bank Secrecy Configuration, then </a:t>
            </a:r>
            <a:r>
              <a:rPr lang="en-US" i="1" dirty="0" smtClean="0"/>
              <a:t>Contact Information </a:t>
            </a:r>
            <a:r>
              <a:rPr lang="en-US" dirty="0" smtClean="0"/>
              <a:t>(F22)</a:t>
            </a:r>
            <a:endParaRPr lang="en-US" dirty="0"/>
          </a:p>
        </p:txBody>
      </p:sp>
      <p:sp>
        <p:nvSpPr>
          <p:cNvPr id="14" name="Flowchart: Connector 13"/>
          <p:cNvSpPr/>
          <p:nvPr/>
        </p:nvSpPr>
        <p:spPr>
          <a:xfrm>
            <a:off x="6030884" y="3185838"/>
            <a:ext cx="2898843" cy="2672998"/>
          </a:xfrm>
          <a:prstGeom prst="flowChartConnector">
            <a:avLst/>
          </a:prstGeom>
          <a:solidFill>
            <a:srgbClr val="FF91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</a:p>
          <a:p>
            <a:pPr algn="ctr"/>
            <a:r>
              <a:rPr lang="en-US" dirty="0" smtClean="0"/>
              <a:t>Last CTR fill-in screen, </a:t>
            </a:r>
            <a:r>
              <a:rPr lang="en-US" dirty="0"/>
              <a:t>then </a:t>
            </a:r>
            <a:r>
              <a:rPr lang="en-US" i="1" dirty="0"/>
              <a:t>Contact Information </a:t>
            </a:r>
            <a:r>
              <a:rPr lang="en-US" dirty="0"/>
              <a:t>(F22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3000" y="1105163"/>
            <a:ext cx="6858000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Pop Quiz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60467" y="533400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/>
              <a:t>Bank Secrecy Act Monitoring booklet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34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511" y="1600200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Pop Quiz Answer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895600"/>
            <a:ext cx="3352799" cy="304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Answer A</a:t>
            </a:r>
          </a:p>
          <a:p>
            <a:pPr marL="0" indent="0" algn="ctr">
              <a:buNone/>
            </a:pPr>
            <a:r>
              <a:rPr lang="en-US" sz="2000" dirty="0" smtClean="0"/>
              <a:t>The contact information is entered on the screen you access from the Bank Secrecy Configuration, then </a:t>
            </a:r>
            <a:r>
              <a:rPr lang="en-US" sz="2000" i="1" dirty="0" smtClean="0"/>
              <a:t>Contact Information </a:t>
            </a:r>
            <a:r>
              <a:rPr lang="en-US" sz="2000" dirty="0" smtClean="0"/>
              <a:t>(F22).</a:t>
            </a:r>
          </a:p>
          <a:p>
            <a:pPr marL="0" indent="0" algn="ctr">
              <a:buNone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60467" y="533400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/>
              <a:t>Bank Secrecy Act Monitoring booklet</a:t>
            </a:r>
            <a:endParaRPr lang="en-US" sz="28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68" y="3276600"/>
            <a:ext cx="4414820" cy="230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3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179937">
            <a:off x="998762" y="2752030"/>
            <a:ext cx="30307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Vijaya" pitchFamily="34" charset="0"/>
              </a:rPr>
              <a:t>Bravo! You’ve won a trip anywhere you want to go!</a:t>
            </a:r>
            <a:endParaRPr lang="en-US" sz="3200" dirty="0">
              <a:solidFill>
                <a:srgbClr val="FF6600"/>
              </a:solidFill>
              <a:latin typeface="Arial Black" pitchFamily="34" charset="0"/>
              <a:cs typeface="Vijay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81985" y="1391087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Pop Quiz Prize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60467" y="533400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/>
              <a:t>Bank Secrecy Act Monitoring booklet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11" y="3048000"/>
            <a:ext cx="3710089" cy="229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i="1" dirty="0"/>
              <a:t>Bank Secrecy Act Monitoring booklet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48100" y="2600346"/>
            <a:ext cx="228600" cy="34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7897"/>
            <a:ext cx="5791200" cy="448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880860" y="4648200"/>
            <a:ext cx="228600" cy="34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9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i="1" dirty="0"/>
              <a:t>Bank Secrecy Act Monitoring booklet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48100" y="2600346"/>
            <a:ext cx="228600" cy="34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880860" y="4648200"/>
            <a:ext cx="228600" cy="34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55" y="1498028"/>
            <a:ext cx="3200400" cy="349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66814"/>
            <a:ext cx="3200400" cy="415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93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i="1" dirty="0"/>
              <a:t>Bank Secrecy Act Monitoring booklet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48100" y="2600346"/>
            <a:ext cx="228600" cy="34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880860" y="4648200"/>
            <a:ext cx="228600" cy="34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35" y="1524000"/>
            <a:ext cx="8229600" cy="407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3561693"/>
            <a:ext cx="3429000" cy="62930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9417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i="1" dirty="0"/>
              <a:t>Bank Secrecy Act Monitoring booklet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48100" y="2600346"/>
            <a:ext cx="228600" cy="34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880860" y="4648200"/>
            <a:ext cx="228600" cy="34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35" y="1867772"/>
            <a:ext cx="8229600" cy="321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0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i="1" dirty="0"/>
              <a:t>Bank Secrecy Act Monitoring booklet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48100" y="2600346"/>
            <a:ext cx="228600" cy="34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3468586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3074"/>
            <a:ext cx="4333710" cy="31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3582886" y="3429000"/>
            <a:ext cx="531914" cy="8810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0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March Tricks of the Trade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400800" cy="417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6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i="1" dirty="0"/>
              <a:t>Bank Secrecy Act Monitoring booklet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48100" y="2600346"/>
            <a:ext cx="228600" cy="34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414" y="1836334"/>
            <a:ext cx="3200400" cy="415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01" y="1447800"/>
            <a:ext cx="7237413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9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i="1" dirty="0"/>
              <a:t>Bank Secrecy Act Monitoring booklet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48100" y="2600346"/>
            <a:ext cx="228600" cy="34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880860" y="4648200"/>
            <a:ext cx="228600" cy="34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53550" y="5105400"/>
            <a:ext cx="1600200" cy="12374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60" y="1534047"/>
            <a:ext cx="5896750" cy="480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9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i="1" dirty="0"/>
              <a:t>Bank Secrecy Act Monitoring booklet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48100" y="2600346"/>
            <a:ext cx="228600" cy="34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880860" y="4648200"/>
            <a:ext cx="228600" cy="34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35" y="1752600"/>
            <a:ext cx="7315200" cy="439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0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i="1" dirty="0"/>
              <a:t>Bank Secrecy Act Monitoring booklet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48100" y="2600346"/>
            <a:ext cx="228600" cy="34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880860" y="4648200"/>
            <a:ext cx="228600" cy="34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61401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1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i="1" dirty="0"/>
              <a:t>Bank Secrecy Act Monitoring booklet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48100" y="2600346"/>
            <a:ext cx="228600" cy="34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880860" y="4648200"/>
            <a:ext cx="228600" cy="34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400800" cy="490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7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589713" cy="272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400" i="1" dirty="0"/>
              <a:t>CTR Upload to </a:t>
            </a:r>
            <a:r>
              <a:rPr lang="en-US" sz="2400" i="1" dirty="0" err="1"/>
              <a:t>FinCEN</a:t>
            </a:r>
            <a:r>
              <a:rPr lang="en-US" sz="2400" i="1" dirty="0"/>
              <a:t> brochure</a:t>
            </a:r>
            <a:endParaRPr lang="en-US" sz="27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00200" y="3366323"/>
            <a:ext cx="609600" cy="4665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3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400" i="1" dirty="0"/>
              <a:t>CTR Upload to </a:t>
            </a:r>
            <a:r>
              <a:rPr lang="en-US" sz="2400" i="1" dirty="0" err="1"/>
              <a:t>FinCEN</a:t>
            </a:r>
            <a:r>
              <a:rPr lang="en-US" sz="2400" i="1" dirty="0"/>
              <a:t> brochure</a:t>
            </a:r>
            <a:endParaRPr lang="en-US" sz="27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889094" y="3886200"/>
            <a:ext cx="0" cy="5515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1295400"/>
            <a:ext cx="3690795" cy="475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CTR Upload to </a:t>
            </a:r>
            <a:r>
              <a:rPr lang="en-US" sz="2400" i="1" dirty="0" err="1" smtClean="0"/>
              <a:t>FinCEN</a:t>
            </a:r>
            <a:r>
              <a:rPr lang="en-US" sz="2400" i="1" dirty="0" smtClean="0"/>
              <a:t> brochure</a:t>
            </a:r>
            <a:endParaRPr lang="en-US" sz="27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763443" cy="486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276600" y="3505200"/>
            <a:ext cx="1447800" cy="9048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7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9185" y="2094804"/>
            <a:ext cx="62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Where can you find the authorization form to activate the “Automated Uploads of CTRs to </a:t>
            </a:r>
            <a:r>
              <a:rPr lang="en-US" dirty="0" err="1" smtClean="0">
                <a:solidFill>
                  <a:srgbClr val="FF6600"/>
                </a:solidFill>
              </a:rPr>
              <a:t>FinCEN</a:t>
            </a:r>
            <a:r>
              <a:rPr lang="en-US" dirty="0" smtClean="0">
                <a:solidFill>
                  <a:srgbClr val="FF6600"/>
                </a:solidFill>
              </a:rPr>
              <a:t>” feature?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647" y1="24225" x2="17647" y2="24225"/>
                        <a14:foregroundMark x1="16024" y1="21127" x2="16024" y2="21127"/>
                        <a14:foregroundMark x1="21501" y1="21127" x2="21501" y2="21127"/>
                        <a14:foregroundMark x1="7708" y1="20000" x2="7708" y2="20000"/>
                        <a14:foregroundMark x1="82759" y1="75211" x2="82759" y2="75211"/>
                        <a14:foregroundMark x1="84381" y1="64789" x2="84381" y2="64789"/>
                        <a14:foregroundMark x1="77688" y1="53521" x2="77688" y2="53521"/>
                        <a14:foregroundMark x1="47262" y1="35070" x2="47262" y2="35070"/>
                        <a14:foregroundMark x1="60041" y1="33521" x2="60041" y2="33521"/>
                        <a14:foregroundMark x1="63286" y1="36197" x2="63286" y2="36197"/>
                        <a14:foregroundMark x1="56592" y1="50141" x2="56592" y2="50141"/>
                        <a14:foregroundMark x1="48884" y1="50423" x2="48884" y2="50423"/>
                        <a14:foregroundMark x1="44422" y1="49296" x2="44422" y2="49296"/>
                        <a14:foregroundMark x1="61055" y1="48873" x2="61055" y2="48873"/>
                        <a14:foregroundMark x1="52738" y1="32676" x2="52738" y2="32676"/>
                        <a14:foregroundMark x1="51116" y1="24225" x2="51116" y2="24225"/>
                        <a14:foregroundMark x1="77688" y1="47746" x2="77688" y2="47746"/>
                        <a14:foregroundMark x1="47667" y1="25775" x2="47667" y2="25775"/>
                        <a14:foregroundMark x1="42799" y1="30423" x2="42799" y2="30423"/>
                        <a14:foregroundMark x1="45030" y1="28028" x2="45030" y2="28028"/>
                        <a14:foregroundMark x1="51521" y1="22254" x2="51521" y2="22254"/>
                        <a14:foregroundMark x1="61055" y1="48873" x2="61055" y2="48873"/>
                        <a14:foregroundMark x1="53347" y1="50423" x2="53347" y2="50423"/>
                        <a14:foregroundMark x1="40974" y1="46620" x2="40974" y2="4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4" y="1243007"/>
            <a:ext cx="1079959" cy="1555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84" y="3017803"/>
            <a:ext cx="304800" cy="21907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6" name="Rounded Rectangle 5"/>
          <p:cNvSpPr/>
          <p:nvPr/>
        </p:nvSpPr>
        <p:spPr>
          <a:xfrm rot="204784">
            <a:off x="3440135" y="3708463"/>
            <a:ext cx="2286000" cy="219456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The link in the Bank Secrecy Monitoring booklet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 rot="21231943">
            <a:off x="732931" y="3637372"/>
            <a:ext cx="2286000" cy="219303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Under “C” on the Reference Page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28406" y="2916859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Insert an arrow </a:t>
            </a:r>
            <a:r>
              <a:rPr lang="en-US" dirty="0" smtClean="0"/>
              <a:t>in the square with the right answer.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89377" y="1016257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Pop Quiz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60467" y="533400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 smtClean="0"/>
              <a:t>March </a:t>
            </a:r>
            <a:r>
              <a:rPr lang="en-US" sz="2800" i="1" dirty="0"/>
              <a:t>Top Picks</a:t>
            </a:r>
            <a:endParaRPr lang="en-US" sz="2800" dirty="0"/>
          </a:p>
        </p:txBody>
      </p:sp>
      <p:sp>
        <p:nvSpPr>
          <p:cNvPr id="15" name="Rounded Rectangle 14"/>
          <p:cNvSpPr/>
          <p:nvPr/>
        </p:nvSpPr>
        <p:spPr>
          <a:xfrm rot="21231943">
            <a:off x="6054227" y="3603008"/>
            <a:ext cx="2286000" cy="219303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Both locations will get you to the form</a:t>
            </a:r>
          </a:p>
        </p:txBody>
      </p:sp>
    </p:spTree>
    <p:extLst>
      <p:ext uri="{BB962C8B-B14F-4D97-AF65-F5344CB8AC3E}">
        <p14:creationId xmlns:p14="http://schemas.microsoft.com/office/powerpoint/2010/main" val="8309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692" y="3352800"/>
            <a:ext cx="7544615" cy="236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C</a:t>
            </a:r>
          </a:p>
          <a:p>
            <a:pPr marL="0" indent="0" algn="ctr">
              <a:buNone/>
            </a:pPr>
            <a:r>
              <a:rPr lang="en-US" sz="4000" b="1" dirty="0" smtClean="0"/>
              <a:t>Both </a:t>
            </a:r>
          </a:p>
          <a:p>
            <a:pPr marL="0" indent="0" algn="ctr">
              <a:buNone/>
            </a:pPr>
            <a:r>
              <a:rPr lang="en-US" sz="1800" b="1" dirty="0"/>
              <a:t>Y</a:t>
            </a:r>
            <a:r>
              <a:rPr lang="en-US" sz="1800" b="1" dirty="0" smtClean="0"/>
              <a:t>ou can find a link to the authorization form (Look on Page 2 of the brochure) on the CU*BASE Reference Page and also in the Bank Secrecy Monitoring booklet</a:t>
            </a:r>
          </a:p>
          <a:p>
            <a:pPr marL="0" indent="0" algn="ctr">
              <a:buNone/>
            </a:pPr>
            <a:endParaRPr lang="en-US" sz="1100" b="1" dirty="0" smtClean="0"/>
          </a:p>
          <a:p>
            <a:pPr marL="0" indent="0" algn="ctr">
              <a:buNone/>
            </a:pPr>
            <a:endParaRPr lang="en-US" sz="4800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1905000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Pop Quiz Answer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0467" y="533400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 smtClean="0"/>
              <a:t>March Top </a:t>
            </a:r>
            <a:r>
              <a:rPr lang="en-US" sz="2800" i="1" dirty="0"/>
              <a:t>Picks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4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March Tricks of the Trade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438">
            <a:off x="2662232" y="1514571"/>
            <a:ext cx="3703948" cy="477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5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89377" y="1143000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Pop Quiz Prize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179937">
            <a:off x="1028773" y="2403106"/>
            <a:ext cx="30307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Vijaya" pitchFamily="34" charset="0"/>
              </a:rPr>
              <a:t>Excellent! You’ve a charge card with money for your trip!</a:t>
            </a:r>
            <a:endParaRPr lang="en-US" sz="3200" dirty="0">
              <a:solidFill>
                <a:srgbClr val="FF6600"/>
              </a:solidFill>
              <a:latin typeface="Arial Black" pitchFamily="34" charset="0"/>
              <a:cs typeface="Vijay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60467" y="533400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 smtClean="0"/>
              <a:t>March </a:t>
            </a:r>
            <a:r>
              <a:rPr lang="en-US" sz="2800" i="1" dirty="0"/>
              <a:t>Top Picks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92" y="2590800"/>
            <a:ext cx="4094479" cy="253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91022"/>
            <a:ext cx="6400800" cy="411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/>
              <a:t>Self Service Channel Branding</a:t>
            </a:r>
            <a:endParaRPr lang="en-US" sz="27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09800" y="4772974"/>
            <a:ext cx="1295400" cy="11296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/>
              <a:t>Self Service Channel Branding</a:t>
            </a:r>
            <a:endParaRPr lang="en-US" sz="27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752600" y="1981200"/>
            <a:ext cx="1295400" cy="11296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3657600" cy="458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657600" cy="461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5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/>
              <a:t>Self Service Channel Branding</a:t>
            </a:r>
            <a:endParaRPr lang="en-US" sz="27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52600" y="3657600"/>
            <a:ext cx="9906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13102"/>
            <a:ext cx="3657600" cy="470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6905"/>
            <a:ext cx="3657600" cy="456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47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/>
              <a:t>Self Service Channel Branding</a:t>
            </a:r>
            <a:endParaRPr lang="en-US" sz="2700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657600" cy="467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657600" cy="46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3657600" cy="472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4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/>
              <a:t>Self Service Channel Branding</a:t>
            </a:r>
            <a:endParaRPr lang="en-US" sz="27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37648"/>
            <a:ext cx="6400800" cy="411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1828800" y="5257800"/>
            <a:ext cx="1295400" cy="11296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9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/>
              <a:t>Self Service Channel Branding</a:t>
            </a:r>
            <a:endParaRPr lang="en-US" sz="27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3876976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4338637" cy="257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895600" y="4419600"/>
            <a:ext cx="762000" cy="6724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6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15" y="1447800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Takeaways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90800"/>
            <a:ext cx="6653605" cy="312419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 smtClean="0"/>
              <a:t>On the whiteboard: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/>
              <a:t>Write down your most valuable takeaway from today’s webinar.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37" y="3244073"/>
            <a:ext cx="228600" cy="23812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Webinar Wrap-Up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22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117646" cy="145403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Thank you </a:t>
            </a:r>
            <a:r>
              <a:rPr lang="en-US" sz="3200" dirty="0" smtClean="0"/>
              <a:t>for attending </a:t>
            </a:r>
            <a:r>
              <a:rPr lang="en-US" sz="3200" smtClean="0"/>
              <a:t>the </a:t>
            </a:r>
            <a:r>
              <a:rPr lang="en-US" sz="3200" smtClean="0"/>
              <a:t>March  </a:t>
            </a:r>
            <a:r>
              <a:rPr lang="en-US" sz="3200" dirty="0" smtClean="0"/>
              <a:t>Tricks of the Trade </a:t>
            </a:r>
            <a:br>
              <a:rPr lang="en-US" sz="3200" dirty="0" smtClean="0"/>
            </a:br>
            <a:r>
              <a:rPr lang="en-US" sz="3200" dirty="0" smtClean="0"/>
              <a:t>webinar!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399" y="2063635"/>
            <a:ext cx="7239002" cy="3962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For </a:t>
            </a:r>
            <a:r>
              <a:rPr lang="en-US" sz="1800" dirty="0"/>
              <a:t>questions regarding </a:t>
            </a:r>
            <a:r>
              <a:rPr lang="en-US" sz="1800" dirty="0" smtClean="0"/>
              <a:t>today’s topics. Please refer </a:t>
            </a:r>
            <a:r>
              <a:rPr lang="en-US" sz="1800" dirty="0"/>
              <a:t>to the documentation referenced in today’s </a:t>
            </a:r>
            <a:r>
              <a:rPr lang="en-US" sz="1800" dirty="0" smtClean="0"/>
              <a:t>webinar:</a:t>
            </a:r>
          </a:p>
          <a:p>
            <a:pPr lvl="1"/>
            <a:r>
              <a:rPr lang="en-US" sz="1800" i="1" dirty="0">
                <a:hlinkClick r:id="rId2"/>
              </a:rPr>
              <a:t>http://</a:t>
            </a:r>
            <a:r>
              <a:rPr lang="en-US" sz="1800" i="1" dirty="0" smtClean="0">
                <a:hlinkClick r:id="rId2"/>
              </a:rPr>
              <a:t>cuanswers.com/pdf/</a:t>
            </a:r>
            <a:r>
              <a:rPr lang="en-US" sz="1800" i="1" dirty="0" err="1" smtClean="0">
                <a:hlinkClick r:id="rId2"/>
              </a:rPr>
              <a:t>cb_ref</a:t>
            </a:r>
            <a:r>
              <a:rPr lang="en-US" sz="1800" i="1" dirty="0" smtClean="0">
                <a:hlinkClick r:id="rId2"/>
              </a:rPr>
              <a:t>/Documentation_Tricks_of_the_Trade28.pdf</a:t>
            </a:r>
            <a:endParaRPr lang="en-US" sz="1800" i="1" dirty="0" smtClean="0"/>
          </a:p>
          <a:p>
            <a:pPr lvl="1"/>
            <a:r>
              <a:rPr lang="en-US" sz="1800" i="1" dirty="0">
                <a:hlinkClick r:id="rId3"/>
              </a:rPr>
              <a:t>http://</a:t>
            </a:r>
            <a:r>
              <a:rPr lang="en-US" sz="1800" i="1" dirty="0" smtClean="0">
                <a:hlinkClick r:id="rId3"/>
              </a:rPr>
              <a:t>www.cuanswers.com/pdf/</a:t>
            </a:r>
            <a:r>
              <a:rPr lang="en-US" sz="1800" i="1" dirty="0" err="1" smtClean="0">
                <a:hlinkClick r:id="rId3"/>
              </a:rPr>
              <a:t>cb_ref</a:t>
            </a:r>
            <a:r>
              <a:rPr lang="en-US" sz="1800" i="1" dirty="0" smtClean="0">
                <a:hlinkClick r:id="rId3"/>
              </a:rPr>
              <a:t>/</a:t>
            </a:r>
            <a:r>
              <a:rPr lang="en-US" sz="1800" i="1" dirty="0" err="1" smtClean="0">
                <a:hlinkClick r:id="rId3"/>
              </a:rPr>
              <a:t>BankSecrecyMonitoring.pdf</a:t>
            </a:r>
            <a:endParaRPr lang="en-US" sz="1800" i="1" dirty="0">
              <a:hlinkClick r:id="rId3"/>
            </a:endParaRPr>
          </a:p>
          <a:p>
            <a:pPr lvl="1"/>
            <a:r>
              <a:rPr lang="en-US" sz="1800" i="1" dirty="0" smtClean="0">
                <a:hlinkClick r:id="rId3"/>
              </a:rPr>
              <a:t>]http</a:t>
            </a:r>
            <a:r>
              <a:rPr lang="en-US" sz="1800" i="1" dirty="0">
                <a:hlinkClick r:id="rId3"/>
              </a:rPr>
              <a:t>://</a:t>
            </a:r>
            <a:r>
              <a:rPr lang="en-US" sz="1800" i="1" dirty="0" smtClean="0">
                <a:hlinkClick r:id="rId3"/>
              </a:rPr>
              <a:t>www.cuanswers.com/pdf/</a:t>
            </a:r>
            <a:r>
              <a:rPr lang="en-US" sz="1800" i="1" dirty="0" err="1" smtClean="0">
                <a:hlinkClick r:id="rId3"/>
              </a:rPr>
              <a:t>cb_ref</a:t>
            </a:r>
            <a:r>
              <a:rPr lang="en-US" sz="1800" i="1" dirty="0" smtClean="0">
                <a:hlinkClick r:id="rId3"/>
              </a:rPr>
              <a:t>/</a:t>
            </a:r>
            <a:r>
              <a:rPr lang="en-US" sz="1800" i="1" dirty="0" err="1" smtClean="0">
                <a:hlinkClick r:id="rId3"/>
              </a:rPr>
              <a:t>ctr_automated_upload.pdf</a:t>
            </a:r>
            <a:r>
              <a:rPr lang="en-US" sz="1800" i="1" dirty="0"/>
              <a:t> </a:t>
            </a:r>
          </a:p>
          <a:p>
            <a:pPr lvl="1"/>
            <a:r>
              <a:rPr lang="en-US" sz="1800" i="1" dirty="0" smtClean="0">
                <a:hlinkClick r:id="rId4"/>
              </a:rPr>
              <a:t>http</a:t>
            </a:r>
            <a:r>
              <a:rPr lang="en-US" sz="1800" i="1" dirty="0">
                <a:hlinkClick r:id="rId4"/>
              </a:rPr>
              <a:t>://</a:t>
            </a:r>
            <a:r>
              <a:rPr lang="en-US" sz="1800" i="1" dirty="0" err="1" smtClean="0">
                <a:hlinkClick r:id="rId4"/>
              </a:rPr>
              <a:t>ws.cuanswers.com</a:t>
            </a:r>
            <a:r>
              <a:rPr lang="en-US" sz="1800" i="1" dirty="0" smtClean="0">
                <a:hlinkClick r:id="rId4"/>
              </a:rPr>
              <a:t>/</a:t>
            </a:r>
            <a:r>
              <a:rPr lang="en-US" sz="1800" i="1" dirty="0" err="1" smtClean="0">
                <a:hlinkClick r:id="rId4"/>
              </a:rPr>
              <a:t>wp</a:t>
            </a:r>
            <a:r>
              <a:rPr lang="en-US" sz="1800" i="1" dirty="0" smtClean="0">
                <a:hlinkClick r:id="rId4"/>
              </a:rPr>
              <a:t>-content/uploads/self-service-branding-options1.pdf</a:t>
            </a:r>
            <a:r>
              <a:rPr lang="en-US" sz="1800" i="1" dirty="0" smtClean="0"/>
              <a:t> </a:t>
            </a:r>
          </a:p>
          <a:p>
            <a:pPr lvl="1"/>
            <a:r>
              <a:rPr lang="en-US" sz="1800" i="1" dirty="0">
                <a:hlinkClick r:id="rId5"/>
              </a:rPr>
              <a:t>http://</a:t>
            </a:r>
            <a:r>
              <a:rPr lang="en-US" sz="1800" i="1" dirty="0" err="1">
                <a:hlinkClick r:id="rId5"/>
              </a:rPr>
              <a:t>ws.cuanswers.com</a:t>
            </a:r>
            <a:r>
              <a:rPr lang="en-US" sz="1800" i="1" dirty="0">
                <a:hlinkClick r:id="rId5"/>
              </a:rPr>
              <a:t>/development/self-service-branding</a:t>
            </a:r>
            <a:r>
              <a:rPr lang="en-US" sz="1800" i="1" dirty="0" smtClean="0">
                <a:hlinkClick r:id="rId5"/>
              </a:rPr>
              <a:t>/</a:t>
            </a:r>
            <a:r>
              <a:rPr lang="en-US" sz="1800" i="1" dirty="0" smtClean="0"/>
              <a:t> </a:t>
            </a:r>
          </a:p>
          <a:p>
            <a:pPr marL="365760" lvl="1" indent="0">
              <a:buNone/>
            </a:pPr>
            <a:r>
              <a:rPr lang="en-US" sz="1800" b="1" dirty="0" smtClean="0"/>
              <a:t>See </a:t>
            </a:r>
            <a:r>
              <a:rPr lang="en-US" sz="1800" b="1" dirty="0"/>
              <a:t>you at next month’s Tricks of the Trade </a:t>
            </a:r>
            <a:r>
              <a:rPr lang="en-US" sz="1800" b="1" dirty="0" smtClean="0"/>
              <a:t>webinar!</a:t>
            </a:r>
            <a:endParaRPr lang="en-US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3860" y1="7018" x2="43860" y2="7018"/>
                        <a14:foregroundMark x1="39376" y1="8187" x2="39376" y2="8187"/>
                        <a14:foregroundMark x1="47953" y1="8480" x2="47953" y2="8480"/>
                        <a14:foregroundMark x1="57895" y1="9357" x2="59454" y2="8918"/>
                        <a14:foregroundMark x1="66862" y1="7749" x2="66862" y2="7749"/>
                        <a14:foregroundMark x1="64327" y1="16082" x2="64327" y2="16082"/>
                        <a14:foregroundMark x1="66862" y1="37281" x2="66862" y2="37281"/>
                        <a14:foregroundMark x1="67251" y1="44737" x2="67251" y2="44737"/>
                        <a14:foregroundMark x1="68811" y1="27632" x2="68811" y2="27632"/>
                        <a14:foregroundMark x1="69786" y1="20906" x2="69786" y2="20906"/>
                        <a14:foregroundMark x1="62378" y1="25292" x2="62378" y2="25292"/>
                        <a14:foregroundMark x1="63938" y1="34357" x2="63938" y2="34357"/>
                        <a14:foregroundMark x1="71345" y1="33626" x2="71345" y2="33626"/>
                        <a14:foregroundMark x1="70760" y1="13743" x2="70760" y2="13743"/>
                        <a14:foregroundMark x1="71930" y1="27632" x2="71930" y2="27632"/>
                        <a14:foregroundMark x1="70760" y1="15643" x2="70760" y2="15643"/>
                        <a14:foregroundMark x1="70370" y1="10819" x2="70370" y2="10819"/>
                        <a14:foregroundMark x1="54971" y1="8918" x2="54971" y2="8918"/>
                        <a14:foregroundMark x1="51462" y1="7456" x2="51462" y2="7456"/>
                        <a14:foregroundMark x1="30604" y1="7602" x2="30604" y2="7602"/>
                        <a14:foregroundMark x1="36647" y1="8041" x2="36647" y2="8041"/>
                        <a14:foregroundMark x1="40546" y1="5409" x2="40546" y2="5409"/>
                        <a14:foregroundMark x1="34503" y1="6871" x2="34503" y2="6871"/>
                        <a14:foregroundMark x1="28070" y1="8772" x2="28070" y2="8772"/>
                        <a14:foregroundMark x1="38207" y1="5848" x2="38207" y2="5848"/>
                        <a14:foregroundMark x1="32164" y1="8480" x2="32164" y2="8480"/>
                        <a14:foregroundMark x1="41715" y1="8918" x2="41715" y2="8918"/>
                        <a14:backgroundMark x1="61404" y1="95614" x2="61404" y2="95614"/>
                        <a14:backgroundMark x1="61598" y1="1316" x2="61598" y2="1316"/>
                        <a14:backgroundMark x1="30604" y1="6579" x2="30604" y2="6579"/>
                        <a14:backgroundMark x1="36062" y1="4678" x2="36062" y2="4678"/>
                        <a14:backgroundMark x1="41715" y1="5117" x2="41715" y2="5117"/>
                        <a14:backgroundMark x1="33918" y1="5848" x2="33918" y2="5848"/>
                        <a14:backgroundMark x1="43470" y1="98538" x2="43470" y2="98538"/>
                        <a14:backgroundMark x1="38402" y1="3947" x2="38402" y2="3947"/>
                        <a14:backgroundMark x1="36062" y1="6287" x2="36062" y2="6287"/>
                        <a14:backgroundMark x1="32943" y1="7018" x2="32943" y2="7018"/>
                        <a14:backgroundMark x1="38012" y1="6287" x2="38012" y2="6287"/>
                        <a14:backgroundMark x1="39961" y1="5556" x2="39961" y2="5556"/>
                        <a14:backgroundMark x1="63938" y1="95906" x2="63938" y2="95906"/>
                        <a14:backgroundMark x1="46979" y1="97515" x2="46979" y2="97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990600"/>
            <a:ext cx="131445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835" y="6422117"/>
            <a:ext cx="1220830" cy="28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What is Tricks of the Trade?</a:t>
            </a:r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98433" y="1367327"/>
            <a:ext cx="7162799" cy="1607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latin typeface="+mn-lt"/>
              </a:rPr>
              <a:t>Check out all our Tricks of the Trade webinar presentations and newsletters: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hlinkClick r:id="rId2"/>
              </a:rPr>
              <a:t>http</a:t>
            </a:r>
            <a:r>
              <a:rPr lang="en-US" sz="2000" dirty="0">
                <a:solidFill>
                  <a:srgbClr val="0000FF"/>
                </a:solidFill>
                <a:latin typeface="+mn-lt"/>
                <a:hlinkClick r:id="rId2"/>
              </a:rPr>
              <a:t>://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hlinkClick r:id="rId2"/>
              </a:rPr>
              <a:t>cuanswers.com/tricks_of_trade.php</a:t>
            </a:r>
            <a:endParaRPr lang="en-US" sz="2000" dirty="0" smtClean="0">
              <a:solidFill>
                <a:srgbClr val="0000FF"/>
              </a:solidFill>
              <a:latin typeface="+mn-lt"/>
            </a:endParaRPr>
          </a:p>
          <a:p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6934200" cy="343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1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March Tricks of the Trade</a:t>
            </a:r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98433" y="1367327"/>
            <a:ext cx="7162799" cy="1607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74" y="1752600"/>
            <a:ext cx="7179477" cy="378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02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133" y="1298602"/>
            <a:ext cx="5541467" cy="98739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dirty="0" smtClean="0">
                <a:latin typeface="Century Gothic" pitchFamily="34" charset="0"/>
              </a:rPr>
              <a:t>Insert an arrow next to your </a:t>
            </a:r>
            <a:r>
              <a:rPr lang="en-US" sz="2000" b="1" dirty="0" smtClean="0">
                <a:latin typeface="Century Gothic" pitchFamily="34" charset="0"/>
              </a:rPr>
              <a:t>favorite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b="1" dirty="0" smtClean="0">
                <a:latin typeface="Century Gothic" pitchFamily="34" charset="0"/>
              </a:rPr>
              <a:t>lion            or lamb.</a:t>
            </a:r>
          </a:p>
          <a:p>
            <a:pPr marL="0" indent="0" algn="ctr">
              <a:buNone/>
            </a:pPr>
            <a:endParaRPr lang="en-US" sz="2000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537109"/>
            <a:ext cx="1220830" cy="281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1446046"/>
            <a:ext cx="304800" cy="21907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79974" y="647378"/>
            <a:ext cx="6965245" cy="858818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Ice Breaker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850863">
            <a:off x="6243866" y="5871101"/>
            <a:ext cx="2270619" cy="31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Fuzzy lamb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00450" y="5723202"/>
            <a:ext cx="172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Big-eyed lamb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522363" y="3525084"/>
            <a:ext cx="2083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Little lamb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21036997">
            <a:off x="6532024" y="3598983"/>
            <a:ext cx="238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Blue lion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 rot="20534944">
            <a:off x="1183507" y="5723201"/>
            <a:ext cx="174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Thinks she’s a lion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757191">
            <a:off x="595008" y="3567386"/>
            <a:ext cx="2082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Roaring Lion</a:t>
            </a:r>
            <a:endParaRPr lang="en-US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819">
            <a:off x="1057413" y="4124031"/>
            <a:ext cx="1541816" cy="16638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7404">
            <a:off x="1296830" y="1981533"/>
            <a:ext cx="1399484" cy="16635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339">
            <a:off x="6095784" y="2052852"/>
            <a:ext cx="1344496" cy="16627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65" y="4000500"/>
            <a:ext cx="1722702" cy="17227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050" y="1873868"/>
            <a:ext cx="1376304" cy="16512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1477">
            <a:off x="6083347" y="4484807"/>
            <a:ext cx="2021469" cy="147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511" y="982242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Fun Fact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165" y="1909044"/>
            <a:ext cx="7391401" cy="1097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entury Gothic" pitchFamily="34" charset="0"/>
              </a:rPr>
              <a:t>How many workstations now have ING GOLD on them?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77000"/>
            <a:ext cx="1220830" cy="281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9896" y="2915798"/>
            <a:ext cx="7008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Insert an arrow in the box with the correct answer.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 rot="21241144">
            <a:off x="458830" y="4267199"/>
            <a:ext cx="2438400" cy="2209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Just under 5,000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 rot="337991">
            <a:off x="3388147" y="3430248"/>
            <a:ext cx="2438400" cy="2209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Just over 2,000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 rot="21361505">
            <a:off x="6233456" y="3697075"/>
            <a:ext cx="2676723" cy="2209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About 3,000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24" y="3006315"/>
            <a:ext cx="304800" cy="21907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860467" y="381000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 smtClean="0"/>
              <a:t>March Fun Fact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21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510" y="2743200"/>
            <a:ext cx="7544615" cy="2971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b="1" dirty="0" smtClean="0">
                <a:latin typeface="Century Gothic" pitchFamily="34" charset="0"/>
              </a:rPr>
              <a:t>Just under 5,000 workstations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Source:  ING Tracking documentation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1219200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Fun Fact Answer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0467" y="533400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/>
              <a:t>March Fun Fact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700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Custom 35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0000FF"/>
      </a:hlink>
      <a:folHlink>
        <a:srgbClr val="ED7D27"/>
      </a:folHlink>
    </a:clrScheme>
    <a:fontScheme name="centu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4224</TotalTime>
  <Words>703</Words>
  <Application>Microsoft Office PowerPoint</Application>
  <PresentationFormat>On-screen Show (4:3)</PresentationFormat>
  <Paragraphs>121</Paragraphs>
  <Slides>48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Ice Breaker</vt:lpstr>
      <vt:lpstr>Fun Fact</vt:lpstr>
      <vt:lpstr>Fun Fact Answer</vt:lpstr>
      <vt:lpstr>Fun Fact Prize</vt:lpstr>
      <vt:lpstr>Focus of This Month’s Webinar: CTR Uploads to FinCEN and Custom Branding</vt:lpstr>
      <vt:lpstr>How to get to the Reference Page</vt:lpstr>
      <vt:lpstr>How to get to the Reference Page</vt:lpstr>
      <vt:lpstr>Bank Secrecy Act Monitoring booklet</vt:lpstr>
      <vt:lpstr>Bank Secrecy Act Monitoring booklet</vt:lpstr>
      <vt:lpstr>Bank Secrecy Act Monitoring booklet</vt:lpstr>
      <vt:lpstr>Bank Secrecy Act Monitoring booklet</vt:lpstr>
      <vt:lpstr>Bank Secrecy Act Monitoring booklet</vt:lpstr>
      <vt:lpstr>Bank Secrecy Act Monitoring booklet</vt:lpstr>
      <vt:lpstr>PowerPoint Presentation</vt:lpstr>
      <vt:lpstr>Bank Secrecy Act Monitoring booklet</vt:lpstr>
      <vt:lpstr>Pop Quiz</vt:lpstr>
      <vt:lpstr>Pop Quiz Answer</vt:lpstr>
      <vt:lpstr>Pop Quiz Prize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CTR Upload to FinCEN brochure</vt:lpstr>
      <vt:lpstr>CTR Upload to FinCEN brochure</vt:lpstr>
      <vt:lpstr>CTR Upload to FinCEN brochure</vt:lpstr>
      <vt:lpstr>Pop Quiz</vt:lpstr>
      <vt:lpstr>Pop Quiz Answer</vt:lpstr>
      <vt:lpstr>Pop Quiz Prize</vt:lpstr>
      <vt:lpstr>Self Service Channel Branding</vt:lpstr>
      <vt:lpstr>Self Service Channel Branding</vt:lpstr>
      <vt:lpstr>Self Service Channel Branding</vt:lpstr>
      <vt:lpstr>Self Service Channel Branding</vt:lpstr>
      <vt:lpstr>Self Service Channel Branding</vt:lpstr>
      <vt:lpstr>Self Service Channel Branding</vt:lpstr>
      <vt:lpstr>Takeaways</vt:lpstr>
      <vt:lpstr>Thank you for attending the March  Tricks of the Trade  webinar!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Amethyst Schott</dc:creator>
  <cp:lastModifiedBy>cua</cp:lastModifiedBy>
  <cp:revision>422</cp:revision>
  <dcterms:created xsi:type="dcterms:W3CDTF">2012-12-17T19:55:22Z</dcterms:created>
  <dcterms:modified xsi:type="dcterms:W3CDTF">2014-03-18T19:57:12Z</dcterms:modified>
</cp:coreProperties>
</file>