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409" r:id="rId2"/>
    <p:sldId id="259" r:id="rId3"/>
    <p:sldId id="258" r:id="rId4"/>
    <p:sldId id="408" r:id="rId5"/>
    <p:sldId id="407" r:id="rId6"/>
    <p:sldId id="406" r:id="rId7"/>
    <p:sldId id="379" r:id="rId8"/>
    <p:sldId id="412" r:id="rId9"/>
    <p:sldId id="355" r:id="rId10"/>
    <p:sldId id="352" r:id="rId11"/>
    <p:sldId id="303" r:id="rId12"/>
    <p:sldId id="305" r:id="rId13"/>
    <p:sldId id="339" r:id="rId14"/>
    <p:sldId id="385" r:id="rId15"/>
    <p:sldId id="386" r:id="rId16"/>
    <p:sldId id="387" r:id="rId17"/>
    <p:sldId id="304" r:id="rId18"/>
    <p:sldId id="336" r:id="rId19"/>
    <p:sldId id="397" r:id="rId20"/>
    <p:sldId id="365" r:id="rId21"/>
    <p:sldId id="394" r:id="rId22"/>
    <p:sldId id="395" r:id="rId23"/>
    <p:sldId id="396" r:id="rId24"/>
    <p:sldId id="413" r:id="rId25"/>
    <p:sldId id="322" r:id="rId26"/>
    <p:sldId id="410" r:id="rId27"/>
    <p:sldId id="411" r:id="rId28"/>
    <p:sldId id="321" r:id="rId29"/>
    <p:sldId id="404" r:id="rId30"/>
    <p:sldId id="370" r:id="rId31"/>
    <p:sldId id="405" r:id="rId32"/>
    <p:sldId id="366" r:id="rId33"/>
    <p:sldId id="306" r:id="rId34"/>
    <p:sldId id="376" r:id="rId35"/>
    <p:sldId id="377" r:id="rId36"/>
    <p:sldId id="378" r:id="rId37"/>
    <p:sldId id="274" r:id="rId38"/>
    <p:sldId id="403" r:id="rId39"/>
    <p:sldId id="340" r:id="rId40"/>
    <p:sldId id="400" r:id="rId41"/>
    <p:sldId id="309" r:id="rId42"/>
    <p:sldId id="402" r:id="rId43"/>
    <p:sldId id="310" r:id="rId44"/>
    <p:sldId id="401" r:id="rId45"/>
    <p:sldId id="344" r:id="rId46"/>
    <p:sldId id="335" r:id="rId47"/>
    <p:sldId id="33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66"/>
    <a:srgbClr val="CC0099"/>
    <a:srgbClr val="FF6600"/>
    <a:srgbClr val="92CC34"/>
    <a:srgbClr val="0000FF"/>
    <a:srgbClr val="33CCCC"/>
    <a:srgbClr val="00CC00"/>
    <a:srgbClr val="FF9147"/>
    <a:srgbClr val="FF8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8171" autoAdjust="0"/>
  </p:normalViewPr>
  <p:slideViewPr>
    <p:cSldViewPr>
      <p:cViewPr varScale="1">
        <p:scale>
          <a:sx n="75" d="100"/>
          <a:sy n="75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816-5A30-4DBF-9021-A443A594A89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3726-28E6-4156-8390-438239E626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5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5836F9-2BEF-4F83-9F36-BECD411F7C36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cainternational.org/files.aspx?p=/images/13005/j-creditindustryfact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nswers.com/pdf/cb_ref/LoanTeamTools.pdf" TargetMode="External"/><Relationship Id="rId2" Type="http://schemas.openxmlformats.org/officeDocument/2006/relationships/hyperlink" Target="http://www.cuanswers.com/pdf/cb_ref/C-Collections_Too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uanswers.com/tricks_of_trad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5976" y="2667000"/>
            <a:ext cx="7619999" cy="1202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Century Gothic" pitchFamily="34" charset="0"/>
              </a:rPr>
              <a:t>Welcome to the          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  <a:cs typeface="Aharoni" pitchFamily="2" charset="-79"/>
              </a:rPr>
              <a:t>June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 Tricks of the Trade</a:t>
            </a:r>
            <a:endParaRPr lang="en-US" sz="3200" dirty="0">
              <a:latin typeface="Segoe Print" pitchFamily="2" charset="0"/>
            </a:endParaRPr>
          </a:p>
          <a:p>
            <a:r>
              <a:rPr lang="en-US" sz="3200" dirty="0" smtClean="0">
                <a:latin typeface="Century Gothic" pitchFamily="34" charset="0"/>
              </a:rPr>
              <a:t>webinar!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95">
            <a:off x="1461414" y="1762983"/>
            <a:ext cx="6567649" cy="430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81200" y="3124200"/>
            <a:ext cx="478940" cy="523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7671" y="3124199"/>
            <a:ext cx="295529" cy="523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1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082">
            <a:off x="1309675" y="1750324"/>
            <a:ext cx="6621476" cy="458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914400" y="5715000"/>
            <a:ext cx="762001" cy="457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83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573">
            <a:off x="424348" y="2057399"/>
            <a:ext cx="3231873" cy="423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507877" cy="1559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416921" y="3483536"/>
            <a:ext cx="734162" cy="3512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006">
            <a:off x="1143000" y="1676400"/>
            <a:ext cx="3505200" cy="413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648200" y="4058516"/>
            <a:ext cx="1371600" cy="1069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55" y="3657600"/>
            <a:ext cx="7810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982242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65" y="1909044"/>
            <a:ext cx="7391401" cy="109727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900" dirty="0" smtClean="0">
                <a:latin typeface="Century Gothic" pitchFamily="34" charset="0"/>
              </a:rPr>
              <a:t>How much money does the collection industry save the average American household per year? </a:t>
            </a:r>
            <a:endParaRPr lang="en-US" sz="5900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9896" y="2915798"/>
            <a:ext cx="700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Insert an arrow in the box with the correct answer.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rot="21241144">
            <a:off x="458829" y="4267200"/>
            <a:ext cx="24384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$1,289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 rot="337991">
            <a:off x="3363933" y="3430248"/>
            <a:ext cx="2438400" cy="2209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$0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 rot="21361505">
            <a:off x="6233456" y="3697075"/>
            <a:ext cx="2676723" cy="2209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$354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4" y="300631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60467" y="3810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544615" cy="2971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 pitchFamily="34" charset="0"/>
              </a:rPr>
              <a:t>$354</a:t>
            </a:r>
          </a:p>
          <a:p>
            <a:pPr marL="0" indent="0" algn="ctr">
              <a:buNone/>
            </a:pPr>
            <a:r>
              <a:rPr lang="en-US" sz="900" dirty="0" smtClean="0"/>
              <a:t>(</a:t>
            </a:r>
            <a:r>
              <a:rPr lang="en-US" sz="900" dirty="0"/>
              <a:t>source: </a:t>
            </a:r>
            <a:r>
              <a:rPr lang="en-US" sz="900" dirty="0">
                <a:hlinkClick r:id="rId2"/>
              </a:rPr>
              <a:t>http://www.acainternational.org/files.aspx?p=/</a:t>
            </a:r>
            <a:r>
              <a:rPr lang="en-US" sz="900" dirty="0" smtClean="0">
                <a:hlinkClick r:id="rId2"/>
              </a:rPr>
              <a:t>images/13005/j-creditindustryfacts.pdf</a:t>
            </a:r>
            <a:r>
              <a:rPr lang="en-US" sz="900" dirty="0" smtClean="0"/>
              <a:t>) </a:t>
            </a:r>
            <a:endParaRPr lang="en-US" sz="9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“An </a:t>
            </a:r>
            <a:r>
              <a:rPr lang="en-US" sz="2000" dirty="0"/>
              <a:t>independent study by </a:t>
            </a:r>
            <a:r>
              <a:rPr lang="en-US" sz="2000" dirty="0" smtClean="0"/>
              <a:t>PricewaterhouseCoopers found </a:t>
            </a:r>
            <a:r>
              <a:rPr lang="en-US" sz="2000" dirty="0"/>
              <a:t>the collection industry saves the </a:t>
            </a:r>
            <a:r>
              <a:rPr lang="en-US" sz="2000" dirty="0" smtClean="0"/>
              <a:t>average American </a:t>
            </a:r>
            <a:r>
              <a:rPr lang="en-US" sz="2000" dirty="0"/>
              <a:t>household $354 a year. This </a:t>
            </a:r>
            <a:r>
              <a:rPr lang="en-US" sz="2000" dirty="0" smtClean="0"/>
              <a:t>represents money </a:t>
            </a:r>
            <a:r>
              <a:rPr lang="en-US" sz="2000" dirty="0"/>
              <a:t>consumers would have spent if businesses </a:t>
            </a:r>
            <a:r>
              <a:rPr lang="en-US" sz="2000" dirty="0" smtClean="0"/>
              <a:t>raised their </a:t>
            </a:r>
            <a:r>
              <a:rPr lang="en-US" sz="2000" dirty="0"/>
              <a:t>prices to cover losses to bad debt instead </a:t>
            </a:r>
            <a:r>
              <a:rPr lang="en-US" sz="2000" dirty="0" smtClean="0"/>
              <a:t>of recovering </a:t>
            </a:r>
            <a:r>
              <a:rPr lang="en-US" sz="2000" dirty="0"/>
              <a:t>the revenue through a collection agency</a:t>
            </a:r>
            <a:r>
              <a:rPr lang="en-US" sz="2000" dirty="0" smtClean="0"/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smtClean="0"/>
              <a:t>Configuring Tools for Collections</a:t>
            </a:r>
            <a:r>
              <a:rPr lang="en-US" sz="280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37401">
            <a:off x="1064506" y="2636580"/>
            <a:ext cx="3275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Great job! </a:t>
            </a:r>
          </a:p>
          <a:p>
            <a:pPr algn="ctr"/>
            <a:r>
              <a:rPr lang="en-US" sz="3200" dirty="0" smtClean="0">
                <a:cs typeface="Vijaya" pitchFamily="34" charset="0"/>
              </a:rPr>
              <a:t>You’ve won a set of beach towels!</a:t>
            </a:r>
            <a:endParaRPr lang="en-US" sz="3200" b="1" dirty="0">
              <a:solidFill>
                <a:srgbClr val="92CC34"/>
              </a:solidFill>
              <a:latin typeface="Century Gothic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0511" y="1312114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smtClean="0"/>
              <a:t>Configuring Tools for Collections</a:t>
            </a:r>
            <a:r>
              <a:rPr lang="en-US" sz="2800" smtClean="0"/>
              <a:t> Booklet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4891" y1="37877" x2="84891" y2="37877"/>
                        <a14:foregroundMark x1="82903" y1="57102" x2="82903" y2="57102"/>
                        <a14:foregroundMark x1="84095" y1="75753" x2="84095" y2="75753"/>
                        <a14:foregroundMark x1="85089" y1="72597" x2="85089" y2="72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13" y="2286000"/>
            <a:ext cx="2590800" cy="359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150">
            <a:off x="276301" y="1877102"/>
            <a:ext cx="3455685" cy="450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95" y="1551709"/>
            <a:ext cx="4886232" cy="197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2515977"/>
            <a:ext cx="571702" cy="3860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5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466">
            <a:off x="399858" y="1959033"/>
            <a:ext cx="2984452" cy="397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5348"/>
            <a:ext cx="5654465" cy="206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43200" y="3040090"/>
            <a:ext cx="1676400" cy="2365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20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72947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295">
            <a:off x="246539" y="2277444"/>
            <a:ext cx="2984452" cy="397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667000" y="2667000"/>
            <a:ext cx="1600200" cy="23622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44134"/>
            <a:ext cx="6715125" cy="79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089" y="1298602"/>
            <a:ext cx="7243987" cy="45804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Century Gothic" pitchFamily="34" charset="0"/>
              </a:rPr>
              <a:t>Insert an arrow next to your </a:t>
            </a:r>
            <a:r>
              <a:rPr lang="en-US" sz="2000" b="1" dirty="0" smtClean="0">
                <a:latin typeface="Century Gothic" pitchFamily="34" charset="0"/>
              </a:rPr>
              <a:t>4th of July plans.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537109"/>
            <a:ext cx="1220830" cy="28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446046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9974" y="647378"/>
            <a:ext cx="6965245" cy="85881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Ice Breaker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51721">
            <a:off x="853426" y="5657484"/>
            <a:ext cx="153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Going on a trip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21067821">
            <a:off x="6351707" y="5569747"/>
            <a:ext cx="222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Going to the beach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790551">
            <a:off x="3548300" y="5458214"/>
            <a:ext cx="143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Gardening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21367477">
            <a:off x="3225646" y="3582994"/>
            <a:ext cx="208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Catching some Z’s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21036997">
            <a:off x="6353029" y="3582994"/>
            <a:ext cx="191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Working at home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625923">
            <a:off x="564911" y="3558915"/>
            <a:ext cx="208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Doing housework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364">
            <a:off x="6600802" y="4478628"/>
            <a:ext cx="1418496" cy="102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521">
            <a:off x="3435659" y="2432743"/>
            <a:ext cx="1464658" cy="111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675">
            <a:off x="6405597" y="1874042"/>
            <a:ext cx="1136693" cy="170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609">
            <a:off x="1316907" y="2087050"/>
            <a:ext cx="978946" cy="146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73">
            <a:off x="650270" y="4612652"/>
            <a:ext cx="1587174" cy="98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946">
            <a:off x="3715648" y="4424739"/>
            <a:ext cx="1526077" cy="10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1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677">
            <a:off x="420661" y="1762425"/>
            <a:ext cx="3163786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200400" y="2514600"/>
            <a:ext cx="11430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15" y="4583651"/>
            <a:ext cx="7127875" cy="148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2926" y="2058913"/>
            <a:ext cx="579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How will you know that the member hasn’t made a payment?</a:t>
            </a:r>
            <a:endParaRPr lang="en-US" sz="2000" b="1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14" y="1431823"/>
            <a:ext cx="1232359" cy="177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26" y="285616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82487" y="278011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bubble with the right answer.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3135284" y="3781473"/>
            <a:ext cx="2895600" cy="2731549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</a:p>
          <a:p>
            <a:pPr algn="ctr"/>
            <a:r>
              <a:rPr lang="en-US" dirty="0" smtClean="0"/>
              <a:t>The follow-up will remain open.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202942" y="3371367"/>
            <a:ext cx="2902085" cy="2883949"/>
          </a:xfrm>
          <a:prstGeom prst="flowChartConnector">
            <a:avLst/>
          </a:prstGeom>
          <a:solidFill>
            <a:srgbClr val="FFAA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dirty="0" smtClean="0"/>
              <a:t>It will be evident in the member’s Collections Tracker.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030884" y="3185838"/>
            <a:ext cx="2898843" cy="2672998"/>
          </a:xfrm>
          <a:prstGeom prst="flowChartConnector">
            <a:avLst/>
          </a:prstGeom>
          <a:solidFill>
            <a:srgbClr val="FF9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dirty="0" smtClean="0"/>
              <a:t>Both A and B.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1105163"/>
            <a:ext cx="6858000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5707" y="426276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1600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87" y="2971800"/>
            <a:ext cx="6818494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C</a:t>
            </a:r>
          </a:p>
          <a:p>
            <a:pPr marL="0" indent="0" algn="ctr">
              <a:buNone/>
            </a:pPr>
            <a:r>
              <a:rPr lang="en-US" sz="3200" dirty="0" smtClean="0"/>
              <a:t>It will be evident in the member’s Collections Tracker and the follow-up will remain open.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smtClean="0"/>
              <a:t>Configuring Tools for Collections</a:t>
            </a:r>
            <a:r>
              <a:rPr lang="en-US" sz="280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93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79937">
            <a:off x="998762" y="2998251"/>
            <a:ext cx="3030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Bravo! You’ve won a home spa set!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1985" y="139108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smtClean="0"/>
              <a:t>Configuring Tools for Collections</a:t>
            </a:r>
            <a:r>
              <a:rPr lang="en-US" sz="2800" smtClean="0"/>
              <a:t> Booklet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766" y1="13060" x2="64766" y2="13060"/>
                        <a14:foregroundMark x1="66374" y1="18908" x2="66374" y2="18908"/>
                        <a14:foregroundMark x1="67105" y1="10331" x2="67105" y2="10331"/>
                        <a14:foregroundMark x1="63450" y1="7602" x2="63450" y2="7602"/>
                        <a14:foregroundMark x1="67544" y1="8382" x2="67544" y2="8382"/>
                        <a14:foregroundMark x1="63012" y1="8967" x2="63012" y2="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5" y="2286000"/>
            <a:ext cx="50546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036">
            <a:off x="2684294" y="1391944"/>
            <a:ext cx="3907450" cy="510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43000" y="1295400"/>
            <a:ext cx="68580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Which feature are you most interested in learning more about?</a:t>
            </a:r>
          </a:p>
        </p:txBody>
      </p:sp>
      <p:sp>
        <p:nvSpPr>
          <p:cNvPr id="7" name="Folded Corner 6"/>
          <p:cNvSpPr/>
          <p:nvPr/>
        </p:nvSpPr>
        <p:spPr>
          <a:xfrm rot="261520">
            <a:off x="3121928" y="3796457"/>
            <a:ext cx="2722535" cy="2603016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Underwriting </a:t>
            </a:r>
            <a:r>
              <a:rPr lang="en-US" dirty="0" smtClean="0">
                <a:latin typeface="Century Gothic" pitchFamily="34" charset="0"/>
              </a:rPr>
              <a:t>Approval Limits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0" name="Folded Corner 9"/>
          <p:cNvSpPr/>
          <p:nvPr/>
        </p:nvSpPr>
        <p:spPr>
          <a:xfrm rot="21397822">
            <a:off x="190680" y="2909271"/>
            <a:ext cx="2759342" cy="2698782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App Check</a:t>
            </a:r>
          </a:p>
        </p:txBody>
      </p:sp>
      <p:sp>
        <p:nvSpPr>
          <p:cNvPr id="11" name="Folded Corner 10"/>
          <p:cNvSpPr/>
          <p:nvPr/>
        </p:nvSpPr>
        <p:spPr>
          <a:xfrm rot="21422336">
            <a:off x="6097396" y="2928976"/>
            <a:ext cx="2847412" cy="2484749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Permanent Underwriting Comments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3050505" y="231321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on one of the sticky notes.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9" y="2417351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10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530" y="1447800"/>
            <a:ext cx="5410200" cy="71914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dirty="0" smtClean="0"/>
              <a:t>Please follow along in this webinar while I show you how to find this booklet.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577">
            <a:off x="528230" y="2526851"/>
            <a:ext cx="8046800" cy="368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4800" y="4953000"/>
            <a:ext cx="2057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17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95">
            <a:off x="1461414" y="1762983"/>
            <a:ext cx="6567649" cy="430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81200" y="3124200"/>
            <a:ext cx="478940" cy="523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7671" y="3124199"/>
            <a:ext cx="295529" cy="523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29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872">
            <a:off x="2228057" y="1898936"/>
            <a:ext cx="4906006" cy="414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47800" y="3630128"/>
            <a:ext cx="1219200" cy="304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201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195">
            <a:off x="398328" y="1878312"/>
            <a:ext cx="3307994" cy="433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581400" y="3733800"/>
            <a:ext cx="1219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24" y="1600200"/>
            <a:ext cx="468542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727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973" y="23622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itchFamily="34" charset="0"/>
              </a:rPr>
              <a:t>From brochures to booklets, 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charts to checklists,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flyers to forms,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There is a lot of documentation on our website about CU*BASE and the programs and features it offers. That’s why each month, we send you a Tricks of the Trade email and hold this companion webinar, to highlight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</a:rPr>
              <a:t>key documents that will make your job easier!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3" y="2124242"/>
            <a:ext cx="1036993" cy="138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935" y="990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2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833">
            <a:off x="606559" y="1786487"/>
            <a:ext cx="3347472" cy="44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1484550"/>
            <a:ext cx="5590566" cy="87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657600" y="2514600"/>
            <a:ext cx="838200" cy="711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788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149">
            <a:off x="5216631" y="1661369"/>
            <a:ext cx="3355346" cy="445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239047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257800" y="3581400"/>
            <a:ext cx="838200" cy="685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953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426">
            <a:off x="523482" y="1715035"/>
            <a:ext cx="3560528" cy="46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657600" y="2174471"/>
            <a:ext cx="838200" cy="7973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3124200"/>
            <a:ext cx="4591161" cy="276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070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9">
            <a:off x="5231204" y="1524000"/>
            <a:ext cx="3581400" cy="466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29168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715000" y="2895600"/>
            <a:ext cx="516456" cy="3210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1" y="2094804"/>
            <a:ext cx="632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Are underwriter approval limits added for each employee separately or for all staff at the credit union?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4" y="1243007"/>
            <a:ext cx="1079959" cy="155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84" y="3017803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 rot="204784">
            <a:off x="4774476" y="3701993"/>
            <a:ext cx="2895600" cy="273154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 all staff at the credit union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 rot="21231943">
            <a:off x="954296" y="3472707"/>
            <a:ext cx="2902085" cy="28839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 each employee separately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028406" y="291685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square with the right answer.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89377" y="101625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388014"/>
            <a:ext cx="79248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i="1" smtClean="0"/>
              <a:t>Configuring Tools for Your Loan Team</a:t>
            </a:r>
            <a:r>
              <a:rPr lang="en-US" sz="270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83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92" y="3352800"/>
            <a:ext cx="7544615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For each employee separately</a:t>
            </a:r>
            <a:endParaRPr lang="en-US" b="1" dirty="0"/>
          </a:p>
          <a:p>
            <a:pPr algn="ctr"/>
            <a:endParaRPr lang="en-US" sz="48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88014"/>
            <a:ext cx="79248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351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7954" y="1136038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8014"/>
            <a:ext cx="79248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i="1" smtClean="0"/>
              <a:t>Configuring Tools for Your Loan Team</a:t>
            </a:r>
            <a:r>
              <a:rPr lang="en-US" sz="2700" smtClean="0"/>
              <a:t> Booklet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 rot="21179937">
            <a:off x="723974" y="2310616"/>
            <a:ext cx="3030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Excellent! You’ve won a box of Belgian chocolates!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308">
            <a:off x="3946686" y="2500283"/>
            <a:ext cx="4334591" cy="32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0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1999672" y="2971800"/>
            <a:ext cx="514928" cy="4187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132">
            <a:off x="589667" y="1597200"/>
            <a:ext cx="3657600" cy="478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33" y="1951341"/>
            <a:ext cx="6045168" cy="123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890550" y="3276600"/>
            <a:ext cx="1376650" cy="12557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11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117">
            <a:off x="4986529" y="1430095"/>
            <a:ext cx="3598574" cy="470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4191000" y="3276600"/>
            <a:ext cx="15240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3199"/>
            <a:ext cx="5988201" cy="12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315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019">
            <a:off x="445036" y="1705254"/>
            <a:ext cx="3505200" cy="457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640282" y="2590800"/>
            <a:ext cx="9906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5222176" cy="114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39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686">
            <a:off x="1382585" y="1688834"/>
            <a:ext cx="6375100" cy="436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6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905000"/>
            <a:ext cx="68580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latin typeface="+mn-lt"/>
              </a:rPr>
              <a:t>Do you think it would be a good idea to have </a:t>
            </a:r>
            <a:r>
              <a:rPr lang="en-US" sz="2400" dirty="0">
                <a:latin typeface="+mn-lt"/>
              </a:rPr>
              <a:t>permanent underwriting comments that cannot be </a:t>
            </a:r>
            <a:r>
              <a:rPr lang="en-US" sz="2400" dirty="0" smtClean="0">
                <a:latin typeface="+mn-lt"/>
              </a:rPr>
              <a:t>changed or deleted?</a:t>
            </a:r>
            <a:endParaRPr lang="en-US" sz="2400" dirty="0">
              <a:latin typeface="+mn-lt"/>
            </a:endParaRPr>
          </a:p>
        </p:txBody>
      </p:sp>
      <p:sp>
        <p:nvSpPr>
          <p:cNvPr id="7" name="Donut 6"/>
          <p:cNvSpPr/>
          <p:nvPr/>
        </p:nvSpPr>
        <p:spPr>
          <a:xfrm>
            <a:off x="3180776" y="4026949"/>
            <a:ext cx="2895600" cy="2731549"/>
          </a:xfrm>
          <a:prstGeom prst="donu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No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23552" y="3357352"/>
            <a:ext cx="2902085" cy="2883949"/>
          </a:xfrm>
          <a:prstGeom prst="don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Yes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159289" y="3454739"/>
            <a:ext cx="2898843" cy="2672998"/>
          </a:xfrm>
          <a:prstGeom prst="don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Not sure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89377" y="1066801"/>
            <a:ext cx="6965245" cy="990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We want your input!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388014"/>
            <a:ext cx="79248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i="1" smtClean="0"/>
              <a:t>Configuring Tools for Your Loan Team</a:t>
            </a:r>
            <a:r>
              <a:rPr lang="en-US" sz="2700" smtClean="0"/>
              <a:t> Booklet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2925638" y="3048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on or beside one of the rings.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12" y="3152132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96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168">
            <a:off x="393953" y="1525082"/>
            <a:ext cx="3687683" cy="482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39778"/>
            <a:ext cx="6331726" cy="98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581400" y="2407503"/>
            <a:ext cx="914400" cy="1478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667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001">
            <a:off x="489431" y="1328797"/>
            <a:ext cx="4038599" cy="528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267200" y="2819400"/>
            <a:ext cx="609600" cy="685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6119762" cy="92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208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5" y="6422117"/>
            <a:ext cx="1220830" cy="281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221">
            <a:off x="4961213" y="1265371"/>
            <a:ext cx="3733800" cy="492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785810" cy="291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495800" y="2133600"/>
            <a:ext cx="1600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790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5" y="6422117"/>
            <a:ext cx="1220830" cy="281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787">
            <a:off x="347634" y="1694859"/>
            <a:ext cx="3646829" cy="480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82" y="2286000"/>
            <a:ext cx="4638311" cy="169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814482" y="4099446"/>
            <a:ext cx="1062318" cy="7000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210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5" y="6422117"/>
            <a:ext cx="1220830" cy="281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663">
            <a:off x="604805" y="1458259"/>
            <a:ext cx="3736662" cy="496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75" y="3311785"/>
            <a:ext cx="5776790" cy="71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795086" y="2075696"/>
            <a:ext cx="853114" cy="1124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Configuring Tools for Your Loan Team</a:t>
            </a:r>
            <a:r>
              <a:rPr lang="en-US" sz="2700" dirty="0" smtClean="0"/>
              <a:t> Booklet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675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15" y="14478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Takeaways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653605" cy="312419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On the whiteboard: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Write down your most valuable takeaway from today’s webinar.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" y="3244073"/>
            <a:ext cx="228600" cy="2381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Webinar Wrap-Up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2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Thank you </a:t>
            </a:r>
            <a:r>
              <a:rPr lang="en-US" sz="3200" dirty="0" smtClean="0"/>
              <a:t>for attending the June Tricks of the Trade webinar!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8" y="2063635"/>
            <a:ext cx="7468415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For questions regarding </a:t>
            </a:r>
            <a:r>
              <a:rPr lang="en-US" sz="1800" dirty="0" smtClean="0"/>
              <a:t>today’s topics. Please refer </a:t>
            </a:r>
            <a:r>
              <a:rPr lang="en-US" sz="1800" dirty="0"/>
              <a:t>to the documentation referenced in today’s </a:t>
            </a:r>
            <a:r>
              <a:rPr lang="en-US" sz="1800" dirty="0" smtClean="0"/>
              <a:t>webinar: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1800" i="1" dirty="0" smtClean="0"/>
              <a:t>Configuring Tools for Collections</a:t>
            </a:r>
            <a:r>
              <a:rPr lang="en-US" sz="1800" dirty="0" smtClean="0"/>
              <a:t> booklet: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www.cuanswers.com/pdf/cb_ref/C-Collections_Tools.pdf</a:t>
            </a:r>
            <a:r>
              <a:rPr lang="en-US" sz="1400" dirty="0" smtClean="0"/>
              <a:t>   </a:t>
            </a:r>
          </a:p>
          <a:p>
            <a:pPr lvl="1"/>
            <a:endParaRPr lang="en-US" sz="1800" i="1" dirty="0" smtClean="0"/>
          </a:p>
          <a:p>
            <a:pPr lvl="1"/>
            <a:r>
              <a:rPr lang="en-US" sz="1800" i="1" dirty="0" smtClean="0"/>
              <a:t>Configuring Tools for Your Loan Team </a:t>
            </a:r>
            <a:r>
              <a:rPr lang="en-US" sz="1800" dirty="0"/>
              <a:t>booklet: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www.cuanswers.com/pdf/cb_ref/LoanTeamTools.pdf</a:t>
            </a:r>
            <a:r>
              <a:rPr lang="en-US" sz="1400" dirty="0" smtClean="0"/>
              <a:t> </a:t>
            </a:r>
            <a:endParaRPr lang="en-US" sz="1400" dirty="0"/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/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/>
              <a:t>See </a:t>
            </a:r>
            <a:r>
              <a:rPr lang="en-US" sz="1800" b="1" dirty="0"/>
              <a:t>you at next month’s Tricks of the Trade </a:t>
            </a:r>
            <a:r>
              <a:rPr lang="en-US" sz="1800" b="1" dirty="0" smtClean="0"/>
              <a:t>webinar!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19200"/>
            <a:ext cx="13144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5" y="6422117"/>
            <a:ext cx="1220830" cy="2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48000" y="23622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18">
            <a:off x="544562" y="1615405"/>
            <a:ext cx="3709978" cy="479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56164"/>
            <a:ext cx="6744448" cy="61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8433" y="1367327"/>
            <a:ext cx="7162799" cy="160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+mn-lt"/>
              </a:rPr>
              <a:t>Check out all our Tricks of the Trade webinar presentations and newsletters: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http</a:t>
            </a:r>
            <a:r>
              <a:rPr lang="en-US" sz="2000" dirty="0">
                <a:solidFill>
                  <a:srgbClr val="0000FF"/>
                </a:solidFill>
                <a:latin typeface="+mn-lt"/>
                <a:hlinkClick r:id="rId2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cuanswers.com/tricks_of_trade.php</a:t>
            </a:r>
            <a:endParaRPr lang="en-US" sz="2000" dirty="0" smtClean="0">
              <a:solidFill>
                <a:srgbClr val="0000FF"/>
              </a:solidFill>
              <a:latin typeface="+mn-lt"/>
            </a:endParaRP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793">
            <a:off x="904965" y="2934657"/>
            <a:ext cx="7248247" cy="315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15" y="609600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Focus of This Month’s Webinar:</a:t>
            </a:r>
            <a:br>
              <a:rPr lang="en-US" sz="3200" dirty="0" smtClean="0">
                <a:latin typeface="Century Gothic" pitchFamily="34" charset="0"/>
              </a:rPr>
            </a:br>
            <a:r>
              <a:rPr lang="en-US" sz="3200" b="1" dirty="0" smtClean="0">
                <a:latin typeface="Century Gothic" pitchFamily="34" charset="0"/>
              </a:rPr>
              <a:t>Collections and Lending Tools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828800"/>
            <a:ext cx="7391400" cy="1630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entury Gothic" pitchFamily="34" charset="0"/>
              </a:rPr>
              <a:t>Today we’ll </a:t>
            </a:r>
            <a:r>
              <a:rPr lang="en-US" sz="1800" dirty="0" smtClean="0">
                <a:latin typeface="Century Gothic" pitchFamily="34" charset="0"/>
              </a:rPr>
              <a:t>show you some neat lending and collections tools discussed in the following booklets: </a:t>
            </a:r>
            <a:endParaRPr lang="en-US" sz="1800" dirty="0">
              <a:latin typeface="Century Gothic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i="1" dirty="0">
                <a:latin typeface="Century Gothic" pitchFamily="34" charset="0"/>
              </a:rPr>
              <a:t>Configuring Tools for Collections</a:t>
            </a:r>
            <a:endParaRPr lang="en-US" sz="1800" dirty="0">
              <a:latin typeface="Century Gothic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i="1" dirty="0" smtClean="0">
                <a:latin typeface="Century Gothic" pitchFamily="34" charset="0"/>
              </a:rPr>
              <a:t>Configuring Tools for Your Loan Team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946">
            <a:off x="1480379" y="3282521"/>
            <a:ext cx="2547938" cy="331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200">
            <a:off x="5117724" y="3042622"/>
            <a:ext cx="2536613" cy="331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574">
            <a:off x="2738565" y="1610346"/>
            <a:ext cx="3873884" cy="503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smtClean="0"/>
              <a:t>Configuring Tools for Collections</a:t>
            </a:r>
            <a:r>
              <a:rPr lang="en-US" sz="280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33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530" y="1447800"/>
            <a:ext cx="5410200" cy="71914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dirty="0" smtClean="0"/>
              <a:t>Please follow along in this webinar while I show you how to find this booklet.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577">
            <a:off x="528230" y="2526851"/>
            <a:ext cx="8046800" cy="368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4800" y="4953000"/>
            <a:ext cx="2057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Configuring Tools for Collections</a:t>
            </a:r>
            <a:r>
              <a:rPr lang="en-US" sz="2800" dirty="0" smtClean="0"/>
              <a:t> Booklet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77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35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ED7D27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</TotalTime>
  <Words>848</Words>
  <Application>Microsoft Office PowerPoint</Application>
  <PresentationFormat>On-screen Show (4:3)</PresentationFormat>
  <Paragraphs>129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Pushpin</vt:lpstr>
      <vt:lpstr>PowerPoint Presentation</vt:lpstr>
      <vt:lpstr>Ice Breaker</vt:lpstr>
      <vt:lpstr>PowerPoint Presentation</vt:lpstr>
      <vt:lpstr>PowerPoint Presentation</vt:lpstr>
      <vt:lpstr>PowerPoint Presentation</vt:lpstr>
      <vt:lpstr>PowerPoint Presentation</vt:lpstr>
      <vt:lpstr>Focus of This Month’s Webinar: Collections and Lending Tools</vt:lpstr>
      <vt:lpstr>Configuring Tools for Collections Booklet</vt:lpstr>
      <vt:lpstr>Configuring Tools for Collections Booklet</vt:lpstr>
      <vt:lpstr>Configuring Tools for Collections Booklet</vt:lpstr>
      <vt:lpstr>Configuring Tools for Collections Booklet</vt:lpstr>
      <vt:lpstr>Configuring Tools for Collections Booklet</vt:lpstr>
      <vt:lpstr>Configuring Tools for Collections Booklet</vt:lpstr>
      <vt:lpstr>Fun Fact</vt:lpstr>
      <vt:lpstr>Fun Fact Answer</vt:lpstr>
      <vt:lpstr>Fun Fact Prize</vt:lpstr>
      <vt:lpstr>Configuring Tools for Collections Booklet</vt:lpstr>
      <vt:lpstr>Configuring Tools for Collections Booklet</vt:lpstr>
      <vt:lpstr>Configuring Tools for Collections Booklet</vt:lpstr>
      <vt:lpstr>Configuring Tools for Collections Booklet</vt:lpstr>
      <vt:lpstr>Pop Quiz</vt:lpstr>
      <vt:lpstr>Pop Quiz Answer</vt:lpstr>
      <vt:lpstr>Pop Quiz Prize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Pop Quiz</vt:lpstr>
      <vt:lpstr>Pop Quiz Answer</vt:lpstr>
      <vt:lpstr>Pop Quiz Prize</vt:lpstr>
      <vt:lpstr>Configuring Tools for Your Loan Team Booklet</vt:lpstr>
      <vt:lpstr>Configuring Tools for Your Loan Team Booklet</vt:lpstr>
      <vt:lpstr>Configuring Tools for Your Loan Team Booklet</vt:lpstr>
      <vt:lpstr>We want your input!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Configuring Tools for Your Loan Team Booklet</vt:lpstr>
      <vt:lpstr>Takeaways</vt:lpstr>
      <vt:lpstr>Thank you for attending the June Tricks of the Trade webinar!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Amethyst Schott</dc:creator>
  <cp:lastModifiedBy>cua</cp:lastModifiedBy>
  <cp:revision>320</cp:revision>
  <dcterms:created xsi:type="dcterms:W3CDTF">2012-12-17T19:55:22Z</dcterms:created>
  <dcterms:modified xsi:type="dcterms:W3CDTF">2013-06-14T19:19:02Z</dcterms:modified>
</cp:coreProperties>
</file>