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409" r:id="rId2"/>
    <p:sldId id="258" r:id="rId3"/>
    <p:sldId id="408" r:id="rId4"/>
    <p:sldId id="407" r:id="rId5"/>
    <p:sldId id="470" r:id="rId6"/>
    <p:sldId id="471" r:id="rId7"/>
    <p:sldId id="472" r:id="rId8"/>
    <p:sldId id="479" r:id="rId9"/>
    <p:sldId id="406" r:id="rId10"/>
    <p:sldId id="259" r:id="rId11"/>
    <p:sldId id="385" r:id="rId12"/>
    <p:sldId id="386" r:id="rId13"/>
    <p:sldId id="387" r:id="rId14"/>
    <p:sldId id="379" r:id="rId15"/>
    <p:sldId id="355" r:id="rId16"/>
    <p:sldId id="436" r:id="rId17"/>
    <p:sldId id="474" r:id="rId18"/>
    <p:sldId id="475" r:id="rId19"/>
    <p:sldId id="497" r:id="rId20"/>
    <p:sldId id="477" r:id="rId21"/>
    <p:sldId id="481" r:id="rId22"/>
    <p:sldId id="480" r:id="rId23"/>
    <p:sldId id="463" r:id="rId24"/>
    <p:sldId id="482" r:id="rId25"/>
    <p:sldId id="484" r:id="rId26"/>
    <p:sldId id="483" r:id="rId27"/>
    <p:sldId id="394" r:id="rId28"/>
    <p:sldId id="395" r:id="rId29"/>
    <p:sldId id="396" r:id="rId30"/>
    <p:sldId id="450" r:id="rId31"/>
    <p:sldId id="464" r:id="rId32"/>
    <p:sldId id="496" r:id="rId33"/>
    <p:sldId id="495" r:id="rId34"/>
    <p:sldId id="494" r:id="rId35"/>
    <p:sldId id="493" r:id="rId36"/>
    <p:sldId id="492" r:id="rId37"/>
    <p:sldId id="427" r:id="rId38"/>
    <p:sldId id="428" r:id="rId39"/>
    <p:sldId id="429" r:id="rId40"/>
    <p:sldId id="486" r:id="rId41"/>
    <p:sldId id="491" r:id="rId42"/>
    <p:sldId id="487" r:id="rId43"/>
    <p:sldId id="488" r:id="rId44"/>
    <p:sldId id="489" r:id="rId45"/>
    <p:sldId id="335" r:id="rId46"/>
    <p:sldId id="33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0066"/>
    <a:srgbClr val="CC0099"/>
    <a:srgbClr val="FF6600"/>
    <a:srgbClr val="92CC34"/>
    <a:srgbClr val="0000FF"/>
    <a:srgbClr val="33CCCC"/>
    <a:srgbClr val="00CC00"/>
    <a:srgbClr val="FF9147"/>
    <a:srgbClr val="FF8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86" autoAdjust="0"/>
    <p:restoredTop sz="98171" autoAdjust="0"/>
  </p:normalViewPr>
  <p:slideViewPr>
    <p:cSldViewPr>
      <p:cViewPr>
        <p:scale>
          <a:sx n="125" d="100"/>
          <a:sy n="125" d="100"/>
        </p:scale>
        <p:origin x="-114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D816-5A30-4DBF-9021-A443A594A89C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3726-28E6-4156-8390-438239E626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5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5836F9-2BEF-4F83-9F36-BECD411F7C36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#q=how+much+chocolate+is+sold+for+valentine's+da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cuanswers.com/pdf/cb_ref/pdf_export.pdf" TargetMode="External"/><Relationship Id="rId7" Type="http://schemas.openxmlformats.org/officeDocument/2006/relationships/hyperlink" Target="http://www.cuanswers.com/pdf/cb_ref/communication_with_members.pdf" TargetMode="External"/><Relationship Id="rId2" Type="http://schemas.openxmlformats.org/officeDocument/2006/relationships/hyperlink" Target="http://cuanswers.com/pdf/cb_ref/Documentation_Tricks_of_the_Trade2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answers.com/pdf/cb_ref/onlineballot.pdf" TargetMode="External"/><Relationship Id="rId5" Type="http://schemas.openxmlformats.org/officeDocument/2006/relationships/hyperlink" Target="http://www.cuanswers.com/pdf/cb_ref/DCEmpSecurity.pdf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kb.cuanswers.com/cuanswers/ext/kbdetail.aspx?kbid=3924" TargetMode="Externa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uanswers.com/tricks_of_trad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60" y="64008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5976" y="2667000"/>
            <a:ext cx="7619999" cy="1202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Century Gothic" pitchFamily="34" charset="0"/>
              </a:rPr>
              <a:t>Welcome to the          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  <a:cs typeface="Aharoni" pitchFamily="2" charset="-79"/>
              </a:rPr>
              <a:t> February 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Tricks of the Trade</a:t>
            </a:r>
            <a:endParaRPr lang="en-US" sz="3200" dirty="0">
              <a:latin typeface="Segoe Print" pitchFamily="2" charset="0"/>
            </a:endParaRPr>
          </a:p>
          <a:p>
            <a:r>
              <a:rPr lang="en-US" sz="3200" dirty="0" smtClean="0">
                <a:latin typeface="Century Gothic" pitchFamily="34" charset="0"/>
              </a:rPr>
              <a:t>webinar!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133" y="1298602"/>
            <a:ext cx="5541467" cy="9873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Century Gothic" pitchFamily="34" charset="0"/>
              </a:rPr>
              <a:t>Insert an arrow next to your </a:t>
            </a:r>
            <a:r>
              <a:rPr lang="en-US" sz="2000" b="1" dirty="0" smtClean="0">
                <a:latin typeface="Century Gothic" pitchFamily="34" charset="0"/>
              </a:rPr>
              <a:t>favorite</a:t>
            </a:r>
            <a:r>
              <a:rPr lang="en-US" sz="2000" dirty="0" smtClean="0">
                <a:latin typeface="Century Gothic" pitchFamily="34" charset="0"/>
              </a:rPr>
              <a:t>  </a:t>
            </a:r>
            <a:r>
              <a:rPr lang="en-US" sz="2000" b="1" dirty="0" smtClean="0">
                <a:latin typeface="Century Gothic" pitchFamily="34" charset="0"/>
              </a:rPr>
              <a:t>picture.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537109"/>
            <a:ext cx="1220830" cy="28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446046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9974" y="647378"/>
            <a:ext cx="6965245" cy="85881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Ice Breaker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50863">
            <a:off x="6243866" y="5832105"/>
            <a:ext cx="2270619" cy="31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One Heart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0450" y="5723202"/>
            <a:ext cx="172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Chocolate Heart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22363" y="3525084"/>
            <a:ext cx="208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Red Velvet Cake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21036997">
            <a:off x="6532024" y="3598983"/>
            <a:ext cx="238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Crazy Heart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754">
            <a:off x="1152930" y="4351975"/>
            <a:ext cx="1556462" cy="1556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751">
            <a:off x="6236151" y="4149035"/>
            <a:ext cx="1856679" cy="1706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84" y="3963239"/>
            <a:ext cx="1727019" cy="1727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4265">
            <a:off x="1083509" y="2113584"/>
            <a:ext cx="1642978" cy="1642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534944">
            <a:off x="1644412" y="4768177"/>
            <a:ext cx="174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Many hearts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092">
            <a:off x="5985785" y="1788398"/>
            <a:ext cx="1905000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52" y="1930113"/>
            <a:ext cx="1317528" cy="1621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757191">
            <a:off x="595008" y="3567386"/>
            <a:ext cx="208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Calendar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41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1" y="982242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65" y="1909044"/>
            <a:ext cx="7391401" cy="1097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entury Gothic" pitchFamily="34" charset="0"/>
              </a:rPr>
              <a:t>How many boxes of chocolate are sold on Valentine’s Day?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77000"/>
            <a:ext cx="1220830" cy="2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9896" y="2915798"/>
            <a:ext cx="700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Insert an arrow in the box with the correct answer.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rot="21241144">
            <a:off x="458830" y="4267199"/>
            <a:ext cx="24384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58 million</a:t>
            </a:r>
          </a:p>
          <a:p>
            <a:pPr algn="ctr"/>
            <a:r>
              <a:rPr lang="en-US" sz="3600" dirty="0"/>
              <a:t>p</a:t>
            </a:r>
            <a:r>
              <a:rPr lang="en-US" sz="3600" dirty="0" smtClean="0"/>
              <a:t>ounds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 rot="337991">
            <a:off x="3388147" y="3430248"/>
            <a:ext cx="2438400" cy="2209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38 million pounds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 rot="21361505">
            <a:off x="6233456" y="3697075"/>
            <a:ext cx="2676723" cy="2209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48 million pounds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4" y="3006315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60467" y="3810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Featuring February’s Top Picks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510" y="2743200"/>
            <a:ext cx="7544615" cy="2971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b="1" dirty="0" smtClean="0">
                <a:latin typeface="Century Gothic" pitchFamily="34" charset="0"/>
              </a:rPr>
              <a:t>48 million pounds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Source:  Google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www.google.com</a:t>
            </a:r>
            <a:r>
              <a:rPr lang="en-US" sz="2000" dirty="0">
                <a:hlinkClick r:id="rId2"/>
              </a:rPr>
              <a:t>/#</a:t>
            </a:r>
            <a:r>
              <a:rPr lang="en-US" sz="2000" dirty="0" smtClean="0">
                <a:hlinkClick r:id="rId2"/>
              </a:rPr>
              <a:t>q=</a:t>
            </a:r>
            <a:r>
              <a:rPr lang="en-US" sz="2000" dirty="0" err="1" smtClean="0">
                <a:hlinkClick r:id="rId2"/>
              </a:rPr>
              <a:t>how+much+chocolate+is+sold+for+valentine's+day</a:t>
            </a:r>
            <a:r>
              <a:rPr lang="en-US" sz="2000" dirty="0" smtClean="0"/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Featuring February’s Top Picks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0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37401">
            <a:off x="1064506" y="2882801"/>
            <a:ext cx="3275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Great job! </a:t>
            </a:r>
          </a:p>
          <a:p>
            <a:pPr algn="ctr"/>
            <a:r>
              <a:rPr lang="en-US" sz="3200" dirty="0" smtClean="0">
                <a:cs typeface="Vijaya" pitchFamily="34" charset="0"/>
              </a:rPr>
              <a:t>Yum!  Here’s some more!</a:t>
            </a:r>
            <a:endParaRPr lang="en-US" sz="3200" b="1" dirty="0">
              <a:solidFill>
                <a:srgbClr val="92CC34"/>
              </a:solidFill>
              <a:latin typeface="Century Gothic" pitchFamily="34" charset="0"/>
              <a:cs typeface="Vijay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0511" y="1312114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Featuring February’s Top Picks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150" y="2899458"/>
            <a:ext cx="4234651" cy="282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15" y="609600"/>
            <a:ext cx="6965245" cy="120248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Focus of This Month’s Webinar:</a:t>
            </a:r>
            <a:br>
              <a:rPr lang="en-US" sz="3200" dirty="0" smtClean="0">
                <a:latin typeface="Century Gothic" pitchFamily="34" charset="0"/>
              </a:rPr>
            </a:br>
            <a:r>
              <a:rPr lang="en-US" sz="3200" b="1" dirty="0" smtClean="0">
                <a:latin typeface="Century Gothic" pitchFamily="34" charset="0"/>
              </a:rPr>
              <a:t>February Picks – Variety Pack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77000"/>
            <a:ext cx="1220830" cy="2814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828800"/>
            <a:ext cx="7391400" cy="1630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entury Gothic" pitchFamily="34" charset="0"/>
              </a:rPr>
              <a:t>Today we’ll </a:t>
            </a:r>
            <a:r>
              <a:rPr lang="en-US" sz="1800" dirty="0" smtClean="0">
                <a:latin typeface="Century Gothic" pitchFamily="34" charset="0"/>
              </a:rPr>
              <a:t>review a variety of documentation resources.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7" y="2362200"/>
            <a:ext cx="66170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PDF Export Brochure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7" y="1752600"/>
            <a:ext cx="751459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613467" y="4191000"/>
            <a:ext cx="1663133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7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PDF Export Brochure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67" y="1565717"/>
            <a:ext cx="3785271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PDF Export Brochure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67" y="1565717"/>
            <a:ext cx="3785271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02" y="2779899"/>
            <a:ext cx="30997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920118" y="4181851"/>
            <a:ext cx="1727767" cy="10064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PDF Export Brochure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3445229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14" y="3086100"/>
            <a:ext cx="467306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PDF Export Brochure</a:t>
            </a:r>
            <a:endParaRPr lang="en-US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5709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60" y="6400800"/>
            <a:ext cx="1220830" cy="2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973" y="23622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itchFamily="34" charset="0"/>
              </a:rPr>
              <a:t>From brochures to booklets, 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From charts to checklists,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From flyers to forms,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There is a lot of documentation on our website about CU*BASE and the programs and features it offers. That’s why each month, we send you a Tricks of the Trade email and hold this companion webinar, to highlight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</a:rPr>
              <a:t>key documents that will make your job easier!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860" y1="7018" x2="43860" y2="7018"/>
                        <a14:foregroundMark x1="39376" y1="8187" x2="39376" y2="8187"/>
                        <a14:foregroundMark x1="47953" y1="8480" x2="47953" y2="8480"/>
                        <a14:foregroundMark x1="57895" y1="9357" x2="59454" y2="8918"/>
                        <a14:foregroundMark x1="66862" y1="7749" x2="66862" y2="7749"/>
                        <a14:foregroundMark x1="64327" y1="16082" x2="64327" y2="16082"/>
                        <a14:foregroundMark x1="66862" y1="37281" x2="66862" y2="37281"/>
                        <a14:foregroundMark x1="67251" y1="44737" x2="67251" y2="44737"/>
                        <a14:foregroundMark x1="68811" y1="27632" x2="68811" y2="27632"/>
                        <a14:foregroundMark x1="69786" y1="20906" x2="69786" y2="20906"/>
                        <a14:foregroundMark x1="62378" y1="25292" x2="62378" y2="25292"/>
                        <a14:foregroundMark x1="63938" y1="34357" x2="63938" y2="34357"/>
                        <a14:foregroundMark x1="71345" y1="33626" x2="71345" y2="33626"/>
                        <a14:foregroundMark x1="70760" y1="13743" x2="70760" y2="13743"/>
                        <a14:foregroundMark x1="71930" y1="27632" x2="71930" y2="27632"/>
                        <a14:foregroundMark x1="70760" y1="15643" x2="70760" y2="15643"/>
                        <a14:foregroundMark x1="70370" y1="10819" x2="70370" y2="10819"/>
                        <a14:foregroundMark x1="54971" y1="8918" x2="54971" y2="8918"/>
                        <a14:foregroundMark x1="51462" y1="7456" x2="51462" y2="7456"/>
                        <a14:foregroundMark x1="30604" y1="7602" x2="30604" y2="7602"/>
                        <a14:foregroundMark x1="36647" y1="8041" x2="36647" y2="8041"/>
                        <a14:foregroundMark x1="40546" y1="5409" x2="40546" y2="5409"/>
                        <a14:foregroundMark x1="34503" y1="6871" x2="34503" y2="6871"/>
                        <a14:foregroundMark x1="28070" y1="8772" x2="28070" y2="8772"/>
                        <a14:foregroundMark x1="38207" y1="5848" x2="38207" y2="5848"/>
                        <a14:foregroundMark x1="32164" y1="8480" x2="32164" y2="8480"/>
                        <a14:foregroundMark x1="41715" y1="8918" x2="41715" y2="8918"/>
                        <a14:backgroundMark x1="61404" y1="95614" x2="61404" y2="95614"/>
                        <a14:backgroundMark x1="61598" y1="1316" x2="61598" y2="1316"/>
                        <a14:backgroundMark x1="30604" y1="6579" x2="30604" y2="6579"/>
                        <a14:backgroundMark x1="36062" y1="4678" x2="36062" y2="4678"/>
                        <a14:backgroundMark x1="41715" y1="5117" x2="41715" y2="5117"/>
                        <a14:backgroundMark x1="33918" y1="5848" x2="33918" y2="5848"/>
                        <a14:backgroundMark x1="43470" y1="98538" x2="43470" y2="98538"/>
                        <a14:backgroundMark x1="38402" y1="3947" x2="38402" y2="3947"/>
                        <a14:backgroundMark x1="36062" y1="6287" x2="36062" y2="6287"/>
                        <a14:backgroundMark x1="32943" y1="7018" x2="32943" y2="7018"/>
                        <a14:backgroundMark x1="38012" y1="6287" x2="38012" y2="6287"/>
                        <a14:backgroundMark x1="39961" y1="5556" x2="39961" y2="5556"/>
                        <a14:backgroundMark x1="63938" y1="95906" x2="63938" y2="95906"/>
                        <a14:backgroundMark x1="46979" y1="97515" x2="46979" y2="9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3" y="2124242"/>
            <a:ext cx="1036993" cy="138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935" y="990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2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PDF Export Brochure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965"/>
            <a:ext cx="3612595" cy="46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PDF Export Brochure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25" y="1447800"/>
            <a:ext cx="3575656" cy="46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2" y="3720099"/>
            <a:ext cx="6705601" cy="137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639453" y="3151590"/>
            <a:ext cx="208647" cy="6572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PDF Export Brochure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240630" cy="384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2050" idx="1"/>
          </p:cNvCxnSpPr>
          <p:nvPr/>
        </p:nvCxnSpPr>
        <p:spPr>
          <a:xfrm>
            <a:off x="990600" y="3675423"/>
            <a:ext cx="457200" cy="14523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9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Auditing Employee Access</a:t>
            </a:r>
            <a:endParaRPr lang="en-US" sz="27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25" y="1447800"/>
            <a:ext cx="3575656" cy="46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5890"/>
            <a:ext cx="6781800" cy="147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889094" y="3886200"/>
            <a:ext cx="0" cy="5515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Auditing Employee Access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404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Auditing Employee Access</a:t>
            </a:r>
            <a:endParaRPr lang="en-US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953000" cy="407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629400" y="2362200"/>
            <a:ext cx="1447800" cy="904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Auditing Employee Access</a:t>
            </a:r>
            <a:endParaRPr lang="en-US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4" y="1514475"/>
            <a:ext cx="334574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13881"/>
            <a:ext cx="6038850" cy="24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93356" y="2904114"/>
            <a:ext cx="440444" cy="829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2926" y="2058913"/>
            <a:ext cx="597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Which answer is not correct?</a:t>
            </a:r>
            <a:endParaRPr lang="en-US" sz="2000" b="1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47" y1="24225" x2="17647" y2="24225"/>
                        <a14:foregroundMark x1="16024" y1="21127" x2="16024" y2="21127"/>
                        <a14:foregroundMark x1="21501" y1="21127" x2="21501" y2="21127"/>
                        <a14:foregroundMark x1="7708" y1="20000" x2="7708" y2="20000"/>
                        <a14:foregroundMark x1="82759" y1="75211" x2="82759" y2="75211"/>
                        <a14:foregroundMark x1="84381" y1="64789" x2="84381" y2="64789"/>
                        <a14:foregroundMark x1="77688" y1="53521" x2="77688" y2="53521"/>
                        <a14:foregroundMark x1="47262" y1="35070" x2="47262" y2="35070"/>
                        <a14:foregroundMark x1="60041" y1="33521" x2="60041" y2="33521"/>
                        <a14:foregroundMark x1="63286" y1="36197" x2="63286" y2="36197"/>
                        <a14:foregroundMark x1="56592" y1="50141" x2="56592" y2="50141"/>
                        <a14:foregroundMark x1="48884" y1="50423" x2="48884" y2="50423"/>
                        <a14:foregroundMark x1="44422" y1="49296" x2="44422" y2="49296"/>
                        <a14:foregroundMark x1="61055" y1="48873" x2="61055" y2="48873"/>
                        <a14:foregroundMark x1="52738" y1="32676" x2="52738" y2="32676"/>
                        <a14:foregroundMark x1="51116" y1="24225" x2="51116" y2="24225"/>
                        <a14:foregroundMark x1="77688" y1="47746" x2="77688" y2="47746"/>
                        <a14:foregroundMark x1="47667" y1="25775" x2="47667" y2="25775"/>
                        <a14:foregroundMark x1="42799" y1="30423" x2="42799" y2="30423"/>
                        <a14:foregroundMark x1="45030" y1="28028" x2="45030" y2="28028"/>
                        <a14:foregroundMark x1="51521" y1="22254" x2="51521" y2="22254"/>
                        <a14:foregroundMark x1="61055" y1="48873" x2="61055" y2="48873"/>
                        <a14:foregroundMark x1="53347" y1="50423" x2="53347" y2="50423"/>
                        <a14:foregroundMark x1="40974" y1="46620" x2="40974" y2="4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14" y="1431823"/>
            <a:ext cx="1232359" cy="177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26" y="2856165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82487" y="278011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in the bubble with the right answer.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3135284" y="3781473"/>
            <a:ext cx="2895600" cy="2731549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</a:p>
          <a:p>
            <a:pPr algn="ctr"/>
            <a:r>
              <a:rPr lang="en-US" dirty="0" smtClean="0"/>
              <a:t>CU*Answers pricing is more expensive.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202942" y="3371367"/>
            <a:ext cx="2902085" cy="2883949"/>
          </a:xfrm>
          <a:prstGeom prst="flowChartConnector">
            <a:avLst/>
          </a:prstGeom>
          <a:solidFill>
            <a:srgbClr val="FFAA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dirty="0" smtClean="0"/>
              <a:t>The form to purchase the software is on the last page of the brochure.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030884" y="3185838"/>
            <a:ext cx="2898843" cy="2672998"/>
          </a:xfrm>
          <a:prstGeom prst="flowChartConnector">
            <a:avLst/>
          </a:prstGeom>
          <a:solidFill>
            <a:srgbClr val="FF91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</a:p>
          <a:p>
            <a:pPr algn="ctr"/>
            <a:r>
              <a:rPr lang="en-US" dirty="0" smtClean="0"/>
              <a:t>Fax the form to the number provided on the form.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00" y="1105163"/>
            <a:ext cx="6858000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 smtClean="0"/>
              <a:t>February Top Picks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4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1" y="1600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87" y="2971800"/>
            <a:ext cx="6818494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Answer C</a:t>
            </a:r>
          </a:p>
          <a:p>
            <a:pPr marL="0" indent="0" algn="ctr">
              <a:buNone/>
            </a:pPr>
            <a:r>
              <a:rPr lang="en-US" sz="2000" dirty="0" smtClean="0"/>
              <a:t>CU*Answers has purchased a block of licenses and are selling them at 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reduced rate</a:t>
            </a:r>
            <a:r>
              <a:rPr lang="en-US" sz="2000" dirty="0" smtClean="0"/>
              <a:t>.  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February Top Picks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93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79937">
            <a:off x="998762" y="2752030"/>
            <a:ext cx="3030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Bravo! You’ve won a hot cinnamon bun.</a:t>
            </a:r>
            <a:endParaRPr lang="en-US" sz="3200" dirty="0">
              <a:solidFill>
                <a:srgbClr val="FF6600"/>
              </a:solidFill>
              <a:latin typeface="Arial Black" pitchFamily="34" charset="0"/>
              <a:cs typeface="Vijay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1985" y="1391087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Prize</a:t>
            </a:r>
            <a:endParaRPr lang="en-US" sz="4800" dirty="0"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61" y="2715228"/>
            <a:ext cx="3697005" cy="246637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February Top Picks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9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038600" cy="46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057400" y="4114800"/>
            <a:ext cx="765888" cy="8672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Online Ballots</a:t>
            </a:r>
            <a:endParaRPr lang="en-US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25" y="1447800"/>
            <a:ext cx="3575656" cy="46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3" y="2133600"/>
            <a:ext cx="7315200" cy="16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038600" y="3187098"/>
            <a:ext cx="457200" cy="11296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Online Ballot</a:t>
            </a:r>
            <a:endParaRPr lang="en-US" sz="27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6005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867400" y="4267200"/>
            <a:ext cx="685800" cy="1282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Online Ballot</a:t>
            </a:r>
            <a:endParaRPr lang="en-US" sz="27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" y="1524000"/>
            <a:ext cx="34074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4201"/>
            <a:ext cx="4404879" cy="14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191000" y="3658551"/>
            <a:ext cx="1295400" cy="1129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Online Ballot</a:t>
            </a:r>
            <a:endParaRPr lang="en-US" sz="27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488398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752600" y="1981200"/>
            <a:ext cx="1295400" cy="1129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5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Online Ballot</a:t>
            </a:r>
            <a:endParaRPr lang="en-US" sz="27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91102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733307" cy="13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752600" y="36576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Online Ballot</a:t>
            </a:r>
            <a:endParaRPr lang="en-US" sz="27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751374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4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Online Ballot</a:t>
            </a:r>
            <a:endParaRPr lang="en-US" sz="27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50" y="1277414"/>
            <a:ext cx="4444150" cy="455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1" y="2094804"/>
            <a:ext cx="563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Can a member cast their vote both online and in a branch?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47" y1="24225" x2="17647" y2="24225"/>
                        <a14:foregroundMark x1="16024" y1="21127" x2="16024" y2="21127"/>
                        <a14:foregroundMark x1="21501" y1="21127" x2="21501" y2="21127"/>
                        <a14:foregroundMark x1="7708" y1="20000" x2="7708" y2="20000"/>
                        <a14:foregroundMark x1="82759" y1="75211" x2="82759" y2="75211"/>
                        <a14:foregroundMark x1="84381" y1="64789" x2="84381" y2="64789"/>
                        <a14:foregroundMark x1="77688" y1="53521" x2="77688" y2="53521"/>
                        <a14:foregroundMark x1="47262" y1="35070" x2="47262" y2="35070"/>
                        <a14:foregroundMark x1="60041" y1="33521" x2="60041" y2="33521"/>
                        <a14:foregroundMark x1="63286" y1="36197" x2="63286" y2="36197"/>
                        <a14:foregroundMark x1="56592" y1="50141" x2="56592" y2="50141"/>
                        <a14:foregroundMark x1="48884" y1="50423" x2="48884" y2="50423"/>
                        <a14:foregroundMark x1="44422" y1="49296" x2="44422" y2="49296"/>
                        <a14:foregroundMark x1="61055" y1="48873" x2="61055" y2="48873"/>
                        <a14:foregroundMark x1="52738" y1="32676" x2="52738" y2="32676"/>
                        <a14:foregroundMark x1="51116" y1="24225" x2="51116" y2="24225"/>
                        <a14:foregroundMark x1="77688" y1="47746" x2="77688" y2="47746"/>
                        <a14:foregroundMark x1="47667" y1="25775" x2="47667" y2="25775"/>
                        <a14:foregroundMark x1="42799" y1="30423" x2="42799" y2="30423"/>
                        <a14:foregroundMark x1="45030" y1="28028" x2="45030" y2="28028"/>
                        <a14:foregroundMark x1="51521" y1="22254" x2="51521" y2="22254"/>
                        <a14:foregroundMark x1="61055" y1="48873" x2="61055" y2="48873"/>
                        <a14:foregroundMark x1="53347" y1="50423" x2="53347" y2="50423"/>
                        <a14:foregroundMark x1="40974" y1="46620" x2="40974" y2="4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4" y="1243007"/>
            <a:ext cx="1079959" cy="155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84" y="3017803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 rot="204784">
            <a:off x="4774476" y="3701993"/>
            <a:ext cx="2895600" cy="273154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 rot="21231943">
            <a:off x="954296" y="3472707"/>
            <a:ext cx="2902085" cy="28839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8406" y="291685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in the square with the right answer.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89377" y="1016257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February Top Picks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0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92" y="3352800"/>
            <a:ext cx="7544615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Yes, a member can cast a vote online and an employee can assist a member with voting in CU*BASE.</a:t>
            </a:r>
          </a:p>
          <a:p>
            <a:pPr marL="0" indent="0" algn="ctr">
              <a:buNone/>
            </a:pPr>
            <a:endParaRPr lang="en-US" sz="1100" b="1" dirty="0" smtClean="0"/>
          </a:p>
          <a:p>
            <a:pPr marL="0" indent="0" algn="ctr">
              <a:buNone/>
            </a:pPr>
            <a:endParaRPr lang="en-US" sz="48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February Top Picks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4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9377" y="1143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79937">
            <a:off x="1028773" y="2310615"/>
            <a:ext cx="3030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Excellent! You’ve won a juicy hamburger!</a:t>
            </a:r>
            <a:endParaRPr lang="en-US" sz="3200" dirty="0">
              <a:solidFill>
                <a:srgbClr val="FF6600"/>
              </a:solidFill>
              <a:latin typeface="Arial Black" pitchFamily="34" charset="0"/>
              <a:cs typeface="Vijay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February Top Picks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76" y="2362200"/>
            <a:ext cx="3430524" cy="282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616">
            <a:off x="2537125" y="1627682"/>
            <a:ext cx="3575656" cy="46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Communication with Members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25" y="1447800"/>
            <a:ext cx="3575656" cy="46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4552"/>
            <a:ext cx="7609321" cy="220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76400" y="2971800"/>
            <a:ext cx="990602" cy="19396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0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Communication with Members</a:t>
            </a:r>
            <a:endParaRPr lang="en-US" sz="27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4" y="1400175"/>
            <a:ext cx="3578156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09954" y="3415496"/>
            <a:ext cx="457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515622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Communication with Members</a:t>
            </a:r>
            <a:endParaRPr lang="en-US" sz="27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578156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366419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696200" y="2689976"/>
            <a:ext cx="990600" cy="8827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Communication with Members</a:t>
            </a:r>
            <a:endParaRPr lang="en-US" sz="27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3471810" cy="44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4907003" cy="7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36680" y="2277620"/>
            <a:ext cx="323850" cy="5349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3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Communication with Members</a:t>
            </a:r>
            <a:endParaRPr lang="en-US" sz="27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2662"/>
            <a:ext cx="3505200" cy="45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818286" y="2209800"/>
            <a:ext cx="896714" cy="7174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18" y="2971800"/>
            <a:ext cx="5599336" cy="17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15" y="14478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Takeaways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653605" cy="312419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On the whiteboard: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Write down your most valuable takeaway from today’s webinar.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" y="3244073"/>
            <a:ext cx="228600" cy="23812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Webinar Wrap-Up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2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117646" cy="145403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Thank you </a:t>
            </a:r>
            <a:r>
              <a:rPr lang="en-US" sz="3200" dirty="0" smtClean="0"/>
              <a:t>for attending the February  Tricks of the Trade </a:t>
            </a:r>
            <a:br>
              <a:rPr lang="en-US" sz="3200" dirty="0" smtClean="0"/>
            </a:br>
            <a:r>
              <a:rPr lang="en-US" sz="3200" dirty="0" smtClean="0"/>
              <a:t>webinar!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9" y="2063635"/>
            <a:ext cx="7239002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/>
              <a:t>questions regarding </a:t>
            </a:r>
            <a:r>
              <a:rPr lang="en-US" sz="1800" dirty="0" smtClean="0"/>
              <a:t>today’s topics. Please refer </a:t>
            </a:r>
            <a:r>
              <a:rPr lang="en-US" sz="1800" dirty="0"/>
              <a:t>to the documentation referenced in today’s </a:t>
            </a:r>
            <a:r>
              <a:rPr lang="en-US" sz="1800" dirty="0" smtClean="0"/>
              <a:t>webinar:</a:t>
            </a:r>
          </a:p>
          <a:p>
            <a:pPr lvl="1"/>
            <a:r>
              <a:rPr lang="en-US" sz="1800" i="1" dirty="0" smtClean="0">
                <a:hlinkClick r:id="rId2"/>
              </a:rPr>
              <a:t>http://cuanswers.com/pdf/</a:t>
            </a:r>
            <a:r>
              <a:rPr lang="en-US" sz="1800" i="1" dirty="0" err="1" smtClean="0">
                <a:hlinkClick r:id="rId2"/>
              </a:rPr>
              <a:t>cb_ref</a:t>
            </a:r>
            <a:r>
              <a:rPr lang="en-US" sz="1800" i="1" dirty="0" smtClean="0">
                <a:hlinkClick r:id="rId2"/>
              </a:rPr>
              <a:t>/Documentation_Tricks_of_the_Trade27.pdf</a:t>
            </a:r>
            <a:endParaRPr lang="en-US" sz="1800" i="1" dirty="0" smtClean="0"/>
          </a:p>
          <a:p>
            <a:pPr lvl="1"/>
            <a:r>
              <a:rPr lang="en-US" sz="1800" i="1" dirty="0" smtClean="0">
                <a:hlinkClick r:id="rId3"/>
              </a:rPr>
              <a:t>http://www.cuanswers.com/pdf/</a:t>
            </a:r>
            <a:r>
              <a:rPr lang="en-US" sz="1800" i="1" dirty="0" err="1" smtClean="0">
                <a:hlinkClick r:id="rId3"/>
              </a:rPr>
              <a:t>cb_ref</a:t>
            </a:r>
            <a:r>
              <a:rPr lang="en-US" sz="1800" i="1" dirty="0" smtClean="0">
                <a:hlinkClick r:id="rId3"/>
              </a:rPr>
              <a:t>/</a:t>
            </a:r>
            <a:r>
              <a:rPr lang="en-US" sz="1800" i="1" dirty="0" err="1" smtClean="0">
                <a:hlinkClick r:id="rId3"/>
              </a:rPr>
              <a:t>pdf_export.pdf</a:t>
            </a:r>
            <a:endParaRPr lang="en-US" sz="1800" i="1" dirty="0" smtClean="0"/>
          </a:p>
          <a:p>
            <a:pPr lvl="1"/>
            <a:r>
              <a:rPr lang="en-US" sz="1800" i="1" dirty="0" smtClean="0">
                <a:hlinkClick r:id="rId4"/>
              </a:rPr>
              <a:t>https</a:t>
            </a:r>
            <a:r>
              <a:rPr lang="en-US" sz="1800" i="1" dirty="0">
                <a:hlinkClick r:id="rId4"/>
              </a:rPr>
              <a:t>://</a:t>
            </a:r>
            <a:r>
              <a:rPr lang="en-US" sz="1800" i="1" dirty="0" err="1" smtClean="0">
                <a:hlinkClick r:id="rId4"/>
              </a:rPr>
              <a:t>kb.cuanswers.com</a:t>
            </a:r>
            <a:r>
              <a:rPr lang="en-US" sz="1800" i="1" dirty="0" smtClean="0">
                <a:hlinkClick r:id="rId4"/>
              </a:rPr>
              <a:t>/</a:t>
            </a:r>
            <a:r>
              <a:rPr lang="en-US" sz="1800" i="1" dirty="0" err="1" smtClean="0">
                <a:hlinkClick r:id="rId4"/>
              </a:rPr>
              <a:t>cuanswers</a:t>
            </a:r>
            <a:r>
              <a:rPr lang="en-US" sz="1800" i="1" dirty="0" smtClean="0">
                <a:hlinkClick r:id="rId4"/>
              </a:rPr>
              <a:t>/</a:t>
            </a:r>
            <a:r>
              <a:rPr lang="en-US" sz="1800" i="1" dirty="0" err="1" smtClean="0">
                <a:hlinkClick r:id="rId4"/>
              </a:rPr>
              <a:t>ext</a:t>
            </a:r>
            <a:r>
              <a:rPr lang="en-US" sz="1800" i="1" dirty="0" smtClean="0">
                <a:hlinkClick r:id="rId4"/>
              </a:rPr>
              <a:t>/</a:t>
            </a:r>
            <a:r>
              <a:rPr lang="en-US" sz="1800" i="1" dirty="0" err="1" smtClean="0">
                <a:hlinkClick r:id="rId4"/>
              </a:rPr>
              <a:t>kbdetail.aspx?kbid</a:t>
            </a:r>
            <a:r>
              <a:rPr lang="en-US" sz="1800" i="1" dirty="0" smtClean="0">
                <a:hlinkClick r:id="rId4"/>
              </a:rPr>
              <a:t>=3924</a:t>
            </a:r>
            <a:endParaRPr lang="en-US" sz="1800" i="1" dirty="0" smtClean="0"/>
          </a:p>
          <a:p>
            <a:pPr lvl="1"/>
            <a:r>
              <a:rPr lang="en-US" sz="1800" i="1" dirty="0">
                <a:hlinkClick r:id="rId5"/>
              </a:rPr>
              <a:t>http://</a:t>
            </a:r>
            <a:r>
              <a:rPr lang="en-US" sz="1800" i="1" dirty="0" smtClean="0">
                <a:hlinkClick r:id="rId5"/>
              </a:rPr>
              <a:t>www.cuanswers.com/pdf/</a:t>
            </a:r>
            <a:r>
              <a:rPr lang="en-US" sz="1800" i="1" dirty="0" err="1" smtClean="0">
                <a:hlinkClick r:id="rId5"/>
              </a:rPr>
              <a:t>cb_ref</a:t>
            </a:r>
            <a:r>
              <a:rPr lang="en-US" sz="1800" i="1" dirty="0" smtClean="0">
                <a:hlinkClick r:id="rId5"/>
              </a:rPr>
              <a:t>/</a:t>
            </a:r>
            <a:r>
              <a:rPr lang="en-US" sz="1800" i="1" dirty="0" err="1" smtClean="0">
                <a:hlinkClick r:id="rId5"/>
              </a:rPr>
              <a:t>DCEmpSecurity.pdf</a:t>
            </a:r>
            <a:r>
              <a:rPr lang="en-US" sz="1800" i="1" dirty="0" smtClean="0"/>
              <a:t> </a:t>
            </a:r>
          </a:p>
          <a:p>
            <a:pPr lvl="1"/>
            <a:r>
              <a:rPr lang="en-US" sz="1800" i="1" dirty="0">
                <a:hlinkClick r:id="rId6"/>
              </a:rPr>
              <a:t>http://</a:t>
            </a:r>
            <a:r>
              <a:rPr lang="en-US" sz="1800" i="1" dirty="0" smtClean="0">
                <a:hlinkClick r:id="rId6"/>
              </a:rPr>
              <a:t>www.cuanswers.com/pdf/</a:t>
            </a:r>
            <a:r>
              <a:rPr lang="en-US" sz="1800" i="1" dirty="0" err="1" smtClean="0">
                <a:hlinkClick r:id="rId6"/>
              </a:rPr>
              <a:t>cb_ref</a:t>
            </a:r>
            <a:r>
              <a:rPr lang="en-US" sz="1800" i="1" dirty="0" smtClean="0">
                <a:hlinkClick r:id="rId6"/>
              </a:rPr>
              <a:t>/</a:t>
            </a:r>
            <a:r>
              <a:rPr lang="en-US" sz="1800" i="1" dirty="0" err="1" smtClean="0">
                <a:hlinkClick r:id="rId6"/>
              </a:rPr>
              <a:t>onlineballot.pdf</a:t>
            </a:r>
            <a:endParaRPr lang="en-US" sz="1800" i="1" dirty="0" smtClean="0"/>
          </a:p>
          <a:p>
            <a:pPr lvl="1"/>
            <a:r>
              <a:rPr lang="en-US" sz="1800" i="1" dirty="0">
                <a:hlinkClick r:id="rId7"/>
              </a:rPr>
              <a:t>http://</a:t>
            </a:r>
            <a:r>
              <a:rPr lang="en-US" sz="1800" i="1" dirty="0" smtClean="0">
                <a:hlinkClick r:id="rId7"/>
              </a:rPr>
              <a:t>www.cuanswers.com/pdf/</a:t>
            </a:r>
            <a:r>
              <a:rPr lang="en-US" sz="1800" i="1" dirty="0" err="1" smtClean="0">
                <a:hlinkClick r:id="rId7"/>
              </a:rPr>
              <a:t>cb_ref</a:t>
            </a:r>
            <a:r>
              <a:rPr lang="en-US" sz="1800" i="1" dirty="0" smtClean="0">
                <a:hlinkClick r:id="rId7"/>
              </a:rPr>
              <a:t>/</a:t>
            </a:r>
            <a:r>
              <a:rPr lang="en-US" sz="1800" i="1" dirty="0" err="1" smtClean="0">
                <a:hlinkClick r:id="rId7"/>
              </a:rPr>
              <a:t>communication_with_members.pdf</a:t>
            </a:r>
            <a:r>
              <a:rPr lang="en-US" sz="1800" i="1" dirty="0" smtClean="0"/>
              <a:t> </a:t>
            </a:r>
            <a:endParaRPr lang="en-US" sz="1800" b="1" i="1" dirty="0" smtClean="0"/>
          </a:p>
          <a:p>
            <a:pPr marL="365760" lvl="1" indent="0">
              <a:buNone/>
            </a:pPr>
            <a:r>
              <a:rPr lang="en-US" sz="1800" b="1" dirty="0" smtClean="0"/>
              <a:t>See </a:t>
            </a:r>
            <a:r>
              <a:rPr lang="en-US" sz="1800" b="1" dirty="0"/>
              <a:t>you at next month’s Tricks of the Trade </a:t>
            </a:r>
            <a:r>
              <a:rPr lang="en-US" sz="1800" b="1" dirty="0" smtClean="0"/>
              <a:t>webinar!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860" y1="7018" x2="43860" y2="7018"/>
                        <a14:foregroundMark x1="39376" y1="8187" x2="39376" y2="8187"/>
                        <a14:foregroundMark x1="47953" y1="8480" x2="47953" y2="8480"/>
                        <a14:foregroundMark x1="57895" y1="9357" x2="59454" y2="8918"/>
                        <a14:foregroundMark x1="66862" y1="7749" x2="66862" y2="7749"/>
                        <a14:foregroundMark x1="64327" y1="16082" x2="64327" y2="16082"/>
                        <a14:foregroundMark x1="66862" y1="37281" x2="66862" y2="37281"/>
                        <a14:foregroundMark x1="67251" y1="44737" x2="67251" y2="44737"/>
                        <a14:foregroundMark x1="68811" y1="27632" x2="68811" y2="27632"/>
                        <a14:foregroundMark x1="69786" y1="20906" x2="69786" y2="20906"/>
                        <a14:foregroundMark x1="62378" y1="25292" x2="62378" y2="25292"/>
                        <a14:foregroundMark x1="63938" y1="34357" x2="63938" y2="34357"/>
                        <a14:foregroundMark x1="71345" y1="33626" x2="71345" y2="33626"/>
                        <a14:foregroundMark x1="70760" y1="13743" x2="70760" y2="13743"/>
                        <a14:foregroundMark x1="71930" y1="27632" x2="71930" y2="27632"/>
                        <a14:foregroundMark x1="70760" y1="15643" x2="70760" y2="15643"/>
                        <a14:foregroundMark x1="70370" y1="10819" x2="70370" y2="10819"/>
                        <a14:foregroundMark x1="54971" y1="8918" x2="54971" y2="8918"/>
                        <a14:foregroundMark x1="51462" y1="7456" x2="51462" y2="7456"/>
                        <a14:foregroundMark x1="30604" y1="7602" x2="30604" y2="7602"/>
                        <a14:foregroundMark x1="36647" y1="8041" x2="36647" y2="8041"/>
                        <a14:foregroundMark x1="40546" y1="5409" x2="40546" y2="5409"/>
                        <a14:foregroundMark x1="34503" y1="6871" x2="34503" y2="6871"/>
                        <a14:foregroundMark x1="28070" y1="8772" x2="28070" y2="8772"/>
                        <a14:foregroundMark x1="38207" y1="5848" x2="38207" y2="5848"/>
                        <a14:foregroundMark x1="32164" y1="8480" x2="32164" y2="8480"/>
                        <a14:foregroundMark x1="41715" y1="8918" x2="41715" y2="8918"/>
                        <a14:backgroundMark x1="61404" y1="95614" x2="61404" y2="95614"/>
                        <a14:backgroundMark x1="61598" y1="1316" x2="61598" y2="1316"/>
                        <a14:backgroundMark x1="30604" y1="6579" x2="30604" y2="6579"/>
                        <a14:backgroundMark x1="36062" y1="4678" x2="36062" y2="4678"/>
                        <a14:backgroundMark x1="41715" y1="5117" x2="41715" y2="5117"/>
                        <a14:backgroundMark x1="33918" y1="5848" x2="33918" y2="5848"/>
                        <a14:backgroundMark x1="43470" y1="98538" x2="43470" y2="98538"/>
                        <a14:backgroundMark x1="38402" y1="3947" x2="38402" y2="3947"/>
                        <a14:backgroundMark x1="36062" y1="6287" x2="36062" y2="6287"/>
                        <a14:backgroundMark x1="32943" y1="7018" x2="32943" y2="7018"/>
                        <a14:backgroundMark x1="38012" y1="6287" x2="38012" y2="6287"/>
                        <a14:backgroundMark x1="39961" y1="5556" x2="39961" y2="5556"/>
                        <a14:backgroundMark x1="63938" y1="95906" x2="63938" y2="95906"/>
                        <a14:backgroundMark x1="46979" y1="97515" x2="46979" y2="9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90600"/>
            <a:ext cx="13144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35" y="6422117"/>
            <a:ext cx="1220830" cy="2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616">
            <a:off x="2537125" y="1627682"/>
            <a:ext cx="3575656" cy="46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2757"/>
            <a:ext cx="7153275" cy="32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670888" y="3048483"/>
            <a:ext cx="300912" cy="14001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616">
            <a:off x="2537125" y="1627682"/>
            <a:ext cx="3575656" cy="46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72" y="1371600"/>
            <a:ext cx="4771952" cy="47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971800" y="3048483"/>
            <a:ext cx="12638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616">
            <a:off x="2537125" y="1627682"/>
            <a:ext cx="3575656" cy="46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505200" y="3048483"/>
            <a:ext cx="730472" cy="23617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58" y="1447800"/>
            <a:ext cx="5857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8433" y="1367327"/>
            <a:ext cx="7162799" cy="160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+mn-lt"/>
              </a:rPr>
              <a:t>Check out all our Tricks of the Trade webinar presentations and newsletters: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2"/>
              </a:rPr>
              <a:t>http</a:t>
            </a:r>
            <a:r>
              <a:rPr lang="en-US" sz="2000" dirty="0">
                <a:solidFill>
                  <a:srgbClr val="0000FF"/>
                </a:solidFill>
                <a:latin typeface="+mn-lt"/>
                <a:hlinkClick r:id="rId2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2"/>
              </a:rPr>
              <a:t>cuanswers.com/tricks_of_trade.php</a:t>
            </a:r>
            <a:endParaRPr lang="en-US" sz="2000" dirty="0" smtClean="0">
              <a:solidFill>
                <a:srgbClr val="0000FF"/>
              </a:solidFill>
              <a:latin typeface="+mn-lt"/>
            </a:endParaRP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477000" cy="32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1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8433" y="1367327"/>
            <a:ext cx="7162799" cy="160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74" y="1752600"/>
            <a:ext cx="7179477" cy="378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35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ED7D27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</TotalTime>
  <Words>564</Words>
  <Application>Microsoft Office PowerPoint</Application>
  <PresentationFormat>On-screen Show (4:3)</PresentationFormat>
  <Paragraphs>116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Ice Breaker</vt:lpstr>
      <vt:lpstr>Fun Fact</vt:lpstr>
      <vt:lpstr>Fun Fact Answer</vt:lpstr>
      <vt:lpstr>Fun Fact Prize</vt:lpstr>
      <vt:lpstr>Focus of This Month’s Webinar: February Picks – Variety Pack</vt:lpstr>
      <vt:lpstr>PDF Export Brochure</vt:lpstr>
      <vt:lpstr>PDF Export Brochure</vt:lpstr>
      <vt:lpstr>PDF Export Brochure</vt:lpstr>
      <vt:lpstr>PDF Export Brochure</vt:lpstr>
      <vt:lpstr>PDF Export Brochure</vt:lpstr>
      <vt:lpstr>PDF Export Brochure</vt:lpstr>
      <vt:lpstr>PowerPoint Presentation</vt:lpstr>
      <vt:lpstr>PDF Export Brochure</vt:lpstr>
      <vt:lpstr>Auditing Employee Access</vt:lpstr>
      <vt:lpstr>Auditing Employee Access</vt:lpstr>
      <vt:lpstr>Auditing Employee Access</vt:lpstr>
      <vt:lpstr>Auditing Employee Access</vt:lpstr>
      <vt:lpstr>Pop Quiz</vt:lpstr>
      <vt:lpstr>Pop Quiz Answer</vt:lpstr>
      <vt:lpstr>Pop Quiz Prize</vt:lpstr>
      <vt:lpstr>Online Ballots</vt:lpstr>
      <vt:lpstr>Online Ballot</vt:lpstr>
      <vt:lpstr>Online Ballot</vt:lpstr>
      <vt:lpstr>Online Ballot</vt:lpstr>
      <vt:lpstr>Online Ballot</vt:lpstr>
      <vt:lpstr>Online Ballot</vt:lpstr>
      <vt:lpstr>Online Ballot</vt:lpstr>
      <vt:lpstr>Pop Quiz</vt:lpstr>
      <vt:lpstr>Pop Quiz Answer</vt:lpstr>
      <vt:lpstr>Pop Quiz Prize</vt:lpstr>
      <vt:lpstr>Communication with Members</vt:lpstr>
      <vt:lpstr>Communication with Members</vt:lpstr>
      <vt:lpstr>Communication with Members</vt:lpstr>
      <vt:lpstr>Communication with Members</vt:lpstr>
      <vt:lpstr>Communication with Members</vt:lpstr>
      <vt:lpstr>Takeaways</vt:lpstr>
      <vt:lpstr>Thank you for attending the February  Tricks of the Trade  webinar!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Amethyst Schott</dc:creator>
  <cp:lastModifiedBy>Alycia Meyers</cp:lastModifiedBy>
  <cp:revision>403</cp:revision>
  <dcterms:created xsi:type="dcterms:W3CDTF">2012-12-17T19:55:22Z</dcterms:created>
  <dcterms:modified xsi:type="dcterms:W3CDTF">2014-02-12T15:18:34Z</dcterms:modified>
</cp:coreProperties>
</file>