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xml" ContentType="application/vnd.openxmlformats-officedocument.themeOverr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4" r:id="rId3"/>
    <p:sldMasterId id="2147483722" r:id="rId4"/>
    <p:sldMasterId id="2147483701" r:id="rId5"/>
  </p:sldMasterIdLst>
  <p:notesMasterIdLst>
    <p:notesMasterId r:id="rId74"/>
  </p:notesMasterIdLst>
  <p:handoutMasterIdLst>
    <p:handoutMasterId r:id="rId75"/>
  </p:handoutMasterIdLst>
  <p:sldIdLst>
    <p:sldId id="361" r:id="rId6"/>
    <p:sldId id="259" r:id="rId7"/>
    <p:sldId id="646" r:id="rId8"/>
    <p:sldId id="467" r:id="rId9"/>
    <p:sldId id="564" r:id="rId10"/>
    <p:sldId id="362" r:id="rId11"/>
    <p:sldId id="655" r:id="rId12"/>
    <p:sldId id="662" r:id="rId13"/>
    <p:sldId id="658" r:id="rId14"/>
    <p:sldId id="659" r:id="rId15"/>
    <p:sldId id="656" r:id="rId16"/>
    <p:sldId id="663" r:id="rId17"/>
    <p:sldId id="652" r:id="rId18"/>
    <p:sldId id="653" r:id="rId19"/>
    <p:sldId id="668" r:id="rId20"/>
    <p:sldId id="667" r:id="rId21"/>
    <p:sldId id="669" r:id="rId22"/>
    <p:sldId id="573" r:id="rId23"/>
    <p:sldId id="717" r:id="rId24"/>
    <p:sldId id="443" r:id="rId25"/>
    <p:sldId id="613" r:id="rId26"/>
    <p:sldId id="670" r:id="rId27"/>
    <p:sldId id="642" r:id="rId28"/>
    <p:sldId id="643" r:id="rId29"/>
    <p:sldId id="645" r:id="rId30"/>
    <p:sldId id="699" r:id="rId31"/>
    <p:sldId id="577" r:id="rId32"/>
    <p:sldId id="578" r:id="rId33"/>
    <p:sldId id="579" r:id="rId34"/>
    <p:sldId id="582" r:id="rId35"/>
    <p:sldId id="661" r:id="rId36"/>
    <p:sldId id="695" r:id="rId37"/>
    <p:sldId id="261" r:id="rId38"/>
    <p:sldId id="677" r:id="rId39"/>
    <p:sldId id="666" r:id="rId40"/>
    <p:sldId id="678" r:id="rId41"/>
    <p:sldId id="684" r:id="rId42"/>
    <p:sldId id="685" r:id="rId43"/>
    <p:sldId id="689" r:id="rId44"/>
    <p:sldId id="686" r:id="rId45"/>
    <p:sldId id="683" r:id="rId46"/>
    <p:sldId id="690" r:id="rId47"/>
    <p:sldId id="691" r:id="rId48"/>
    <p:sldId id="715" r:id="rId49"/>
    <p:sldId id="692" r:id="rId50"/>
    <p:sldId id="693" r:id="rId51"/>
    <p:sldId id="694" r:id="rId52"/>
    <p:sldId id="718" r:id="rId53"/>
    <p:sldId id="716" r:id="rId54"/>
    <p:sldId id="502" r:id="rId55"/>
    <p:sldId id="720" r:id="rId56"/>
    <p:sldId id="721" r:id="rId57"/>
    <p:sldId id="722" r:id="rId58"/>
    <p:sldId id="723" r:id="rId59"/>
    <p:sldId id="713" r:id="rId60"/>
    <p:sldId id="705" r:id="rId61"/>
    <p:sldId id="706" r:id="rId62"/>
    <p:sldId id="724" r:id="rId63"/>
    <p:sldId id="725" r:id="rId64"/>
    <p:sldId id="726" r:id="rId65"/>
    <p:sldId id="701" r:id="rId66"/>
    <p:sldId id="727" r:id="rId67"/>
    <p:sldId id="702" r:id="rId68"/>
    <p:sldId id="711" r:id="rId69"/>
    <p:sldId id="728" r:id="rId70"/>
    <p:sldId id="700" r:id="rId71"/>
    <p:sldId id="697" r:id="rId72"/>
    <p:sldId id="537"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6509"/>
    <a:srgbClr val="FFFFFF"/>
    <a:srgbClr val="EDE2F6"/>
    <a:srgbClr val="00FF00"/>
    <a:srgbClr val="1B75BB"/>
    <a:srgbClr val="8CC63E"/>
    <a:srgbClr val="C0654C"/>
    <a:srgbClr val="4F271C"/>
    <a:srgbClr val="E7D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8" autoAdjust="0"/>
    <p:restoredTop sz="77828" autoAdjust="0"/>
  </p:normalViewPr>
  <p:slideViewPr>
    <p:cSldViewPr>
      <p:cViewPr varScale="1">
        <p:scale>
          <a:sx n="79" d="100"/>
          <a:sy n="79" d="100"/>
        </p:scale>
        <p:origin x="-836" y="-60"/>
      </p:cViewPr>
      <p:guideLst>
        <p:guide orient="horz" pos="1104"/>
        <p:guide pos="240"/>
        <p:guide/>
      </p:guideLst>
    </p:cSldViewPr>
  </p:slideViewPr>
  <p:outlineViewPr>
    <p:cViewPr>
      <p:scale>
        <a:sx n="33" d="100"/>
        <a:sy n="33" d="100"/>
      </p:scale>
      <p:origin x="52" y="57984"/>
    </p:cViewPr>
  </p:outlineViewPr>
  <p:notesTextViewPr>
    <p:cViewPr>
      <p:scale>
        <a:sx n="100" d="100"/>
        <a:sy n="100" d="100"/>
      </p:scale>
      <p:origin x="0" y="0"/>
    </p:cViewPr>
  </p:notesTextViewPr>
  <p:sorterViewPr>
    <p:cViewPr>
      <p:scale>
        <a:sx n="70" d="100"/>
        <a:sy n="70" d="100"/>
      </p:scale>
      <p:origin x="0" y="3564"/>
    </p:cViewPr>
  </p:sorterViewPr>
  <p:notesViewPr>
    <p:cSldViewPr>
      <p:cViewPr varScale="1">
        <p:scale>
          <a:sx n="58" d="100"/>
          <a:sy n="58" d="100"/>
        </p:scale>
        <p:origin x="-2552" y="-7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 y="8829967"/>
            <a:ext cx="7008778" cy="464820"/>
          </a:xfrm>
          <a:prstGeom prst="rect">
            <a:avLst/>
          </a:prstGeom>
        </p:spPr>
        <p:txBody>
          <a:bodyPr vert="horz" lIns="91440" tIns="45720" rIns="91440" bIns="45720" rtlCol="0" anchor="b"/>
          <a:lstStyle>
            <a:lvl1pPr algn="r">
              <a:defRPr sz="1200"/>
            </a:lvl1pPr>
          </a:lstStyle>
          <a:p>
            <a:pPr algn="ctr"/>
            <a:fld id="{4E250ACE-B4ED-4A1C-89CA-4BE599B32B7D}" type="slidenum">
              <a:rPr lang="en-US" smtClean="0"/>
              <a:pPr algn="ctr"/>
              <a:t>‹#›</a:t>
            </a:fld>
            <a:endParaRPr lang="en-US"/>
          </a:p>
        </p:txBody>
      </p:sp>
      <p:sp>
        <p:nvSpPr>
          <p:cNvPr id="2" name="Date Placeholder 1"/>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r>
              <a:rPr lang="en-US" dirty="0" smtClean="0"/>
              <a:t>2013 CEO School</a:t>
            </a:r>
            <a:br>
              <a:rPr lang="en-US" dirty="0" smtClean="0"/>
            </a:br>
            <a:r>
              <a:rPr lang="en-US" dirty="0" smtClean="0"/>
              <a:t>November 5 &amp; 7, 2013</a:t>
            </a:r>
            <a:endParaRPr lang="en-US" dirty="0"/>
          </a:p>
        </p:txBody>
      </p:sp>
    </p:spTree>
    <p:extLst>
      <p:ext uri="{BB962C8B-B14F-4D97-AF65-F5344CB8AC3E}">
        <p14:creationId xmlns:p14="http://schemas.microsoft.com/office/powerpoint/2010/main" val="185009285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1440" tIns="45720" rIns="91440" bIns="45720" rtlCol="0"/>
          <a:lstStyle>
            <a:lvl1pPr algn="r">
              <a:defRPr sz="1200"/>
            </a:lvl1pPr>
          </a:lstStyle>
          <a:p>
            <a:fld id="{6E900446-AC11-404C-879C-85C02D8F16BF}" type="datetimeFigureOut">
              <a:rPr lang="en-US" smtClean="0"/>
              <a:pPr/>
              <a:t>11/5/2013</a:t>
            </a:fld>
            <a:endParaRPr lang="en-US"/>
          </a:p>
        </p:txBody>
      </p:sp>
      <p:sp>
        <p:nvSpPr>
          <p:cNvPr id="5" name="Notes Placeholder 4"/>
          <p:cNvSpPr>
            <a:spLocks noGrp="1"/>
          </p:cNvSpPr>
          <p:nvPr>
            <p:ph type="body" sz="quarter" idx="3"/>
          </p:nvPr>
        </p:nvSpPr>
        <p:spPr>
          <a:xfrm>
            <a:off x="533400" y="4267200"/>
            <a:ext cx="61722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0" y="8829967"/>
            <a:ext cx="7008779" cy="464820"/>
          </a:xfrm>
          <a:prstGeom prst="rect">
            <a:avLst/>
          </a:prstGeom>
        </p:spPr>
        <p:txBody>
          <a:bodyPr vert="horz" lIns="91440" tIns="45720" rIns="91440" bIns="45720" rtlCol="0" anchor="b"/>
          <a:lstStyle>
            <a:lvl1pPr algn="ctr">
              <a:defRPr sz="1200"/>
            </a:lvl1pPr>
          </a:lstStyle>
          <a:p>
            <a:fld id="{724BCD9C-6906-478B-A001-972AE6D00AA3}" type="slidenum">
              <a:rPr lang="en-US" smtClean="0"/>
              <a:pPr/>
              <a:t>‹#›</a:t>
            </a:fld>
            <a:endParaRPr lang="en-US"/>
          </a:p>
        </p:txBody>
      </p:sp>
    </p:spTree>
    <p:extLst>
      <p:ext uri="{BB962C8B-B14F-4D97-AF65-F5344CB8AC3E}">
        <p14:creationId xmlns:p14="http://schemas.microsoft.com/office/powerpoint/2010/main" val="78260525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3A8D82A-62C4-4476-9794-51768F90BC60}"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a:t>
            </a:fld>
            <a:endParaRPr lang="en-US"/>
          </a:p>
        </p:txBody>
      </p:sp>
    </p:spTree>
    <p:extLst>
      <p:ext uri="{BB962C8B-B14F-4D97-AF65-F5344CB8AC3E}">
        <p14:creationId xmlns:p14="http://schemas.microsoft.com/office/powerpoint/2010/main" val="264489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t>If he asks how many reports</a:t>
            </a:r>
            <a:r>
              <a:rPr lang="en-US" baseline="0" dirty="0" smtClean="0"/>
              <a:t> have been automated, go to MNCNFX #24 Standard Reports and look at the list there (22 of them)</a:t>
            </a:r>
          </a:p>
          <a:p>
            <a:endParaRPr lang="en-US" baseline="0" dirty="0" smtClean="0"/>
          </a:p>
          <a:p>
            <a:r>
              <a:rPr lang="en-US" baseline="0" dirty="0" smtClean="0"/>
              <a:t>more are coming in future release (</a:t>
            </a:r>
            <a:r>
              <a:rPr lang="en-US" baseline="0" dirty="0" err="1" smtClean="0"/>
              <a:t>Proj</a:t>
            </a:r>
            <a:r>
              <a:rPr lang="en-US" baseline="0" dirty="0" smtClean="0"/>
              <a:t># 31833) - primarily Participation Loan reports for NMS</a:t>
            </a:r>
          </a:p>
        </p:txBody>
      </p:sp>
      <p:sp>
        <p:nvSpPr>
          <p:cNvPr id="4" name="Date Placeholder 3"/>
          <p:cNvSpPr>
            <a:spLocks noGrp="1"/>
          </p:cNvSpPr>
          <p:nvPr>
            <p:ph type="dt" idx="10"/>
          </p:nvPr>
        </p:nvSpPr>
        <p:spPr/>
        <p:txBody>
          <a:bodyPr/>
          <a:lstStyle/>
          <a:p>
            <a:fld id="{18EF163D-A632-4F29-89D7-B52905CCFD76}"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10</a:t>
            </a:fld>
            <a:endParaRPr lang="en-US"/>
          </a:p>
        </p:txBody>
      </p:sp>
    </p:spTree>
    <p:extLst>
      <p:ext uri="{BB962C8B-B14F-4D97-AF65-F5344CB8AC3E}">
        <p14:creationId xmlns:p14="http://schemas.microsoft.com/office/powerpoint/2010/main" val="200392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5E7CA403-BACE-46CF-B4E1-0601CB6B52A1}"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11</a:t>
            </a:fld>
            <a:endParaRPr lang="en-US"/>
          </a:p>
        </p:txBody>
      </p:sp>
    </p:spTree>
    <p:extLst>
      <p:ext uri="{BB962C8B-B14F-4D97-AF65-F5344CB8AC3E}">
        <p14:creationId xmlns:p14="http://schemas.microsoft.com/office/powerpoint/2010/main" val="412181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5E7CA403-BACE-46CF-B4E1-0601CB6B52A1}"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12</a:t>
            </a:fld>
            <a:endParaRPr lang="en-US"/>
          </a:p>
        </p:txBody>
      </p:sp>
    </p:spTree>
    <p:extLst>
      <p:ext uri="{BB962C8B-B14F-4D97-AF65-F5344CB8AC3E}">
        <p14:creationId xmlns:p14="http://schemas.microsoft.com/office/powerpoint/2010/main" val="41218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C78EC-29F2-4240-AB84-045048596FA7}" type="slidenum">
              <a:rPr lang="en-US" smtClean="0"/>
              <a:pPr/>
              <a:t>13</a:t>
            </a:fld>
            <a:endParaRPr lang="en-US"/>
          </a:p>
        </p:txBody>
      </p:sp>
    </p:spTree>
    <p:extLst>
      <p:ext uri="{BB962C8B-B14F-4D97-AF65-F5344CB8AC3E}">
        <p14:creationId xmlns:p14="http://schemas.microsoft.com/office/powerpoint/2010/main" val="234789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4C5A973-2450-48EE-AA28-746DD32FCB8E}"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14</a:t>
            </a:fld>
            <a:endParaRPr lang="en-US"/>
          </a:p>
        </p:txBody>
      </p:sp>
    </p:spTree>
    <p:extLst>
      <p:ext uri="{BB962C8B-B14F-4D97-AF65-F5344CB8AC3E}">
        <p14:creationId xmlns:p14="http://schemas.microsoft.com/office/powerpoint/2010/main" val="206898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3A0A98DB-1CAB-45BC-A879-0349B8A8158B}"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15</a:t>
            </a:fld>
            <a:endParaRPr lang="en-US"/>
          </a:p>
        </p:txBody>
      </p:sp>
    </p:spTree>
    <p:extLst>
      <p:ext uri="{BB962C8B-B14F-4D97-AF65-F5344CB8AC3E}">
        <p14:creationId xmlns:p14="http://schemas.microsoft.com/office/powerpoint/2010/main" val="45670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80569B2-8BD2-4DF7-A6A8-FE5BCA059379}"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16</a:t>
            </a:fld>
            <a:endParaRPr lang="en-US"/>
          </a:p>
        </p:txBody>
      </p:sp>
    </p:spTree>
    <p:extLst>
      <p:ext uri="{BB962C8B-B14F-4D97-AF65-F5344CB8AC3E}">
        <p14:creationId xmlns:p14="http://schemas.microsoft.com/office/powerpoint/2010/main" val="3020122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8009399-A7A7-4195-BEAC-4A1745F5189A}"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17</a:t>
            </a:fld>
            <a:endParaRPr lang="en-US"/>
          </a:p>
        </p:txBody>
      </p:sp>
    </p:spTree>
    <p:extLst>
      <p:ext uri="{BB962C8B-B14F-4D97-AF65-F5344CB8AC3E}">
        <p14:creationId xmlns:p14="http://schemas.microsoft.com/office/powerpoint/2010/main" val="3328389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t>This section is where he’ll</a:t>
            </a:r>
            <a:r>
              <a:rPr lang="en-US" baseline="0" dirty="0" smtClean="0"/>
              <a:t> spend the bulk of the time, looking at actual dashboards on PROD – he usually jumps around between CUs, based on who’s in the room</a:t>
            </a:r>
          </a:p>
          <a:p>
            <a:endParaRPr lang="en-US" baseline="0" dirty="0" smtClean="0"/>
          </a:p>
          <a:p>
            <a:r>
              <a:rPr lang="en-US" baseline="0" dirty="0" smtClean="0"/>
              <a:t>He said he might stop on each menu and ask for suggestions from the crowd first, then poke around for interesting tools to show</a:t>
            </a:r>
          </a:p>
          <a:p>
            <a:endParaRPr lang="en-US" baseline="0" dirty="0" smtClean="0"/>
          </a:p>
          <a:p>
            <a:r>
              <a:rPr lang="en-US" baseline="0" dirty="0" smtClean="0"/>
              <a:t>The trick in this section is to help him not to hurry too much</a:t>
            </a:r>
            <a:endParaRPr lang="en-US" dirty="0"/>
          </a:p>
        </p:txBody>
      </p:sp>
      <p:sp>
        <p:nvSpPr>
          <p:cNvPr id="4" name="Date Placeholder 3"/>
          <p:cNvSpPr>
            <a:spLocks noGrp="1"/>
          </p:cNvSpPr>
          <p:nvPr>
            <p:ph type="dt" idx="10"/>
          </p:nvPr>
        </p:nvSpPr>
        <p:spPr/>
        <p:txBody>
          <a:bodyPr/>
          <a:lstStyle/>
          <a:p>
            <a:fld id="{634A3110-417E-4699-B26D-8656F2290935}"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18</a:t>
            </a:fld>
            <a:endParaRPr lang="en-US"/>
          </a:p>
        </p:txBody>
      </p:sp>
    </p:spTree>
    <p:extLst>
      <p:ext uri="{BB962C8B-B14F-4D97-AF65-F5344CB8AC3E}">
        <p14:creationId xmlns:p14="http://schemas.microsoft.com/office/powerpoint/2010/main" val="3964056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D9CA7D8-8DFB-40C9-BFEF-F57B3C9D6C25}"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19</a:t>
            </a:fld>
            <a:endParaRPr lang="en-US"/>
          </a:p>
        </p:txBody>
      </p:sp>
    </p:spTree>
    <p:extLst>
      <p:ext uri="{BB962C8B-B14F-4D97-AF65-F5344CB8AC3E}">
        <p14:creationId xmlns:p14="http://schemas.microsoft.com/office/powerpoint/2010/main" val="306905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6FD5AD9-7F48-48F7-9C5D-6C6308D44359}"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a:t>
            </a:fld>
            <a:endParaRPr lang="en-US"/>
          </a:p>
        </p:txBody>
      </p:sp>
    </p:spTree>
    <p:extLst>
      <p:ext uri="{BB962C8B-B14F-4D97-AF65-F5344CB8AC3E}">
        <p14:creationId xmlns:p14="http://schemas.microsoft.com/office/powerpoint/2010/main" val="2727643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859DB816-0205-42A2-AEEB-E1081BA79238}"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20</a:t>
            </a:fld>
            <a:endParaRPr lang="en-US"/>
          </a:p>
        </p:txBody>
      </p:sp>
    </p:spTree>
    <p:extLst>
      <p:ext uri="{BB962C8B-B14F-4D97-AF65-F5344CB8AC3E}">
        <p14:creationId xmlns:p14="http://schemas.microsoft.com/office/powerpoint/2010/main" val="3563073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DFD3B52-2E96-436C-91B5-1A9D6BB63E2C}"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21</a:t>
            </a:fld>
            <a:endParaRPr lang="en-US"/>
          </a:p>
        </p:txBody>
      </p:sp>
    </p:spTree>
    <p:extLst>
      <p:ext uri="{BB962C8B-B14F-4D97-AF65-F5344CB8AC3E}">
        <p14:creationId xmlns:p14="http://schemas.microsoft.com/office/powerpoint/2010/main" val="561021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7508B55-D7A7-4DB4-B064-0FAA39E2BAB9}"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22</a:t>
            </a:fld>
            <a:endParaRPr lang="en-US"/>
          </a:p>
        </p:txBody>
      </p:sp>
    </p:spTree>
    <p:extLst>
      <p:ext uri="{BB962C8B-B14F-4D97-AF65-F5344CB8AC3E}">
        <p14:creationId xmlns:p14="http://schemas.microsoft.com/office/powerpoint/2010/main" val="2895759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t>Suggest</a:t>
            </a:r>
            <a:r>
              <a:rPr lang="en-US" baseline="0" dirty="0" smtClean="0"/>
              <a:t> showing the login &gt; #4 process, then when you are navigating to these menus, as much as possible use “back” to go to MNMGMX and choose the menu name from there (rather than using the MNXXXX shortcut)</a:t>
            </a:r>
            <a:endParaRPr lang="en-US" dirty="0"/>
          </a:p>
        </p:txBody>
      </p:sp>
      <p:sp>
        <p:nvSpPr>
          <p:cNvPr id="4" name="Date Placeholder 3"/>
          <p:cNvSpPr>
            <a:spLocks noGrp="1"/>
          </p:cNvSpPr>
          <p:nvPr>
            <p:ph type="dt" idx="10"/>
          </p:nvPr>
        </p:nvSpPr>
        <p:spPr/>
        <p:txBody>
          <a:bodyPr/>
          <a:lstStyle/>
          <a:p>
            <a:fld id="{32D3E8D5-9CB2-4962-A245-502846C63B50}"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23</a:t>
            </a:fld>
            <a:endParaRPr lang="en-US"/>
          </a:p>
        </p:txBody>
      </p:sp>
    </p:spTree>
    <p:extLst>
      <p:ext uri="{BB962C8B-B14F-4D97-AF65-F5344CB8AC3E}">
        <p14:creationId xmlns:p14="http://schemas.microsoft.com/office/powerpoint/2010/main" val="2850275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Date Placeholder 3"/>
          <p:cNvSpPr>
            <a:spLocks noGrp="1"/>
          </p:cNvSpPr>
          <p:nvPr>
            <p:ph type="dt" idx="10"/>
          </p:nvPr>
        </p:nvSpPr>
        <p:spPr/>
        <p:txBody>
          <a:bodyPr/>
          <a:lstStyle/>
          <a:p>
            <a:fld id="{524D8548-1C6F-4E5A-82B6-51EA630EB717}"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24</a:t>
            </a:fld>
            <a:endParaRPr lang="en-US"/>
          </a:p>
        </p:txBody>
      </p:sp>
    </p:spTree>
    <p:extLst>
      <p:ext uri="{BB962C8B-B14F-4D97-AF65-F5344CB8AC3E}">
        <p14:creationId xmlns:p14="http://schemas.microsoft.com/office/powerpoint/2010/main" val="1475371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fld id="{524D8548-1C6F-4E5A-82B6-51EA630EB717}"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25</a:t>
            </a:fld>
            <a:endParaRPr lang="en-US"/>
          </a:p>
        </p:txBody>
      </p:sp>
    </p:spTree>
    <p:extLst>
      <p:ext uri="{BB962C8B-B14F-4D97-AF65-F5344CB8AC3E}">
        <p14:creationId xmlns:p14="http://schemas.microsoft.com/office/powerpoint/2010/main" val="1475371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7B0548E1-B8FD-4051-8C48-76B52F2A9310}"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26</a:t>
            </a:fld>
            <a:endParaRPr lang="en-US"/>
          </a:p>
        </p:txBody>
      </p:sp>
    </p:spTree>
    <p:extLst>
      <p:ext uri="{BB962C8B-B14F-4D97-AF65-F5344CB8AC3E}">
        <p14:creationId xmlns:p14="http://schemas.microsoft.com/office/powerpoint/2010/main" val="1885208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EF03C93-9BCB-4945-959A-4A2654CEA163}"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27</a:t>
            </a:fld>
            <a:endParaRPr lang="en-US"/>
          </a:p>
        </p:txBody>
      </p:sp>
    </p:spTree>
    <p:extLst>
      <p:ext uri="{BB962C8B-B14F-4D97-AF65-F5344CB8AC3E}">
        <p14:creationId xmlns:p14="http://schemas.microsoft.com/office/powerpoint/2010/main" val="3683164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baseline="0" dirty="0" smtClean="0"/>
          </a:p>
        </p:txBody>
      </p:sp>
      <p:sp>
        <p:nvSpPr>
          <p:cNvPr id="4" name="Date Placeholder 3"/>
          <p:cNvSpPr>
            <a:spLocks noGrp="1"/>
          </p:cNvSpPr>
          <p:nvPr>
            <p:ph type="dt" idx="10"/>
          </p:nvPr>
        </p:nvSpPr>
        <p:spPr/>
        <p:txBody>
          <a:bodyPr/>
          <a:lstStyle/>
          <a:p>
            <a:fld id="{C64B10A8-C219-4212-9439-65854B4BC9A0}"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28</a:t>
            </a:fld>
            <a:endParaRPr lang="en-US"/>
          </a:p>
        </p:txBody>
      </p:sp>
    </p:spTree>
    <p:extLst>
      <p:ext uri="{BB962C8B-B14F-4D97-AF65-F5344CB8AC3E}">
        <p14:creationId xmlns:p14="http://schemas.microsoft.com/office/powerpoint/2010/main" val="4232691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E5284C8-1C29-48D8-A7FB-220F64F11DCD}"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29</a:t>
            </a:fld>
            <a:endParaRPr lang="en-US"/>
          </a:p>
        </p:txBody>
      </p:sp>
    </p:spTree>
    <p:extLst>
      <p:ext uri="{BB962C8B-B14F-4D97-AF65-F5344CB8AC3E}">
        <p14:creationId xmlns:p14="http://schemas.microsoft.com/office/powerpoint/2010/main" val="67305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0D5EDD3-4D62-4372-AB09-D1CE0A2A4A32}"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a:t>
            </a:fld>
            <a:endParaRPr lang="en-US"/>
          </a:p>
        </p:txBody>
      </p:sp>
    </p:spTree>
    <p:extLst>
      <p:ext uri="{BB962C8B-B14F-4D97-AF65-F5344CB8AC3E}">
        <p14:creationId xmlns:p14="http://schemas.microsoft.com/office/powerpoint/2010/main" val="1526870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D934C10-5F14-4836-9471-FD73A0FEDA97}"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30</a:t>
            </a:fld>
            <a:endParaRPr lang="en-US"/>
          </a:p>
        </p:txBody>
      </p:sp>
    </p:spTree>
    <p:extLst>
      <p:ext uri="{BB962C8B-B14F-4D97-AF65-F5344CB8AC3E}">
        <p14:creationId xmlns:p14="http://schemas.microsoft.com/office/powerpoint/2010/main" val="1544488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Date Placeholder 3"/>
          <p:cNvSpPr>
            <a:spLocks noGrp="1"/>
          </p:cNvSpPr>
          <p:nvPr>
            <p:ph type="dt" idx="10"/>
          </p:nvPr>
        </p:nvSpPr>
        <p:spPr/>
        <p:txBody>
          <a:bodyPr/>
          <a:lstStyle/>
          <a:p>
            <a:fld id="{524D8548-1C6F-4E5A-82B6-51EA630EB717}"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31</a:t>
            </a:fld>
            <a:endParaRPr lang="en-US"/>
          </a:p>
        </p:txBody>
      </p:sp>
    </p:spTree>
    <p:extLst>
      <p:ext uri="{BB962C8B-B14F-4D97-AF65-F5344CB8AC3E}">
        <p14:creationId xmlns:p14="http://schemas.microsoft.com/office/powerpoint/2010/main" val="1475371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DC6D7AD-EDB6-4F1F-A3A6-7511D6FE386B}"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32</a:t>
            </a:fld>
            <a:endParaRPr lang="en-US"/>
          </a:p>
        </p:txBody>
      </p:sp>
    </p:spTree>
    <p:extLst>
      <p:ext uri="{BB962C8B-B14F-4D97-AF65-F5344CB8AC3E}">
        <p14:creationId xmlns:p14="http://schemas.microsoft.com/office/powerpoint/2010/main" val="2282056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3011F07-603F-4C3F-85BB-E4CD364A482E}"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33</a:t>
            </a:fld>
            <a:endParaRPr lang="en-US"/>
          </a:p>
        </p:txBody>
      </p:sp>
    </p:spTree>
    <p:extLst>
      <p:ext uri="{BB962C8B-B14F-4D97-AF65-F5344CB8AC3E}">
        <p14:creationId xmlns:p14="http://schemas.microsoft.com/office/powerpoint/2010/main" val="4132593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83AE7D85-AA8D-4DEC-91A3-D1F40A2B8AFB}"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34</a:t>
            </a:fld>
            <a:endParaRPr lang="en-US"/>
          </a:p>
        </p:txBody>
      </p:sp>
    </p:spTree>
    <p:extLst>
      <p:ext uri="{BB962C8B-B14F-4D97-AF65-F5344CB8AC3E}">
        <p14:creationId xmlns:p14="http://schemas.microsoft.com/office/powerpoint/2010/main" val="2077053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E1FD13E-2F63-4387-A243-772ECE640B0A}"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35</a:t>
            </a:fld>
            <a:endParaRPr lang="en-US"/>
          </a:p>
        </p:txBody>
      </p:sp>
    </p:spTree>
    <p:extLst>
      <p:ext uri="{BB962C8B-B14F-4D97-AF65-F5344CB8AC3E}">
        <p14:creationId xmlns:p14="http://schemas.microsoft.com/office/powerpoint/2010/main" val="1853800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C73F05B-6A92-42BB-BE23-4DD5672A0A17}"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36</a:t>
            </a:fld>
            <a:endParaRPr lang="en-US"/>
          </a:p>
        </p:txBody>
      </p:sp>
    </p:spTree>
    <p:extLst>
      <p:ext uri="{BB962C8B-B14F-4D97-AF65-F5344CB8AC3E}">
        <p14:creationId xmlns:p14="http://schemas.microsoft.com/office/powerpoint/2010/main" val="1420904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0CE12D79-B65D-4EC1-8DAC-20F24061B6EE}"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37</a:t>
            </a:fld>
            <a:endParaRPr lang="en-US"/>
          </a:p>
        </p:txBody>
      </p:sp>
    </p:spTree>
    <p:extLst>
      <p:ext uri="{BB962C8B-B14F-4D97-AF65-F5344CB8AC3E}">
        <p14:creationId xmlns:p14="http://schemas.microsoft.com/office/powerpoint/2010/main" val="3354474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BDF33D77-7063-4394-A649-8A329F8974FF}"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38</a:t>
            </a:fld>
            <a:endParaRPr lang="en-US"/>
          </a:p>
        </p:txBody>
      </p:sp>
    </p:spTree>
    <p:extLst>
      <p:ext uri="{BB962C8B-B14F-4D97-AF65-F5344CB8AC3E}">
        <p14:creationId xmlns:p14="http://schemas.microsoft.com/office/powerpoint/2010/main" val="1680179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B94E399E-DB1C-4F1A-880A-C9F33E09D4A5}"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39</a:t>
            </a:fld>
            <a:endParaRPr lang="en-US"/>
          </a:p>
        </p:txBody>
      </p:sp>
    </p:spTree>
    <p:extLst>
      <p:ext uri="{BB962C8B-B14F-4D97-AF65-F5344CB8AC3E}">
        <p14:creationId xmlns:p14="http://schemas.microsoft.com/office/powerpoint/2010/main" val="120094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5C97F78-09D7-4FE4-8FA0-24BE1A271F37}"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a:t>
            </a:fld>
            <a:endParaRPr lang="en-US"/>
          </a:p>
        </p:txBody>
      </p:sp>
    </p:spTree>
    <p:extLst>
      <p:ext uri="{BB962C8B-B14F-4D97-AF65-F5344CB8AC3E}">
        <p14:creationId xmlns:p14="http://schemas.microsoft.com/office/powerpoint/2010/main" val="1237827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smtClean="0"/>
          </a:p>
        </p:txBody>
      </p:sp>
      <p:sp>
        <p:nvSpPr>
          <p:cNvPr id="4" name="Date Placeholder 3"/>
          <p:cNvSpPr>
            <a:spLocks noGrp="1"/>
          </p:cNvSpPr>
          <p:nvPr>
            <p:ph type="dt" idx="10"/>
          </p:nvPr>
        </p:nvSpPr>
        <p:spPr/>
        <p:txBody>
          <a:bodyPr/>
          <a:lstStyle/>
          <a:p>
            <a:fld id="{92699A5A-0E72-4F90-9D43-19CB7CCB9D23}"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40</a:t>
            </a:fld>
            <a:endParaRPr lang="en-US"/>
          </a:p>
        </p:txBody>
      </p:sp>
    </p:spTree>
    <p:extLst>
      <p:ext uri="{BB962C8B-B14F-4D97-AF65-F5344CB8AC3E}">
        <p14:creationId xmlns:p14="http://schemas.microsoft.com/office/powerpoint/2010/main" val="1621214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7C28FBD-C786-4E91-8866-5AEDD684FD8D}"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41</a:t>
            </a:fld>
            <a:endParaRPr lang="en-US"/>
          </a:p>
        </p:txBody>
      </p:sp>
    </p:spTree>
    <p:extLst>
      <p:ext uri="{BB962C8B-B14F-4D97-AF65-F5344CB8AC3E}">
        <p14:creationId xmlns:p14="http://schemas.microsoft.com/office/powerpoint/2010/main" val="802387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2CBA73E-60E5-46BE-B946-8E9B3592F004}"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42</a:t>
            </a:fld>
            <a:endParaRPr lang="en-US"/>
          </a:p>
        </p:txBody>
      </p:sp>
    </p:spTree>
    <p:extLst>
      <p:ext uri="{BB962C8B-B14F-4D97-AF65-F5344CB8AC3E}">
        <p14:creationId xmlns:p14="http://schemas.microsoft.com/office/powerpoint/2010/main" val="3082374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5D9833B-F20C-4D3E-9EBC-41CDCCCAC2B8}"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43</a:t>
            </a:fld>
            <a:endParaRPr lang="en-US"/>
          </a:p>
        </p:txBody>
      </p:sp>
    </p:spTree>
    <p:extLst>
      <p:ext uri="{BB962C8B-B14F-4D97-AF65-F5344CB8AC3E}">
        <p14:creationId xmlns:p14="http://schemas.microsoft.com/office/powerpoint/2010/main" val="3926989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5D9833B-F20C-4D3E-9EBC-41CDCCCAC2B8}"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44</a:t>
            </a:fld>
            <a:endParaRPr lang="en-US"/>
          </a:p>
        </p:txBody>
      </p:sp>
    </p:spTree>
    <p:extLst>
      <p:ext uri="{BB962C8B-B14F-4D97-AF65-F5344CB8AC3E}">
        <p14:creationId xmlns:p14="http://schemas.microsoft.com/office/powerpoint/2010/main" val="3926989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5DE60C7-25CA-4B36-A8A5-E4735B689668}"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45</a:t>
            </a:fld>
            <a:endParaRPr lang="en-US"/>
          </a:p>
        </p:txBody>
      </p:sp>
    </p:spTree>
    <p:extLst>
      <p:ext uri="{BB962C8B-B14F-4D97-AF65-F5344CB8AC3E}">
        <p14:creationId xmlns:p14="http://schemas.microsoft.com/office/powerpoint/2010/main" val="960315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8476C4C-A2D1-41D7-9053-C91EE8D1375B}"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46</a:t>
            </a:fld>
            <a:endParaRPr lang="en-US"/>
          </a:p>
        </p:txBody>
      </p:sp>
    </p:spTree>
    <p:extLst>
      <p:ext uri="{BB962C8B-B14F-4D97-AF65-F5344CB8AC3E}">
        <p14:creationId xmlns:p14="http://schemas.microsoft.com/office/powerpoint/2010/main" val="153472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EF31E8D-2FD8-435B-AAA3-F1597BD81D43}"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47</a:t>
            </a:fld>
            <a:endParaRPr lang="en-US"/>
          </a:p>
        </p:txBody>
      </p:sp>
    </p:spTree>
    <p:extLst>
      <p:ext uri="{BB962C8B-B14F-4D97-AF65-F5344CB8AC3E}">
        <p14:creationId xmlns:p14="http://schemas.microsoft.com/office/powerpoint/2010/main" val="1372312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9790F87-D409-42A9-B790-C3FAFAE494C3}"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48</a:t>
            </a:fld>
            <a:endParaRPr lang="en-US"/>
          </a:p>
        </p:txBody>
      </p:sp>
    </p:spTree>
    <p:extLst>
      <p:ext uri="{BB962C8B-B14F-4D97-AF65-F5344CB8AC3E}">
        <p14:creationId xmlns:p14="http://schemas.microsoft.com/office/powerpoint/2010/main" val="2844609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EDB6F62-EB4B-4EC6-BC80-FE06AAC89BAB}"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49</a:t>
            </a:fld>
            <a:endParaRPr lang="en-US"/>
          </a:p>
        </p:txBody>
      </p:sp>
    </p:spTree>
    <p:extLst>
      <p:ext uri="{BB962C8B-B14F-4D97-AF65-F5344CB8AC3E}">
        <p14:creationId xmlns:p14="http://schemas.microsoft.com/office/powerpoint/2010/main" val="255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D354F58-A234-42BF-B7AA-703291CADD8B}"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a:t>
            </a:fld>
            <a:endParaRPr lang="en-US"/>
          </a:p>
        </p:txBody>
      </p:sp>
    </p:spTree>
    <p:extLst>
      <p:ext uri="{BB962C8B-B14F-4D97-AF65-F5344CB8AC3E}">
        <p14:creationId xmlns:p14="http://schemas.microsoft.com/office/powerpoint/2010/main" val="388130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7374BA22-882F-41E8-95D8-151A2649C892}"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50</a:t>
            </a:fld>
            <a:endParaRPr lang="en-US"/>
          </a:p>
        </p:txBody>
      </p:sp>
    </p:spTree>
    <p:extLst>
      <p:ext uri="{BB962C8B-B14F-4D97-AF65-F5344CB8AC3E}">
        <p14:creationId xmlns:p14="http://schemas.microsoft.com/office/powerpoint/2010/main" val="3252244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7A253EF-CB6E-4769-81EE-397E8D7DBEC6}"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51</a:t>
            </a:fld>
            <a:endParaRPr lang="en-US"/>
          </a:p>
        </p:txBody>
      </p:sp>
    </p:spTree>
    <p:extLst>
      <p:ext uri="{BB962C8B-B14F-4D97-AF65-F5344CB8AC3E}">
        <p14:creationId xmlns:p14="http://schemas.microsoft.com/office/powerpoint/2010/main" val="78115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4BDF0E7-1DDC-4CFD-8B3A-8E05539CC582}"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52</a:t>
            </a:fld>
            <a:endParaRPr lang="en-US"/>
          </a:p>
        </p:txBody>
      </p:sp>
    </p:spTree>
    <p:extLst>
      <p:ext uri="{BB962C8B-B14F-4D97-AF65-F5344CB8AC3E}">
        <p14:creationId xmlns:p14="http://schemas.microsoft.com/office/powerpoint/2010/main" val="3796433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2FAB280-F6AD-43F8-8453-2D326D26BD8F}"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53</a:t>
            </a:fld>
            <a:endParaRPr lang="en-US"/>
          </a:p>
        </p:txBody>
      </p:sp>
    </p:spTree>
    <p:extLst>
      <p:ext uri="{BB962C8B-B14F-4D97-AF65-F5344CB8AC3E}">
        <p14:creationId xmlns:p14="http://schemas.microsoft.com/office/powerpoint/2010/main" val="4237162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C78EC-29F2-4240-AB84-045048596FA7}" type="slidenum">
              <a:rPr lang="en-US" smtClean="0"/>
              <a:pPr/>
              <a:t>54</a:t>
            </a:fld>
            <a:endParaRPr lang="en-US"/>
          </a:p>
        </p:txBody>
      </p:sp>
    </p:spTree>
    <p:extLst>
      <p:ext uri="{BB962C8B-B14F-4D97-AF65-F5344CB8AC3E}">
        <p14:creationId xmlns:p14="http://schemas.microsoft.com/office/powerpoint/2010/main" val="2083078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A5456B7-A5FF-4259-B61D-05E1966D1AC3}"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55</a:t>
            </a:fld>
            <a:endParaRPr lang="en-US"/>
          </a:p>
        </p:txBody>
      </p:sp>
    </p:spTree>
    <p:extLst>
      <p:ext uri="{BB962C8B-B14F-4D97-AF65-F5344CB8AC3E}">
        <p14:creationId xmlns:p14="http://schemas.microsoft.com/office/powerpoint/2010/main" val="1719947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sz="1800" kern="1200" dirty="0" smtClean="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5B24A648-D90F-44D1-9262-6E784544DA52}"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56</a:t>
            </a:fld>
            <a:endParaRPr lang="en-US"/>
          </a:p>
        </p:txBody>
      </p:sp>
    </p:spTree>
    <p:extLst>
      <p:ext uri="{BB962C8B-B14F-4D97-AF65-F5344CB8AC3E}">
        <p14:creationId xmlns:p14="http://schemas.microsoft.com/office/powerpoint/2010/main" val="37630392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09ED898F-846D-4C8C-B689-E86B5A86F841}"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57</a:t>
            </a:fld>
            <a:endParaRPr lang="en-US"/>
          </a:p>
        </p:txBody>
      </p:sp>
    </p:spTree>
    <p:extLst>
      <p:ext uri="{BB962C8B-B14F-4D97-AF65-F5344CB8AC3E}">
        <p14:creationId xmlns:p14="http://schemas.microsoft.com/office/powerpoint/2010/main" val="3029399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5E9B06A-33E1-481E-A2E9-AB639A020FE0}"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58</a:t>
            </a:fld>
            <a:endParaRPr lang="en-US"/>
          </a:p>
        </p:txBody>
      </p:sp>
    </p:spTree>
    <p:extLst>
      <p:ext uri="{BB962C8B-B14F-4D97-AF65-F5344CB8AC3E}">
        <p14:creationId xmlns:p14="http://schemas.microsoft.com/office/powerpoint/2010/main" val="3453182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8E31D0CB-CCF3-4442-BE5E-7EFDA5A2B45C}"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59</a:t>
            </a:fld>
            <a:endParaRPr lang="en-US"/>
          </a:p>
        </p:txBody>
      </p:sp>
    </p:spTree>
    <p:extLst>
      <p:ext uri="{BB962C8B-B14F-4D97-AF65-F5344CB8AC3E}">
        <p14:creationId xmlns:p14="http://schemas.microsoft.com/office/powerpoint/2010/main" val="341521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B920656A-1208-4CDF-9062-B089F4D71CA0}"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a:t>
            </a:fld>
            <a:endParaRPr lang="en-US"/>
          </a:p>
        </p:txBody>
      </p:sp>
    </p:spTree>
    <p:extLst>
      <p:ext uri="{BB962C8B-B14F-4D97-AF65-F5344CB8AC3E}">
        <p14:creationId xmlns:p14="http://schemas.microsoft.com/office/powerpoint/2010/main" val="41507313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CF306A20-4FC5-401F-B524-1CD7E8D8D1BD}"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60</a:t>
            </a:fld>
            <a:endParaRPr lang="en-US"/>
          </a:p>
        </p:txBody>
      </p:sp>
    </p:spTree>
    <p:extLst>
      <p:ext uri="{BB962C8B-B14F-4D97-AF65-F5344CB8AC3E}">
        <p14:creationId xmlns:p14="http://schemas.microsoft.com/office/powerpoint/2010/main" val="32056886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b="1" dirty="0"/>
          </a:p>
        </p:txBody>
      </p:sp>
      <p:sp>
        <p:nvSpPr>
          <p:cNvPr id="4" name="Date Placeholder 3"/>
          <p:cNvSpPr>
            <a:spLocks noGrp="1"/>
          </p:cNvSpPr>
          <p:nvPr>
            <p:ph type="dt" idx="10"/>
          </p:nvPr>
        </p:nvSpPr>
        <p:spPr/>
        <p:txBody>
          <a:bodyPr/>
          <a:lstStyle/>
          <a:p>
            <a:fld id="{B54F7436-3CE9-4F86-B6A3-01B30662642E}"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61</a:t>
            </a:fld>
            <a:endParaRPr lang="en-US"/>
          </a:p>
        </p:txBody>
      </p:sp>
    </p:spTree>
    <p:extLst>
      <p:ext uri="{BB962C8B-B14F-4D97-AF65-F5344CB8AC3E}">
        <p14:creationId xmlns:p14="http://schemas.microsoft.com/office/powerpoint/2010/main" val="1864635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AE0EB71-B96B-4409-A47F-61975F11F6D5}"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62</a:t>
            </a:fld>
            <a:endParaRPr lang="en-US"/>
          </a:p>
        </p:txBody>
      </p:sp>
    </p:spTree>
    <p:extLst>
      <p:ext uri="{BB962C8B-B14F-4D97-AF65-F5344CB8AC3E}">
        <p14:creationId xmlns:p14="http://schemas.microsoft.com/office/powerpoint/2010/main" val="35524851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9B1CC0B-CFB6-4652-960E-626BF9C3D5AD}"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63</a:t>
            </a:fld>
            <a:endParaRPr lang="en-US"/>
          </a:p>
        </p:txBody>
      </p:sp>
    </p:spTree>
    <p:extLst>
      <p:ext uri="{BB962C8B-B14F-4D97-AF65-F5344CB8AC3E}">
        <p14:creationId xmlns:p14="http://schemas.microsoft.com/office/powerpoint/2010/main" val="21118520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00B6887-A741-4482-AAF7-D46EFAC54B53}"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64</a:t>
            </a:fld>
            <a:endParaRPr lang="en-US"/>
          </a:p>
        </p:txBody>
      </p:sp>
    </p:spTree>
    <p:extLst>
      <p:ext uri="{BB962C8B-B14F-4D97-AF65-F5344CB8AC3E}">
        <p14:creationId xmlns:p14="http://schemas.microsoft.com/office/powerpoint/2010/main" val="12231014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C8E306C-0B7E-4C8A-AE02-EAED6224ADC6}"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65</a:t>
            </a:fld>
            <a:endParaRPr lang="en-US"/>
          </a:p>
        </p:txBody>
      </p:sp>
    </p:spTree>
    <p:extLst>
      <p:ext uri="{BB962C8B-B14F-4D97-AF65-F5344CB8AC3E}">
        <p14:creationId xmlns:p14="http://schemas.microsoft.com/office/powerpoint/2010/main" val="651128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8A095BA-882C-49F7-B52A-5F3B9B848766}"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66</a:t>
            </a:fld>
            <a:endParaRPr lang="en-US"/>
          </a:p>
        </p:txBody>
      </p:sp>
    </p:spTree>
    <p:extLst>
      <p:ext uri="{BB962C8B-B14F-4D97-AF65-F5344CB8AC3E}">
        <p14:creationId xmlns:p14="http://schemas.microsoft.com/office/powerpoint/2010/main" val="16623053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E411E84-0AAE-47A7-8543-9096763C581A}"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67</a:t>
            </a:fld>
            <a:endParaRPr lang="en-US"/>
          </a:p>
        </p:txBody>
      </p:sp>
    </p:spTree>
    <p:extLst>
      <p:ext uri="{BB962C8B-B14F-4D97-AF65-F5344CB8AC3E}">
        <p14:creationId xmlns:p14="http://schemas.microsoft.com/office/powerpoint/2010/main" val="36356907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9557291-5B19-4732-BCC7-8E22E891476C}"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68</a:t>
            </a:fld>
            <a:endParaRPr lang="en-US"/>
          </a:p>
        </p:txBody>
      </p:sp>
    </p:spTree>
    <p:extLst>
      <p:ext uri="{BB962C8B-B14F-4D97-AF65-F5344CB8AC3E}">
        <p14:creationId xmlns:p14="http://schemas.microsoft.com/office/powerpoint/2010/main" val="40153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5F8DE41-91EA-406F-B3A5-FF63E0947BBB}"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7</a:t>
            </a:fld>
            <a:endParaRPr lang="en-US"/>
          </a:p>
        </p:txBody>
      </p:sp>
    </p:spTree>
    <p:extLst>
      <p:ext uri="{BB962C8B-B14F-4D97-AF65-F5344CB8AC3E}">
        <p14:creationId xmlns:p14="http://schemas.microsoft.com/office/powerpoint/2010/main" val="397619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5F8DE41-91EA-406F-B3A5-FF63E0947BBB}" type="datetime1">
              <a:rPr lang="en-US" smtClean="0"/>
              <a:pPr/>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8</a:t>
            </a:fld>
            <a:endParaRPr lang="en-US"/>
          </a:p>
        </p:txBody>
      </p:sp>
    </p:spTree>
    <p:extLst>
      <p:ext uri="{BB962C8B-B14F-4D97-AF65-F5344CB8AC3E}">
        <p14:creationId xmlns:p14="http://schemas.microsoft.com/office/powerpoint/2010/main" val="397619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FE2463A-7062-4C77-B734-A58FB67A9CCA}" type="datetime1">
              <a:rPr lang="en-US" smtClean="0"/>
              <a:t>11/5/2013</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9</a:t>
            </a:fld>
            <a:endParaRPr lang="en-US"/>
          </a:p>
        </p:txBody>
      </p:sp>
    </p:spTree>
    <p:extLst>
      <p:ext uri="{BB962C8B-B14F-4D97-AF65-F5344CB8AC3E}">
        <p14:creationId xmlns:p14="http://schemas.microsoft.com/office/powerpoint/2010/main" val="33300717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Master" Target="../slideMasters/slideMaster1.xml"/><Relationship Id="rId7" Type="http://schemas.openxmlformats.org/officeDocument/2006/relationships/image" Target="../media/image11.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Master" Target="../slideMasters/slideMaster2.xml"/><Relationship Id="rId7" Type="http://schemas.openxmlformats.org/officeDocument/2006/relationships/image" Target="../media/image11.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Master" Target="../slideMasters/slideMaster3.xml"/><Relationship Id="rId7" Type="http://schemas.openxmlformats.org/officeDocument/2006/relationships/image" Target="../media/image11.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Master" Target="../slideMasters/slideMaster4.xml"/><Relationship Id="rId7" Type="http://schemas.openxmlformats.org/officeDocument/2006/relationships/image" Target="../media/image11.jp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9" name="Blue FX Background,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duotone>
              <a:schemeClr val="accent5">
                <a:shade val="45000"/>
                <a:satMod val="135000"/>
              </a:schemeClr>
              <a:prstClr val="white"/>
            </a:duotone>
          </a:blip>
          <a:srcRect t="18750" b="21073"/>
          <a:stretch/>
        </p:blipFill>
        <p:spPr>
          <a:xfrm>
            <a:off x="0" y="0"/>
            <a:ext cx="9144000" cy="3668358"/>
          </a:xfrm>
          <a:prstGeom prst="rect">
            <a:avLst/>
          </a:prstGeom>
          <a:effectLst>
            <a:reflection blurRad="6350" stA="50000" endA="300" endPos="55000" dir="5400000" sy="-100000" algn="bl" rotWithShape="0"/>
          </a:effectLst>
        </p:spPr>
      </p:pic>
      <p:pic>
        <p:nvPicPr>
          <p:cNvPr id="30"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81000" y="3733800"/>
            <a:ext cx="6524172" cy="983343"/>
          </a:xfrm>
          <a:noFill/>
        </p:spPr>
        <p:txBody>
          <a:bodyPr>
            <a:noAutofit/>
          </a:bodyPr>
          <a:lstStyle>
            <a:lvl1pPr>
              <a:defRPr sz="2800" b="1" cap="small"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4953000"/>
            <a:ext cx="4191000" cy="1371600"/>
          </a:xfrm>
          <a:noFill/>
        </p:spPr>
        <p:txBody>
          <a:bodyPr>
            <a:normAutofit/>
          </a:bodyPr>
          <a:lstStyle>
            <a:lvl1pPr marL="0" indent="0" algn="l">
              <a:spcBef>
                <a:spcPts val="0"/>
              </a:spcBef>
              <a:buNone/>
              <a:defRPr sz="1800" b="1" cap="small" baseline="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16379" y="1505952"/>
            <a:ext cx="19812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2438400"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p:cNvPicPr>
          <p:nvPr userDrawn="1"/>
        </p:nvPicPr>
        <p:blipFill rotWithShape="1">
          <a:blip r:embed="rId8">
            <a:extLst>
              <a:ext uri="{28A0092B-C50C-407E-A947-70E740481C1C}">
                <a14:useLocalDpi xmlns:a14="http://schemas.microsoft.com/office/drawing/2010/main" val="0"/>
              </a:ext>
            </a:extLst>
          </a:blip>
          <a:srcRect r="29982"/>
          <a:stretch/>
        </p:blipFill>
        <p:spPr>
          <a:xfrm>
            <a:off x="6994358"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133310"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repeatCount="indefinite" fill="hold" display="0">
                  <p:stCondLst>
                    <p:cond delay="indefinite"/>
                  </p:stCondLst>
                </p:cTn>
                <p:tgtEl>
                  <p:spTgt spid="29"/>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8044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9" name="Blue FX Background,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duotone>
              <a:schemeClr val="accent4">
                <a:shade val="45000"/>
                <a:satMod val="135000"/>
              </a:schemeClr>
              <a:prstClr val="white"/>
            </a:duotone>
          </a:blip>
          <a:srcRect t="18750" b="21073"/>
          <a:stretch/>
        </p:blipFill>
        <p:spPr>
          <a:xfrm>
            <a:off x="0" y="0"/>
            <a:ext cx="9144000" cy="3668358"/>
          </a:xfrm>
          <a:prstGeom prst="rect">
            <a:avLst/>
          </a:prstGeom>
          <a:effectLst>
            <a:reflection blurRad="6350" stA="50000" endA="300" endPos="55000" dir="5400000" sy="-100000" algn="bl" rotWithShape="0"/>
          </a:effectLst>
        </p:spPr>
      </p:pic>
      <p:pic>
        <p:nvPicPr>
          <p:cNvPr id="30"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81000" y="3733800"/>
            <a:ext cx="6524172" cy="983343"/>
          </a:xfrm>
          <a:noFill/>
        </p:spPr>
        <p:txBody>
          <a:bodyPr>
            <a:noAutofit/>
          </a:bodyPr>
          <a:lstStyle>
            <a:lvl1pPr>
              <a:defRPr sz="2800" b="1" cap="small"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4953000"/>
            <a:ext cx="4191000" cy="1371600"/>
          </a:xfrm>
          <a:noFill/>
        </p:spPr>
        <p:txBody>
          <a:bodyPr>
            <a:normAutofit/>
          </a:bodyPr>
          <a:lstStyle>
            <a:lvl1pPr marL="0" indent="0" algn="l">
              <a:spcBef>
                <a:spcPts val="0"/>
              </a:spcBef>
              <a:buNone/>
              <a:defRPr sz="1800" b="1" cap="sm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16379" y="1505952"/>
            <a:ext cx="19812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2438400"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p:cNvPicPr>
          <p:nvPr userDrawn="1"/>
        </p:nvPicPr>
        <p:blipFill rotWithShape="1">
          <a:blip r:embed="rId8">
            <a:extLst>
              <a:ext uri="{28A0092B-C50C-407E-A947-70E740481C1C}">
                <a14:useLocalDpi xmlns:a14="http://schemas.microsoft.com/office/drawing/2010/main" val="0"/>
              </a:ext>
            </a:extLst>
          </a:blip>
          <a:srcRect r="29982"/>
          <a:stretch/>
        </p:blipFill>
        <p:spPr>
          <a:xfrm>
            <a:off x="6994358"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133310"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9976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repeatCount="indefinite" fill="hold" display="0">
                  <p:stCondLst>
                    <p:cond delay="indefinite"/>
                  </p:stCondLst>
                </p:cTn>
                <p:tgtEl>
                  <p:spTgt spid="29"/>
                </p:tgtEl>
              </p:cMediaNode>
            </p:video>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Text and Photo">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smtClean="0"/>
              <a:t>Click to edit Master title style</a:t>
            </a:r>
            <a:endParaRPr lang="en-US"/>
          </a:p>
        </p:txBody>
      </p:sp>
      <p:sp>
        <p:nvSpPr>
          <p:cNvPr id="46" name="Content Placeholder 45"/>
          <p:cNvSpPr>
            <a:spLocks noGrp="1"/>
          </p:cNvSpPr>
          <p:nvPr>
            <p:ph sz="quarter" idx="12"/>
          </p:nvPr>
        </p:nvSpPr>
        <p:spPr>
          <a:xfrm>
            <a:off x="381000" y="1752600"/>
            <a:ext cx="8382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
        <p:nvSpPr>
          <p:cNvPr id="78" name="Slide Number Placeholder 77"/>
          <p:cNvSpPr>
            <a:spLocks noGrp="1"/>
          </p:cNvSpPr>
          <p:nvPr>
            <p:ph type="sldNum" sz="quarter" idx="14"/>
          </p:nvPr>
        </p:nvSpPr>
        <p:spPr/>
        <p:txBody>
          <a:bodyPr/>
          <a:lstStyle/>
          <a:p>
            <a:fld id="{B21889AB-90DF-4F03-B430-F12A03ED58B3}" type="slidenum">
              <a:rPr lang="en-US" smtClean="0"/>
              <a:pPr/>
              <a:t>‹#›</a:t>
            </a:fld>
            <a:endParaRPr lang="en-US"/>
          </a:p>
        </p:txBody>
      </p:sp>
    </p:spTree>
    <p:extLst>
      <p:ext uri="{BB962C8B-B14F-4D97-AF65-F5344CB8AC3E}">
        <p14:creationId xmlns:p14="http://schemas.microsoft.com/office/powerpoint/2010/main" val="264604135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4048" y="2397787"/>
            <a:ext cx="4038600" cy="3733800"/>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4555064" y="2397787"/>
            <a:ext cx="4207618" cy="3208421"/>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
          <p:cNvSpPr>
            <a:spLocks noGrp="1"/>
          </p:cNvSpPr>
          <p:nvPr>
            <p:ph type="body" idx="1"/>
          </p:nvPr>
        </p:nvSpPr>
        <p:spPr>
          <a:xfrm>
            <a:off x="381000" y="1752600"/>
            <a:ext cx="4038600" cy="639762"/>
          </a:xfrm>
          <a:solidFill>
            <a:schemeClr val="accent4">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ext Placeholder 4"/>
          <p:cNvSpPr>
            <a:spLocks noGrp="1"/>
          </p:cNvSpPr>
          <p:nvPr>
            <p:ph type="body" sz="quarter" idx="3"/>
          </p:nvPr>
        </p:nvSpPr>
        <p:spPr>
          <a:xfrm>
            <a:off x="4552016" y="1752600"/>
            <a:ext cx="4210984" cy="639762"/>
          </a:xfrm>
          <a:solidFill>
            <a:schemeClr val="accent6">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128768987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52600"/>
            <a:ext cx="3813048" cy="477774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4572000" y="1752600"/>
            <a:ext cx="4191000" cy="4207042"/>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233037267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60621"/>
            <a:ext cx="7848600" cy="2590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381000" y="4648200"/>
            <a:ext cx="8382000" cy="1066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5118483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9900296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28" name="Picture 2"/>
          <p:cNvPicPr>
            <a:picLocks noChangeAspect="1" noChangeArrowheads="1"/>
          </p:cNvPicPr>
          <p:nvPr userDrawn="1"/>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b="58319"/>
          <a:stretch/>
        </p:blipFill>
        <p:spPr bwMode="auto">
          <a:xfrm>
            <a:off x="-72191" y="1"/>
            <a:ext cx="9235440" cy="54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6"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7896998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019800" cy="533400"/>
          </a:xfrm>
        </p:spPr>
        <p:txBody>
          <a:bodyPr/>
          <a:lstStyle>
            <a:lvl1pPr>
              <a:defRPr sz="2400">
                <a:solidFill>
                  <a:schemeClr val="accent4"/>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6"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pic>
        <p:nvPicPr>
          <p:cNvPr id="7" name="Picture 2"/>
          <p:cNvPicPr>
            <a:picLocks noChangeAspect="1" noChangeArrowheads="1"/>
          </p:cNvPicPr>
          <p:nvPr userDrawn="1"/>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16200000">
            <a:off x="-4099786" y="4099788"/>
            <a:ext cx="9508156" cy="130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sz="quarter" idx="14"/>
          </p:nvPr>
        </p:nvSpPr>
        <p:spPr>
          <a:xfrm>
            <a:off x="1524000" y="1066800"/>
            <a:ext cx="7162800" cy="4648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9157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804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Text and Photo">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smtClean="0"/>
              <a:t>Click to edit Master title style</a:t>
            </a:r>
            <a:endParaRPr lang="en-US"/>
          </a:p>
        </p:txBody>
      </p:sp>
      <p:sp>
        <p:nvSpPr>
          <p:cNvPr id="46" name="Content Placeholder 45"/>
          <p:cNvSpPr>
            <a:spLocks noGrp="1"/>
          </p:cNvSpPr>
          <p:nvPr>
            <p:ph sz="quarter" idx="12"/>
          </p:nvPr>
        </p:nvSpPr>
        <p:spPr>
          <a:xfrm>
            <a:off x="381000" y="1752600"/>
            <a:ext cx="8382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
        <p:nvSpPr>
          <p:cNvPr id="78" name="Slide Number Placeholder 77"/>
          <p:cNvSpPr>
            <a:spLocks noGrp="1"/>
          </p:cNvSpPr>
          <p:nvPr>
            <p:ph type="sldNum" sz="quarter" idx="14"/>
          </p:nvPr>
        </p:nvSpPr>
        <p:spPr/>
        <p:txBody>
          <a:bodyPr/>
          <a:lstStyle/>
          <a:p>
            <a:fld id="{B21889AB-90DF-4F03-B430-F12A03ED58B3}"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9" name="Blue FX Background,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duotone>
              <a:schemeClr val="accent3">
                <a:shade val="45000"/>
                <a:satMod val="135000"/>
              </a:schemeClr>
              <a:prstClr val="white"/>
            </a:duotone>
          </a:blip>
          <a:srcRect t="18750" b="21073"/>
          <a:stretch/>
        </p:blipFill>
        <p:spPr>
          <a:xfrm>
            <a:off x="0" y="0"/>
            <a:ext cx="9144000" cy="3668358"/>
          </a:xfrm>
          <a:prstGeom prst="rect">
            <a:avLst/>
          </a:prstGeom>
          <a:effectLst>
            <a:reflection blurRad="6350" stA="50000" endA="300" endPos="55000" dir="5400000" sy="-100000" algn="bl" rotWithShape="0"/>
          </a:effectLst>
        </p:spPr>
      </p:pic>
      <p:pic>
        <p:nvPicPr>
          <p:cNvPr id="30"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81000" y="3733800"/>
            <a:ext cx="6524172" cy="983343"/>
          </a:xfrm>
          <a:noFill/>
        </p:spPr>
        <p:txBody>
          <a:bodyPr>
            <a:noAutofit/>
          </a:bodyPr>
          <a:lstStyle>
            <a:lvl1pPr>
              <a:defRPr sz="2800" b="1" cap="none"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4953000"/>
            <a:ext cx="4191000" cy="1371600"/>
          </a:xfrm>
          <a:noFill/>
        </p:spPr>
        <p:txBody>
          <a:bodyPr>
            <a:normAutofit/>
          </a:bodyPr>
          <a:lstStyle>
            <a:lvl1pPr marL="0" indent="0" algn="l">
              <a:spcBef>
                <a:spcPts val="0"/>
              </a:spcBef>
              <a:buNone/>
              <a:defRPr sz="1800" b="1"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16379" y="1505952"/>
            <a:ext cx="19812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2438400"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p:cNvPicPr>
          <p:nvPr userDrawn="1"/>
        </p:nvPicPr>
        <p:blipFill rotWithShape="1">
          <a:blip r:embed="rId8">
            <a:extLst>
              <a:ext uri="{28A0092B-C50C-407E-A947-70E740481C1C}">
                <a14:useLocalDpi xmlns:a14="http://schemas.microsoft.com/office/drawing/2010/main" val="0"/>
              </a:ext>
            </a:extLst>
          </a:blip>
          <a:srcRect r="29982"/>
          <a:stretch/>
        </p:blipFill>
        <p:spPr>
          <a:xfrm>
            <a:off x="6994358"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133310"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9976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repeatCount="indefinite" fill="hold" display="0">
                  <p:stCondLst>
                    <p:cond delay="indefinite"/>
                  </p:stCondLst>
                </p:cTn>
                <p:tgtEl>
                  <p:spTgt spid="29"/>
                </p:tgtEl>
              </p:cMediaNode>
            </p:vide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 Text and Photo">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smtClean="0"/>
              <a:t>Click to edit Master title style</a:t>
            </a:r>
            <a:endParaRPr lang="en-US"/>
          </a:p>
        </p:txBody>
      </p:sp>
      <p:sp>
        <p:nvSpPr>
          <p:cNvPr id="46" name="Content Placeholder 45"/>
          <p:cNvSpPr>
            <a:spLocks noGrp="1"/>
          </p:cNvSpPr>
          <p:nvPr>
            <p:ph sz="quarter" idx="12"/>
          </p:nvPr>
        </p:nvSpPr>
        <p:spPr>
          <a:xfrm>
            <a:off x="381000" y="1752600"/>
            <a:ext cx="8382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
        <p:nvSpPr>
          <p:cNvPr id="78" name="Slide Number Placeholder 77"/>
          <p:cNvSpPr>
            <a:spLocks noGrp="1"/>
          </p:cNvSpPr>
          <p:nvPr>
            <p:ph type="sldNum" sz="quarter" idx="14"/>
          </p:nvPr>
        </p:nvSpPr>
        <p:spPr/>
        <p:txBody>
          <a:bodyPr/>
          <a:lstStyle/>
          <a:p>
            <a:fld id="{B21889AB-90DF-4F03-B430-F12A03ED58B3}" type="slidenum">
              <a:rPr lang="en-US" smtClean="0"/>
              <a:pPr/>
              <a:t>‹#›</a:t>
            </a:fld>
            <a:endParaRPr lang="en-US"/>
          </a:p>
        </p:txBody>
      </p:sp>
    </p:spTree>
    <p:extLst>
      <p:ext uri="{BB962C8B-B14F-4D97-AF65-F5344CB8AC3E}">
        <p14:creationId xmlns:p14="http://schemas.microsoft.com/office/powerpoint/2010/main" val="2646041351"/>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4048" y="2397787"/>
            <a:ext cx="4038600" cy="3733800"/>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4555064" y="2397787"/>
            <a:ext cx="4207618" cy="3208421"/>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
          <p:cNvSpPr>
            <a:spLocks noGrp="1"/>
          </p:cNvSpPr>
          <p:nvPr>
            <p:ph type="body" idx="1"/>
          </p:nvPr>
        </p:nvSpPr>
        <p:spPr>
          <a:xfrm>
            <a:off x="381000" y="1752600"/>
            <a:ext cx="4038600" cy="639762"/>
          </a:xfrm>
          <a:solidFill>
            <a:schemeClr val="accent3">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ext Placeholder 4"/>
          <p:cNvSpPr>
            <a:spLocks noGrp="1"/>
          </p:cNvSpPr>
          <p:nvPr>
            <p:ph type="body" sz="quarter" idx="3"/>
          </p:nvPr>
        </p:nvSpPr>
        <p:spPr>
          <a:xfrm>
            <a:off x="4552016" y="1752600"/>
            <a:ext cx="4210984" cy="639762"/>
          </a:xfrm>
          <a:solidFill>
            <a:schemeClr val="accent2">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1287689877"/>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52600"/>
            <a:ext cx="3813048" cy="477774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4572000" y="1752600"/>
            <a:ext cx="4191000" cy="4207042"/>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2330372678"/>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2924386"/>
            <a:ext cx="2743200" cy="3191358"/>
          </a:xfrm>
        </p:spPr>
        <p:txBody>
          <a:bodyPr/>
          <a:lstStyle>
            <a:lvl1pPr marL="168275" indent="-168275">
              <a:buFont typeface="Wingdings" panose="05000000000000000000" pitchFamily="2" charset="2"/>
              <a:buChar char="§"/>
              <a:defRPr lang="en-US" sz="1600" dirty="0" smtClean="0"/>
            </a:lvl1pPr>
            <a:lvl2pPr>
              <a:defRPr lang="en-US" sz="1400" dirty="0" smtClean="0"/>
            </a:lvl2pPr>
            <a:lvl3pPr>
              <a:defRPr lang="en-US" sz="1200" dirty="0" smtClean="0"/>
            </a:lvl3pPr>
            <a:lvl4pPr>
              <a:defRPr lang="en-US" sz="1050" dirty="0" smtClean="0"/>
            </a:lvl4pPr>
            <a:lvl5pPr>
              <a:defRPr lang="en-US" sz="105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3162300" y="2924386"/>
            <a:ext cx="2743200" cy="2866813"/>
          </a:xfrm>
        </p:spPr>
        <p:txBody>
          <a:bodyPr/>
          <a:lstStyle>
            <a:lvl1pPr marL="342900" indent="-342900">
              <a:defRPr lang="en-US" sz="1600" kern="1200" dirty="0" smtClean="0">
                <a:solidFill>
                  <a:schemeClr val="tx2"/>
                </a:solidFill>
                <a:latin typeface="+mn-lt"/>
                <a:ea typeface="+mn-ea"/>
                <a:cs typeface="+mn-cs"/>
              </a:defRPr>
            </a:lvl1pPr>
            <a:lvl2pPr>
              <a:defRPr lang="en-US" sz="1400" dirty="0" smtClean="0"/>
            </a:lvl2pPr>
            <a:lvl3pPr>
              <a:defRPr lang="en-US" sz="1200" dirty="0" smtClean="0"/>
            </a:lvl3pPr>
            <a:lvl4pPr>
              <a:defRPr lang="en-US" sz="1050" dirty="0" smtClean="0"/>
            </a:lvl4pPr>
            <a:lvl5pPr>
              <a:defRPr lang="en-US" sz="1050" dirty="0"/>
            </a:lvl5pPr>
          </a:lstStyle>
          <a:p>
            <a:pPr marL="168275" lvl="0" indent="-168275" algn="l" defTabSz="914400" rtl="0" eaLnBrk="1" latinLnBrk="0" hangingPunct="1">
              <a:spcBef>
                <a:spcPct val="20000"/>
              </a:spcBef>
              <a:buClr>
                <a:schemeClr val="accent3"/>
              </a:buClr>
              <a:buFont typeface="Wingdings" panose="05000000000000000000" pitchFamily="2" charset="2"/>
              <a:buChar cha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
        <p:nvSpPr>
          <p:cNvPr id="6" name="Content Placeholder 5"/>
          <p:cNvSpPr>
            <a:spLocks noGrp="1"/>
          </p:cNvSpPr>
          <p:nvPr>
            <p:ph sz="quarter" idx="15"/>
          </p:nvPr>
        </p:nvSpPr>
        <p:spPr>
          <a:xfrm>
            <a:off x="5943600" y="2924386"/>
            <a:ext cx="2743200" cy="2866813"/>
          </a:xfrm>
        </p:spPr>
        <p:txBody>
          <a:bodyPr/>
          <a:lstStyle>
            <a:lvl1pPr marL="342900" indent="-342900">
              <a:defRPr lang="en-US" sz="1600" kern="1200" dirty="0" smtClean="0">
                <a:solidFill>
                  <a:schemeClr val="tx2"/>
                </a:solidFill>
                <a:latin typeface="+mn-lt"/>
                <a:ea typeface="+mn-ea"/>
                <a:cs typeface="+mn-cs"/>
              </a:defRPr>
            </a:lvl1pPr>
            <a:lvl2pPr>
              <a:defRPr sz="1400"/>
            </a:lvl2pPr>
            <a:lvl3pPr>
              <a:defRPr sz="1200"/>
            </a:lvl3pPr>
            <a:lvl4pPr>
              <a:defRPr sz="1050"/>
            </a:lvl4pPr>
            <a:lvl5pPr>
              <a:defRPr sz="1050"/>
            </a:lvl5pPr>
          </a:lstStyle>
          <a:p>
            <a:pPr marL="168275" lvl="0" indent="-168275" algn="l" defTabSz="914400" rtl="0" eaLnBrk="1" latinLnBrk="0" hangingPunct="1">
              <a:spcBef>
                <a:spcPct val="20000"/>
              </a:spcBef>
              <a:buClr>
                <a:schemeClr val="accent3"/>
              </a:buClr>
              <a:buFont typeface="Wingdings" panose="05000000000000000000" pitchFamily="2" charset="2"/>
              <a:buChar cha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45"/>
          <p:cNvSpPr>
            <a:spLocks noGrp="1"/>
          </p:cNvSpPr>
          <p:nvPr>
            <p:ph sz="quarter" idx="16"/>
          </p:nvPr>
        </p:nvSpPr>
        <p:spPr>
          <a:xfrm>
            <a:off x="381000" y="1752600"/>
            <a:ext cx="8382000" cy="1066800"/>
          </a:xfrm>
        </p:spPr>
        <p:txBody>
          <a:bodyPr/>
          <a:lstStyle/>
          <a:p>
            <a:pPr lvl="0"/>
            <a:r>
              <a:rPr lang="en-US" dirty="0" smtClean="0"/>
              <a:t>Click to edit Master text styles</a:t>
            </a:r>
          </a:p>
        </p:txBody>
      </p:sp>
    </p:spTree>
    <p:extLst>
      <p:ext uri="{BB962C8B-B14F-4D97-AF65-F5344CB8AC3E}">
        <p14:creationId xmlns:p14="http://schemas.microsoft.com/office/powerpoint/2010/main" val="350541080"/>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60621"/>
            <a:ext cx="8382000" cy="2590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381000" y="4648200"/>
            <a:ext cx="8382000" cy="1066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511848345"/>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2191" y="-7457"/>
            <a:ext cx="9235440" cy="130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60621"/>
            <a:ext cx="8382000" cy="2590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381000" y="4648200"/>
            <a:ext cx="8382000" cy="1066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1253373858"/>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9900296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28" name="Picture 2"/>
          <p:cNvPicPr>
            <a:picLocks noChangeAspect="1" noChangeArrowheads="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b="58319"/>
          <a:stretch/>
        </p:blipFill>
        <p:spPr bwMode="auto">
          <a:xfrm>
            <a:off x="-72191" y="1"/>
            <a:ext cx="9235440" cy="54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6"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7896998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804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4048" y="2397787"/>
            <a:ext cx="4038600" cy="3733800"/>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4555064" y="2397787"/>
            <a:ext cx="4207618" cy="3208421"/>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
          <p:cNvSpPr>
            <a:spLocks noGrp="1"/>
          </p:cNvSpPr>
          <p:nvPr>
            <p:ph type="body" idx="1"/>
          </p:nvPr>
        </p:nvSpPr>
        <p:spPr>
          <a:xfrm>
            <a:off x="381000" y="1752600"/>
            <a:ext cx="4038600" cy="639762"/>
          </a:xfrm>
          <a:solidFill>
            <a:schemeClr val="accent5">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ext Placeholder 4"/>
          <p:cNvSpPr>
            <a:spLocks noGrp="1"/>
          </p:cNvSpPr>
          <p:nvPr>
            <p:ph type="body" sz="quarter" idx="3"/>
          </p:nvPr>
        </p:nvSpPr>
        <p:spPr>
          <a:xfrm>
            <a:off x="4552016" y="1752600"/>
            <a:ext cx="4210984" cy="639762"/>
          </a:xfrm>
          <a:solidFill>
            <a:schemeClr val="accent2">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9" name="Blue FX Background,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duotone>
              <a:schemeClr val="accent1">
                <a:shade val="45000"/>
                <a:satMod val="135000"/>
              </a:schemeClr>
              <a:prstClr val="white"/>
            </a:duotone>
          </a:blip>
          <a:srcRect t="18750" b="21073"/>
          <a:stretch/>
        </p:blipFill>
        <p:spPr>
          <a:xfrm>
            <a:off x="0" y="0"/>
            <a:ext cx="9144000" cy="3668358"/>
          </a:xfrm>
          <a:prstGeom prst="rect">
            <a:avLst/>
          </a:prstGeom>
          <a:effectLst>
            <a:reflection blurRad="6350" stA="50000" endA="300" endPos="55000" dir="5400000" sy="-100000" algn="bl" rotWithShape="0"/>
          </a:effectLst>
        </p:spPr>
      </p:pic>
      <p:pic>
        <p:nvPicPr>
          <p:cNvPr id="30"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81000" y="3733800"/>
            <a:ext cx="6524172" cy="983343"/>
          </a:xfrm>
          <a:noFill/>
        </p:spPr>
        <p:txBody>
          <a:bodyPr>
            <a:noAutofit/>
          </a:bodyPr>
          <a:lstStyle>
            <a:lvl1pPr>
              <a:defRPr sz="2800" b="1" cap="small"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4953000"/>
            <a:ext cx="4191000" cy="1371600"/>
          </a:xfrm>
          <a:noFill/>
        </p:spPr>
        <p:txBody>
          <a:bodyPr>
            <a:normAutofit/>
          </a:bodyPr>
          <a:lstStyle>
            <a:lvl1pPr marL="0" indent="0" algn="l">
              <a:spcBef>
                <a:spcPts val="0"/>
              </a:spcBef>
              <a:buNone/>
              <a:defRPr sz="1800" b="1" cap="small"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16379" y="1505952"/>
            <a:ext cx="19812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2438400"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p:cNvPicPr>
          <p:nvPr userDrawn="1"/>
        </p:nvPicPr>
        <p:blipFill rotWithShape="1">
          <a:blip r:embed="rId8">
            <a:extLst>
              <a:ext uri="{28A0092B-C50C-407E-A947-70E740481C1C}">
                <a14:useLocalDpi xmlns:a14="http://schemas.microsoft.com/office/drawing/2010/main" val="0"/>
              </a:ext>
            </a:extLst>
          </a:blip>
          <a:srcRect r="29982"/>
          <a:stretch/>
        </p:blipFill>
        <p:spPr>
          <a:xfrm>
            <a:off x="6994358"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133310" y="1504428"/>
            <a:ext cx="1984248" cy="1984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9424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repeatCount="indefinite" fill="hold" display="0">
                  <p:stCondLst>
                    <p:cond delay="indefinite"/>
                  </p:stCondLst>
                </p:cTn>
                <p:tgtEl>
                  <p:spTgt spid="29"/>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ith Text and Photo">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smtClean="0"/>
              <a:t>Click to edit Master title style</a:t>
            </a:r>
            <a:endParaRPr lang="en-US"/>
          </a:p>
        </p:txBody>
      </p:sp>
      <p:sp>
        <p:nvSpPr>
          <p:cNvPr id="46" name="Content Placeholder 45"/>
          <p:cNvSpPr>
            <a:spLocks noGrp="1"/>
          </p:cNvSpPr>
          <p:nvPr>
            <p:ph sz="quarter" idx="12"/>
          </p:nvPr>
        </p:nvSpPr>
        <p:spPr>
          <a:xfrm>
            <a:off x="381000" y="1752600"/>
            <a:ext cx="8382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
        <p:nvSpPr>
          <p:cNvPr id="78" name="Slide Number Placeholder 77"/>
          <p:cNvSpPr>
            <a:spLocks noGrp="1"/>
          </p:cNvSpPr>
          <p:nvPr>
            <p:ph type="sldNum" sz="quarter" idx="14"/>
          </p:nvPr>
        </p:nvSpPr>
        <p:spPr/>
        <p:txBody>
          <a:bodyPr/>
          <a:lstStyle/>
          <a:p>
            <a:fld id="{B21889AB-90DF-4F03-B430-F12A03ED58B3}" type="slidenum">
              <a:rPr lang="en-US" smtClean="0"/>
              <a:pPr/>
              <a:t>‹#›</a:t>
            </a:fld>
            <a:endParaRPr lang="en-US"/>
          </a:p>
        </p:txBody>
      </p:sp>
    </p:spTree>
    <p:extLst>
      <p:ext uri="{BB962C8B-B14F-4D97-AF65-F5344CB8AC3E}">
        <p14:creationId xmlns:p14="http://schemas.microsoft.com/office/powerpoint/2010/main" val="9749002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4048" y="2397787"/>
            <a:ext cx="4038600" cy="3733800"/>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4555064" y="2397787"/>
            <a:ext cx="4207618" cy="3208421"/>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
          <p:cNvSpPr>
            <a:spLocks noGrp="1"/>
          </p:cNvSpPr>
          <p:nvPr>
            <p:ph type="body" idx="1"/>
          </p:nvPr>
        </p:nvSpPr>
        <p:spPr>
          <a:xfrm>
            <a:off x="381000" y="1752600"/>
            <a:ext cx="4038600" cy="639762"/>
          </a:xfrm>
          <a:solidFill>
            <a:schemeClr val="accent3">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ext Placeholder 4"/>
          <p:cNvSpPr>
            <a:spLocks noGrp="1"/>
          </p:cNvSpPr>
          <p:nvPr>
            <p:ph type="body" sz="quarter" idx="3"/>
          </p:nvPr>
        </p:nvSpPr>
        <p:spPr>
          <a:xfrm>
            <a:off x="4552016" y="1752600"/>
            <a:ext cx="4210984" cy="639762"/>
          </a:xfrm>
          <a:solidFill>
            <a:schemeClr val="accent2">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92485773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52600"/>
            <a:ext cx="3813048" cy="477774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4572000" y="1752600"/>
            <a:ext cx="4191000" cy="4207042"/>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156247149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60621"/>
            <a:ext cx="7848600" cy="2590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381000" y="4648200"/>
            <a:ext cx="8382000" cy="1066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499983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290058679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28" name="Picture 2"/>
          <p:cNvPicPr>
            <a:picLocks noChangeAspect="1" noChangeArrowheads="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b="58319"/>
          <a:stretch/>
        </p:blipFill>
        <p:spPr bwMode="auto">
          <a:xfrm>
            <a:off x="-72191" y="1"/>
            <a:ext cx="9235440" cy="54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6"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75034194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buSzPct val="80000"/>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7F42D85-6D6D-4ED8-A207-576450FE2C32}" type="slidenum">
              <a:rPr lang="en-US" smtClean="0"/>
              <a:pPr/>
              <a:t>‹#›</a:t>
            </a:fld>
            <a:endParaRPr lang="en-US"/>
          </a:p>
        </p:txBody>
      </p:sp>
      <p:sp>
        <p:nvSpPr>
          <p:cNvPr id="11" name="Subtitle 2"/>
          <p:cNvSpPr>
            <a:spLocks noGrp="1"/>
          </p:cNvSpPr>
          <p:nvPr>
            <p:ph type="subTitle" idx="14"/>
          </p:nvPr>
        </p:nvSpPr>
        <p:spPr>
          <a:xfrm>
            <a:off x="381000" y="1524000"/>
            <a:ext cx="8229600" cy="381000"/>
          </a:xfrm>
        </p:spPr>
        <p:txBody>
          <a:bodyPr>
            <a:noAutofit/>
          </a:bodyPr>
          <a:lstStyle>
            <a:lvl1pPr marL="0" indent="0" algn="l">
              <a:buNone/>
              <a:defRPr sz="1800" b="1" cap="all" baseline="0">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rgbClr val="D56509"/>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074498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lowchart: Document 6"/>
          <p:cNvSpPr/>
          <p:nvPr userDrawn="1"/>
        </p:nvSpPr>
        <p:spPr bwMode="auto">
          <a:xfrm flipV="1">
            <a:off x="-304800" y="5253159"/>
            <a:ext cx="9753600" cy="1676400"/>
          </a:xfrm>
          <a:prstGeom prst="flowChartDocumen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Flowchart: Document 5"/>
          <p:cNvSpPr/>
          <p:nvPr userDrawn="1"/>
        </p:nvSpPr>
        <p:spPr bwMode="auto">
          <a:xfrm flipV="1">
            <a:off x="-304800" y="5334000"/>
            <a:ext cx="9753600" cy="1676400"/>
          </a:xfrm>
          <a:prstGeom prst="flowChartDocumen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b="100000"/>
            </a:path>
            <a:tileRect t="-100000" r="-100000"/>
          </a:gra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ctrTitle"/>
          </p:nvPr>
        </p:nvSpPr>
        <p:spPr>
          <a:xfrm>
            <a:off x="457200" y="2590800"/>
            <a:ext cx="5257800" cy="1470025"/>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l">
              <a:defRPr sz="4400" b="1" cap="all" spc="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346575"/>
            <a:ext cx="3505200" cy="1752600"/>
          </a:xfrm>
        </p:spPr>
        <p:txBody>
          <a:bodyPr>
            <a:normAutofit/>
          </a:bodyPr>
          <a:lstStyle>
            <a:lvl1pPr marL="0" indent="0" algn="l">
              <a:buNone/>
              <a:defRPr sz="2000" b="1" cap="all"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32124"/>
          <a:stretch/>
        </p:blipFill>
        <p:spPr>
          <a:xfrm>
            <a:off x="1667" y="0"/>
            <a:ext cx="9142333" cy="2209800"/>
          </a:xfrm>
          <a:prstGeom prst="rect">
            <a:avLst/>
          </a:prstGeom>
        </p:spPr>
      </p:pic>
    </p:spTree>
    <p:extLst>
      <p:ext uri="{BB962C8B-B14F-4D97-AF65-F5344CB8AC3E}">
        <p14:creationId xmlns:p14="http://schemas.microsoft.com/office/powerpoint/2010/main" val="1912593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dirty="0" smtClean="0"/>
            </a:lvl1pPr>
            <a:lvl2pPr>
              <a:buSzPct val="80000"/>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7F42D85-6D6D-4ED8-A207-576450FE2C32}" type="slidenum">
              <a:rPr lang="en-US" smtClean="0"/>
              <a:pPr/>
              <a:t>‹#›</a:t>
            </a:fld>
            <a:endParaRPr lang="en-US"/>
          </a:p>
        </p:txBody>
      </p:sp>
      <p:sp>
        <p:nvSpPr>
          <p:cNvPr id="8" name="Text Placeholder 7"/>
          <p:cNvSpPr>
            <a:spLocks noGrp="1"/>
          </p:cNvSpPr>
          <p:nvPr>
            <p:ph type="body" sz="quarter" idx="13"/>
          </p:nvPr>
        </p:nvSpPr>
        <p:spPr>
          <a:xfrm>
            <a:off x="5029200" y="6172200"/>
            <a:ext cx="3657600" cy="609600"/>
          </a:xfrm>
        </p:spPr>
        <p:txBody>
          <a:bodyPr anchor="b" anchorCtr="0">
            <a:noAutofit/>
          </a:bodyPr>
          <a:lstStyle>
            <a:lvl1pPr algn="r">
              <a:buNone/>
              <a:defRPr sz="1800" b="0">
                <a:solidFill>
                  <a:schemeClr val="bg1"/>
                </a:solidFill>
                <a:effectLst/>
              </a:defRPr>
            </a:lvl1pPr>
            <a:lvl2pPr algn="r">
              <a:buNone/>
              <a:defRPr/>
            </a:lvl2pPr>
            <a:lvl3pPr algn="r">
              <a:buNone/>
              <a:defRPr/>
            </a:lvl3pPr>
            <a:lvl4pPr algn="r">
              <a:buNone/>
              <a:defRPr/>
            </a:lvl4pPr>
            <a:lvl5pPr algn="r">
              <a:buNone/>
              <a:defRPr/>
            </a:lvl5pPr>
          </a:lstStyle>
          <a:p>
            <a:pPr lvl="0"/>
            <a:r>
              <a:rPr lang="en-US" dirty="0" smtClean="0"/>
              <a:t>Click to edit Master text styles</a:t>
            </a:r>
          </a:p>
        </p:txBody>
      </p:sp>
      <p:sp>
        <p:nvSpPr>
          <p:cNvPr id="11" name="Subtitle 2"/>
          <p:cNvSpPr>
            <a:spLocks noGrp="1"/>
          </p:cNvSpPr>
          <p:nvPr>
            <p:ph type="subTitle" idx="14"/>
          </p:nvPr>
        </p:nvSpPr>
        <p:spPr>
          <a:xfrm>
            <a:off x="381000" y="1524000"/>
            <a:ext cx="8229600" cy="381000"/>
          </a:xfrm>
        </p:spPr>
        <p:txBody>
          <a:bodyPr>
            <a:noAutofit/>
          </a:bodyPr>
          <a:lstStyle>
            <a:lvl1pPr marL="0" indent="0" algn="l">
              <a:buNone/>
              <a:defRPr sz="1800" b="1" cap="all" baseline="0">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7139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52600"/>
            <a:ext cx="3813048" cy="477774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4572000" y="1752600"/>
            <a:ext cx="4191000" cy="4207042"/>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8044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804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381000" y="1760621"/>
            <a:ext cx="7848600" cy="2590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5"/>
          <p:cNvSpPr>
            <a:spLocks noGrp="1"/>
          </p:cNvSpPr>
          <p:nvPr>
            <p:ph sz="quarter" idx="14"/>
          </p:nvPr>
        </p:nvSpPr>
        <p:spPr>
          <a:xfrm>
            <a:off x="381000" y="4648200"/>
            <a:ext cx="8382000" cy="10668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with Text and Photo">
    <p:spTree>
      <p:nvGrpSpPr>
        <p:cNvPr id="1" name=""/>
        <p:cNvGrpSpPr/>
        <p:nvPr/>
      </p:nvGrpSpPr>
      <p:grpSpPr>
        <a:xfrm>
          <a:off x="0" y="0"/>
          <a:ext cx="0" cy="0"/>
          <a:chOff x="0" y="0"/>
          <a:chExt cx="0" cy="0"/>
        </a:xfrm>
      </p:grpSpPr>
      <p:sp>
        <p:nvSpPr>
          <p:cNvPr id="46" name="Content Placeholder 45"/>
          <p:cNvSpPr>
            <a:spLocks noGrp="1"/>
          </p:cNvSpPr>
          <p:nvPr>
            <p:ph sz="quarter" idx="12"/>
          </p:nvPr>
        </p:nvSpPr>
        <p:spPr>
          <a:xfrm>
            <a:off x="381000" y="685800"/>
            <a:ext cx="8382000" cy="5181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8" name="Slide Number Placeholder 77"/>
          <p:cNvSpPr>
            <a:spLocks noGrp="1"/>
          </p:cNvSpPr>
          <p:nvPr>
            <p:ph type="sldNum" sz="quarter" idx="14"/>
          </p:nvPr>
        </p:nvSpPr>
        <p:spPr/>
        <p:txBody>
          <a:bodyPr/>
          <a:lstStyle/>
          <a:p>
            <a:fld id="{B21889AB-90DF-4F03-B430-F12A03ED58B3}" type="slidenum">
              <a:rPr lang="en-US" smtClean="0"/>
              <a:pPr/>
              <a:t>‹#›</a:t>
            </a:fld>
            <a:endParaRPr lang="en-US"/>
          </a:p>
        </p:txBody>
      </p:sp>
      <p:pic>
        <p:nvPicPr>
          <p:cNvPr id="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58319"/>
          <a:stretch/>
        </p:blipFill>
        <p:spPr bwMode="auto">
          <a:xfrm>
            <a:off x="-72191" y="1"/>
            <a:ext cx="9235440" cy="54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
        <p:nvSpPr>
          <p:cNvPr id="8"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11380316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2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58319"/>
          <a:stretch/>
        </p:blipFill>
        <p:spPr bwMode="auto">
          <a:xfrm>
            <a:off x="-72191" y="1"/>
            <a:ext cx="9235440" cy="54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0"/>
            <a:ext cx="7315200" cy="533400"/>
          </a:xfrm>
        </p:spPr>
        <p:txBody>
          <a:bodyPr/>
          <a:lstStyle>
            <a:lvl1pPr>
              <a:defRPr sz="24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6"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
        <p:nvSpPr>
          <p:cNvPr id="6" name="Text Placeholder 76"/>
          <p:cNvSpPr>
            <a:spLocks noGrp="1"/>
          </p:cNvSpPr>
          <p:nvPr>
            <p:ph type="body" sz="quarter" idx="13"/>
          </p:nvPr>
        </p:nvSpPr>
        <p:spPr>
          <a:xfrm>
            <a:off x="4953000" y="5943600"/>
            <a:ext cx="381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smtClean="0"/>
              <a:t>Click to edit Master text styles</a:t>
            </a:r>
          </a:p>
        </p:txBody>
      </p:sp>
    </p:spTree>
    <p:extLst>
      <p:ext uri="{BB962C8B-B14F-4D97-AF65-F5344CB8AC3E}">
        <p14:creationId xmlns:p14="http://schemas.microsoft.com/office/powerpoint/2010/main" val="3215877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7.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jpeg"/><Relationship Id="rId2" Type="http://schemas.openxmlformats.org/officeDocument/2006/relationships/slideLayout" Target="../slideLayouts/slideLayout2.xml"/><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17" Type="http://schemas.openxmlformats.org/officeDocument/2006/relationships/image" Target="../media/image7.jpeg"/><Relationship Id="rId2" Type="http://schemas.openxmlformats.org/officeDocument/2006/relationships/slideLayout" Target="../slideLayouts/slideLayout12.xml"/><Relationship Id="rId16" Type="http://schemas.openxmlformats.org/officeDocument/2006/relationships/image" Target="../media/image6.jpe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5" Type="http://schemas.openxmlformats.org/officeDocument/2006/relationships/image" Target="../media/image5.jpeg"/><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png"/><Relationship Id="rId18" Type="http://schemas.openxmlformats.org/officeDocument/2006/relationships/image" Target="../media/image7.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png"/><Relationship Id="rId17" Type="http://schemas.openxmlformats.org/officeDocument/2006/relationships/image" Target="../media/image6.jpeg"/><Relationship Id="rId2" Type="http://schemas.openxmlformats.org/officeDocument/2006/relationships/slideLayout" Target="../slideLayouts/slideLayout21.xml"/><Relationship Id="rId16" Type="http://schemas.openxmlformats.org/officeDocument/2006/relationships/image" Target="../media/image5.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5" Type="http://schemas.openxmlformats.org/officeDocument/2006/relationships/image" Target="../media/image4.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3.jpeg"/><Relationship Id="rId2" Type="http://schemas.openxmlformats.org/officeDocument/2006/relationships/slideLayout" Target="../slideLayouts/slideLayout31.xml"/><Relationship Id="rId16" Type="http://schemas.openxmlformats.org/officeDocument/2006/relationships/image" Target="../media/image7.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2.png"/><Relationship Id="rId5" Type="http://schemas.openxmlformats.org/officeDocument/2006/relationships/slideLayout" Target="../slideLayouts/slideLayout34.xml"/><Relationship Id="rId15" Type="http://schemas.openxmlformats.org/officeDocument/2006/relationships/image" Target="../media/image6.jpeg"/><Relationship Id="rId10"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theme" Target="../theme/theme4.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4.jp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2191" y="0"/>
            <a:ext cx="9235440" cy="130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 name="Group 49"/>
          <p:cNvGrpSpPr/>
          <p:nvPr userDrawn="1"/>
        </p:nvGrpSpPr>
        <p:grpSpPr>
          <a:xfrm>
            <a:off x="5943600" y="820405"/>
            <a:ext cx="2990626" cy="910679"/>
            <a:chOff x="5943600" y="820405"/>
            <a:chExt cx="2990626" cy="910679"/>
          </a:xfrm>
        </p:grpSpPr>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43600" y="820405"/>
              <a:ext cx="2990626" cy="910679"/>
            </a:xfrm>
            <a:prstGeom prst="rect">
              <a:avLst/>
            </a:prstGeom>
          </p:spPr>
        </p:pic>
        <p:pic>
          <p:nvPicPr>
            <p:cNvPr id="52" name="Picture 2" descr="Z:\DanBackup\2010 templates\choose1_legal.jp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50864" t="54658" r="13368" b="9109"/>
            <a:stretch/>
          </p:blipFill>
          <p:spPr bwMode="auto">
            <a:xfrm>
              <a:off x="6741581" y="966578"/>
              <a:ext cx="645057" cy="63600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Placeholder 1"/>
          <p:cNvSpPr>
            <a:spLocks noGrp="1"/>
          </p:cNvSpPr>
          <p:nvPr>
            <p:ph type="title"/>
          </p:nvPr>
        </p:nvSpPr>
        <p:spPr>
          <a:xfrm>
            <a:off x="304800" y="76200"/>
            <a:ext cx="8458200" cy="990600"/>
          </a:xfrm>
          <a:prstGeom prst="rect">
            <a:avLst/>
          </a:prstGeom>
        </p:spPr>
        <p:txBody>
          <a:bodyPr vert="horz" lIns="91440" tIns="45720" rIns="91440" bIns="45720" rtlCol="0" anchor="ctr" anchorCtr="0">
            <a:noAutofit/>
          </a:bodyPr>
          <a:lstStyle/>
          <a:p>
            <a:endParaRPr lang="en-US" dirty="0"/>
          </a:p>
        </p:txBody>
      </p:sp>
      <p:sp>
        <p:nvSpPr>
          <p:cNvPr id="3" name="Text Placeholder 2"/>
          <p:cNvSpPr>
            <a:spLocks noGrp="1"/>
          </p:cNvSpPr>
          <p:nvPr>
            <p:ph type="body" idx="1"/>
          </p:nvPr>
        </p:nvSpPr>
        <p:spPr>
          <a:xfrm>
            <a:off x="381000" y="1752600"/>
            <a:ext cx="8305800" cy="4288716"/>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0" name="Slide Number Placeholder 59"/>
          <p:cNvSpPr>
            <a:spLocks noGrp="1"/>
          </p:cNvSpPr>
          <p:nvPr>
            <p:ph type="sldNum" sz="quarter" idx="4"/>
          </p:nvPr>
        </p:nvSpPr>
        <p:spPr>
          <a:xfrm>
            <a:off x="152400" y="6356350"/>
            <a:ext cx="21336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fld id="{B21889AB-90DF-4F03-B430-F12A03ED58B3}" type="slidenum">
              <a:rPr lang="en-US" smtClean="0"/>
              <a:pPr/>
              <a:t>‹#›</a:t>
            </a:fld>
            <a:endParaRPr lang="en-US"/>
          </a:p>
        </p:txBody>
      </p:sp>
      <p:sp>
        <p:nvSpPr>
          <p:cNvPr id="62" name="Oval 3"/>
          <p:cNvSpPr>
            <a:spLocks noChangeArrowheads="1"/>
          </p:cNvSpPr>
          <p:nvPr/>
        </p:nvSpPr>
        <p:spPr bwMode="auto">
          <a:xfrm>
            <a:off x="7744693" y="3749609"/>
            <a:ext cx="745211" cy="746896"/>
          </a:xfrm>
          <a:prstGeom prst="ellipse">
            <a:avLst/>
          </a:prstGeom>
          <a:solidFill>
            <a:schemeClr val="bg1"/>
          </a:solidFill>
          <a:ln w="9525" algn="in">
            <a:noFill/>
            <a:round/>
            <a:headEnd/>
            <a:tailEnd/>
          </a:ln>
          <a:effectLst/>
        </p:spPr>
        <p:txBody>
          <a:bodyPr vert="horz" wrap="square" lIns="91440" tIns="45720" rIns="91440" bIns="45720" numCol="1" anchor="t" anchorCtr="0" compatLnSpc="1">
            <a:prstTxWarp prst="textNoShape">
              <a:avLst/>
            </a:prstTxWarp>
          </a:bodyPr>
          <a:lstStyle/>
          <a:p>
            <a:endParaRPr lang="en-US"/>
          </a:p>
        </p:txBody>
      </p:sp>
      <p:pic>
        <p:nvPicPr>
          <p:cNvPr id="53" name="Picture 5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484285" y="96448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pic>
        <p:nvPicPr>
          <p:cNvPr id="54" name="Picture 53"/>
          <p:cNvPicPr>
            <a:picLocks/>
          </p:cNvPicPr>
          <p:nvPr userDrawn="1"/>
        </p:nvPicPr>
        <p:blipFill>
          <a:blip r:embed="rId16" cstate="print">
            <a:extLst>
              <a:ext uri="{28A0092B-C50C-407E-A947-70E740481C1C}">
                <a14:useLocalDpi xmlns:a14="http://schemas.microsoft.com/office/drawing/2010/main" val="0"/>
              </a:ext>
            </a:extLst>
          </a:blip>
          <a:stretch>
            <a:fillRect/>
          </a:stretch>
        </p:blipFill>
        <p:spPr>
          <a:xfrm>
            <a:off x="6743700" y="95885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pic>
        <p:nvPicPr>
          <p:cNvPr id="55" name="Picture 54"/>
          <p:cNvPicPr>
            <a:picLocks/>
          </p:cNvPicPr>
          <p:nvPr userDrawn="1"/>
        </p:nvPicPr>
        <p:blipFill rotWithShape="1">
          <a:blip r:embed="rId17" cstate="print">
            <a:extLst>
              <a:ext uri="{28A0092B-C50C-407E-A947-70E740481C1C}">
                <a14:useLocalDpi xmlns:a14="http://schemas.microsoft.com/office/drawing/2010/main" val="0"/>
              </a:ext>
            </a:extLst>
          </a:blip>
          <a:srcRect r="29982"/>
          <a:stretch/>
        </p:blipFill>
        <p:spPr>
          <a:xfrm>
            <a:off x="8229600" y="967110"/>
            <a:ext cx="649224" cy="649224"/>
          </a:xfrm>
          <a:prstGeom prst="rect">
            <a:avLst/>
          </a:prstGeom>
          <a:solidFill>
            <a:srgbClr val="FFFFFF">
              <a:shade val="85000"/>
            </a:srgbClr>
          </a:solidFill>
          <a:ln w="19050" cap="sq">
            <a:solidFill>
              <a:schemeClr val="bg1"/>
            </a:solidFill>
            <a:miter lim="800000"/>
          </a:ln>
          <a:effectLst/>
        </p:spPr>
      </p:pic>
      <p:pic>
        <p:nvPicPr>
          <p:cNvPr id="56" name="Picture 55"/>
          <p:cNvPicPr>
            <a:picLocks/>
          </p:cNvPicPr>
          <p:nvPr userDrawn="1"/>
        </p:nvPicPr>
        <p:blipFill>
          <a:blip r:embed="rId18" cstate="print">
            <a:extLst>
              <a:ext uri="{28A0092B-C50C-407E-A947-70E740481C1C}">
                <a14:useLocalDpi xmlns:a14="http://schemas.microsoft.com/office/drawing/2010/main" val="0"/>
              </a:ext>
            </a:extLst>
          </a:blip>
          <a:stretch>
            <a:fillRect/>
          </a:stretch>
        </p:blipFill>
        <p:spPr>
          <a:xfrm>
            <a:off x="5988050" y="95885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 id="2147483664" r:id="rId5"/>
    <p:sldLayoutId id="2147483673" r:id="rId6"/>
    <p:sldLayoutId id="2147483734" r:id="rId7"/>
    <p:sldLayoutId id="2147483665" r:id="rId8"/>
    <p:sldLayoutId id="2147483730" r:id="rId9"/>
    <p:sldLayoutId id="2147483740" r:id="rId10"/>
  </p:sldLayoutIdLst>
  <p:transition/>
  <p:timing>
    <p:tnLst>
      <p:par>
        <p:cTn id="1" dur="indefinite" restart="never" nodeType="tmRoot"/>
      </p:par>
    </p:tnLst>
  </p:timing>
  <p:hf hdr="0" ftr="0" dt="0"/>
  <p:txStyles>
    <p:titleStyle>
      <a:lvl1pPr algn="l" defTabSz="914400" rtl="0" eaLnBrk="1" latinLnBrk="0" hangingPunct="1">
        <a:spcBef>
          <a:spcPct val="0"/>
        </a:spcBef>
        <a:buNone/>
        <a:defRPr sz="2800" b="1" kern="1200" cap="none"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5">
            <a:lumMod val="75000"/>
          </a:schemeClr>
        </a:buClr>
        <a:buFont typeface="Wingdings" panose="05000000000000000000" pitchFamily="2" charset="2"/>
        <a:buChar char=""/>
        <a:defRPr sz="20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2191" y="0"/>
            <a:ext cx="9235440" cy="130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 name="Group 49"/>
          <p:cNvGrpSpPr/>
          <p:nvPr userDrawn="1"/>
        </p:nvGrpSpPr>
        <p:grpSpPr>
          <a:xfrm>
            <a:off x="5943600" y="820405"/>
            <a:ext cx="2990626" cy="910679"/>
            <a:chOff x="5943600" y="820405"/>
            <a:chExt cx="2990626" cy="910679"/>
          </a:xfrm>
        </p:grpSpPr>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600" y="820405"/>
              <a:ext cx="2990626" cy="910679"/>
            </a:xfrm>
            <a:prstGeom prst="rect">
              <a:avLst/>
            </a:prstGeom>
          </p:spPr>
        </p:pic>
        <p:pic>
          <p:nvPicPr>
            <p:cNvPr id="52" name="Picture 2" descr="Z:\DanBackup\2010 templates\choose1_legal.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50864" t="54658" r="13368" b="9109"/>
            <a:stretch/>
          </p:blipFill>
          <p:spPr bwMode="auto">
            <a:xfrm>
              <a:off x="6741581" y="966578"/>
              <a:ext cx="645057" cy="63600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Placeholder 1"/>
          <p:cNvSpPr>
            <a:spLocks noGrp="1"/>
          </p:cNvSpPr>
          <p:nvPr>
            <p:ph type="title"/>
          </p:nvPr>
        </p:nvSpPr>
        <p:spPr>
          <a:xfrm>
            <a:off x="304800" y="76200"/>
            <a:ext cx="8458200" cy="990600"/>
          </a:xfrm>
          <a:prstGeom prst="rect">
            <a:avLst/>
          </a:prstGeom>
        </p:spPr>
        <p:txBody>
          <a:bodyPr vert="horz" lIns="91440" tIns="45720" rIns="91440" bIns="45720" rtlCol="0" anchor="ctr" anchorCtr="0">
            <a:noAutofit/>
          </a:bodyPr>
          <a:lstStyle/>
          <a:p>
            <a:endParaRPr lang="en-US" dirty="0"/>
          </a:p>
        </p:txBody>
      </p:sp>
      <p:sp>
        <p:nvSpPr>
          <p:cNvPr id="3" name="Text Placeholder 2"/>
          <p:cNvSpPr>
            <a:spLocks noGrp="1"/>
          </p:cNvSpPr>
          <p:nvPr>
            <p:ph type="body" idx="1"/>
          </p:nvPr>
        </p:nvSpPr>
        <p:spPr>
          <a:xfrm>
            <a:off x="381000" y="1752600"/>
            <a:ext cx="8305800" cy="4288716"/>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0" name="Slide Number Placeholder 59"/>
          <p:cNvSpPr>
            <a:spLocks noGrp="1"/>
          </p:cNvSpPr>
          <p:nvPr>
            <p:ph type="sldNum" sz="quarter" idx="4"/>
          </p:nvPr>
        </p:nvSpPr>
        <p:spPr>
          <a:xfrm>
            <a:off x="152400" y="6356350"/>
            <a:ext cx="21336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fld id="{B21889AB-90DF-4F03-B430-F12A03ED58B3}" type="slidenum">
              <a:rPr lang="en-US" smtClean="0"/>
              <a:pPr/>
              <a:t>‹#›</a:t>
            </a:fld>
            <a:endParaRPr lang="en-US"/>
          </a:p>
        </p:txBody>
      </p:sp>
      <p:sp>
        <p:nvSpPr>
          <p:cNvPr id="62" name="Oval 3"/>
          <p:cNvSpPr>
            <a:spLocks noChangeArrowheads="1"/>
          </p:cNvSpPr>
          <p:nvPr/>
        </p:nvSpPr>
        <p:spPr bwMode="auto">
          <a:xfrm>
            <a:off x="7744693" y="3749609"/>
            <a:ext cx="745211" cy="746896"/>
          </a:xfrm>
          <a:prstGeom prst="ellipse">
            <a:avLst/>
          </a:prstGeom>
          <a:solidFill>
            <a:schemeClr val="bg1"/>
          </a:solidFill>
          <a:ln w="9525" algn="in">
            <a:noFill/>
            <a:round/>
            <a:headEnd/>
            <a:tailEnd/>
          </a:ln>
          <a:effectLst/>
        </p:spPr>
        <p:txBody>
          <a:bodyPr vert="horz" wrap="square" lIns="91440" tIns="45720" rIns="91440" bIns="45720" numCol="1" anchor="t" anchorCtr="0" compatLnSpc="1">
            <a:prstTxWarp prst="textNoShape">
              <a:avLst/>
            </a:prstTxWarp>
          </a:bodyPr>
          <a:lstStyle/>
          <a:p>
            <a:endParaRPr lang="en-US"/>
          </a:p>
        </p:txBody>
      </p:sp>
      <p:pic>
        <p:nvPicPr>
          <p:cNvPr id="53" name="Picture 5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84285" y="96448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pic>
        <p:nvPicPr>
          <p:cNvPr id="54" name="Picture 53"/>
          <p:cNvPicPr>
            <a:picLocks/>
          </p:cNvPicPr>
          <p:nvPr userDrawn="1"/>
        </p:nvPicPr>
        <p:blipFill>
          <a:blip r:embed="rId15" cstate="print">
            <a:extLst>
              <a:ext uri="{28A0092B-C50C-407E-A947-70E740481C1C}">
                <a14:useLocalDpi xmlns:a14="http://schemas.microsoft.com/office/drawing/2010/main" val="0"/>
              </a:ext>
            </a:extLst>
          </a:blip>
          <a:stretch>
            <a:fillRect/>
          </a:stretch>
        </p:blipFill>
        <p:spPr>
          <a:xfrm>
            <a:off x="6743700" y="95885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pic>
        <p:nvPicPr>
          <p:cNvPr id="55" name="Picture 54"/>
          <p:cNvPicPr>
            <a:picLocks/>
          </p:cNvPicPr>
          <p:nvPr userDrawn="1"/>
        </p:nvPicPr>
        <p:blipFill rotWithShape="1">
          <a:blip r:embed="rId16" cstate="print">
            <a:extLst>
              <a:ext uri="{28A0092B-C50C-407E-A947-70E740481C1C}">
                <a14:useLocalDpi xmlns:a14="http://schemas.microsoft.com/office/drawing/2010/main" val="0"/>
              </a:ext>
            </a:extLst>
          </a:blip>
          <a:srcRect r="29982"/>
          <a:stretch/>
        </p:blipFill>
        <p:spPr>
          <a:xfrm>
            <a:off x="8229600" y="967110"/>
            <a:ext cx="649224" cy="649224"/>
          </a:xfrm>
          <a:prstGeom prst="rect">
            <a:avLst/>
          </a:prstGeom>
          <a:solidFill>
            <a:srgbClr val="FFFFFF">
              <a:shade val="85000"/>
            </a:srgbClr>
          </a:solidFill>
          <a:ln w="19050" cap="sq">
            <a:solidFill>
              <a:schemeClr val="bg1"/>
            </a:solidFill>
            <a:miter lim="800000"/>
          </a:ln>
          <a:effectLst/>
        </p:spPr>
      </p:pic>
      <p:pic>
        <p:nvPicPr>
          <p:cNvPr id="56" name="Picture 55"/>
          <p:cNvPicPr>
            <a:picLocks/>
          </p:cNvPicPr>
          <p:nvPr userDrawn="1"/>
        </p:nvPicPr>
        <p:blipFill>
          <a:blip r:embed="rId17" cstate="print">
            <a:extLst>
              <a:ext uri="{28A0092B-C50C-407E-A947-70E740481C1C}">
                <a14:useLocalDpi xmlns:a14="http://schemas.microsoft.com/office/drawing/2010/main" val="0"/>
              </a:ext>
            </a:extLst>
          </a:blip>
          <a:stretch>
            <a:fillRect/>
          </a:stretch>
        </p:blipFill>
        <p:spPr>
          <a:xfrm>
            <a:off x="5988050" y="95885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83977884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39" r:id="rId8"/>
    <p:sldLayoutId id="2147483741" r:id="rId9"/>
  </p:sldLayoutIdLst>
  <p:transition/>
  <p:timing>
    <p:tnLst>
      <p:par>
        <p:cTn id="1" dur="indefinite" restart="never" nodeType="tmRoot"/>
      </p:par>
    </p:tnLst>
  </p:timing>
  <p:hf hdr="0" ftr="0" dt="0"/>
  <p:txStyles>
    <p:titleStyle>
      <a:lvl1pPr algn="l" defTabSz="914400" rtl="0" eaLnBrk="1" latinLnBrk="0" hangingPunct="1">
        <a:spcBef>
          <a:spcPct val="0"/>
        </a:spcBef>
        <a:buNone/>
        <a:defRPr sz="2800" b="1" kern="1200" cap="none"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4"/>
        </a:buClr>
        <a:buFont typeface="Wingdings" panose="05000000000000000000" pitchFamily="2" charset="2"/>
        <a:buChar char=""/>
        <a:defRPr sz="2000" kern="1200">
          <a:solidFill>
            <a:schemeClr val="tx2"/>
          </a:solidFill>
          <a:latin typeface="+mn-lt"/>
          <a:ea typeface="+mn-ea"/>
          <a:cs typeface="+mn-cs"/>
        </a:defRPr>
      </a:lvl1pPr>
      <a:lvl2pPr marL="742950" indent="-285750" algn="l" defTabSz="914400" rtl="0" eaLnBrk="1" latinLnBrk="0" hangingPunct="1">
        <a:spcBef>
          <a:spcPct val="20000"/>
        </a:spcBef>
        <a:buClr>
          <a:schemeClr val="accent6"/>
        </a:buClr>
        <a:buSzPct val="100000"/>
        <a:buFont typeface="Wingdings" pitchFamily="2" charset="2"/>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2191" y="-7457"/>
            <a:ext cx="9235440" cy="130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 name="Group 49"/>
          <p:cNvGrpSpPr/>
          <p:nvPr userDrawn="1"/>
        </p:nvGrpSpPr>
        <p:grpSpPr>
          <a:xfrm>
            <a:off x="5943600" y="820405"/>
            <a:ext cx="2990626" cy="910679"/>
            <a:chOff x="5943600" y="820405"/>
            <a:chExt cx="2990626" cy="910679"/>
          </a:xfrm>
        </p:grpSpPr>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43600" y="820405"/>
              <a:ext cx="2990626" cy="910679"/>
            </a:xfrm>
            <a:prstGeom prst="rect">
              <a:avLst/>
            </a:prstGeom>
          </p:spPr>
        </p:pic>
        <p:pic>
          <p:nvPicPr>
            <p:cNvPr id="52" name="Picture 2" descr="Z:\DanBackup\2010 templates\choose1_legal.jp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50864" t="54658" r="13368" b="9109"/>
            <a:stretch/>
          </p:blipFill>
          <p:spPr bwMode="auto">
            <a:xfrm>
              <a:off x="6741581" y="966578"/>
              <a:ext cx="645057" cy="63600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Placeholder 1"/>
          <p:cNvSpPr>
            <a:spLocks noGrp="1"/>
          </p:cNvSpPr>
          <p:nvPr>
            <p:ph type="title"/>
          </p:nvPr>
        </p:nvSpPr>
        <p:spPr>
          <a:xfrm>
            <a:off x="304800" y="76200"/>
            <a:ext cx="8458200" cy="990600"/>
          </a:xfrm>
          <a:prstGeom prst="rect">
            <a:avLst/>
          </a:prstGeom>
        </p:spPr>
        <p:txBody>
          <a:bodyPr vert="horz" lIns="91440" tIns="45720" rIns="91440" bIns="45720" rtlCol="0" anchor="ctr" anchorCtr="0">
            <a:noAutofit/>
          </a:bodyPr>
          <a:lstStyle/>
          <a:p>
            <a:endParaRPr lang="en-US" dirty="0"/>
          </a:p>
        </p:txBody>
      </p:sp>
      <p:sp>
        <p:nvSpPr>
          <p:cNvPr id="3" name="Text Placeholder 2"/>
          <p:cNvSpPr>
            <a:spLocks noGrp="1"/>
          </p:cNvSpPr>
          <p:nvPr>
            <p:ph type="body" idx="1"/>
          </p:nvPr>
        </p:nvSpPr>
        <p:spPr>
          <a:xfrm>
            <a:off x="381000" y="1752600"/>
            <a:ext cx="8305800" cy="4288716"/>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0" name="Slide Number Placeholder 59"/>
          <p:cNvSpPr>
            <a:spLocks noGrp="1"/>
          </p:cNvSpPr>
          <p:nvPr>
            <p:ph type="sldNum" sz="quarter" idx="4"/>
          </p:nvPr>
        </p:nvSpPr>
        <p:spPr>
          <a:xfrm>
            <a:off x="152400" y="6356350"/>
            <a:ext cx="21336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fld id="{B21889AB-90DF-4F03-B430-F12A03ED58B3}" type="slidenum">
              <a:rPr lang="en-US" smtClean="0"/>
              <a:pPr/>
              <a:t>‹#›</a:t>
            </a:fld>
            <a:endParaRPr lang="en-US"/>
          </a:p>
        </p:txBody>
      </p:sp>
      <p:sp>
        <p:nvSpPr>
          <p:cNvPr id="62" name="Oval 3"/>
          <p:cNvSpPr>
            <a:spLocks noChangeArrowheads="1"/>
          </p:cNvSpPr>
          <p:nvPr/>
        </p:nvSpPr>
        <p:spPr bwMode="auto">
          <a:xfrm>
            <a:off x="7744693" y="3749609"/>
            <a:ext cx="745211" cy="746896"/>
          </a:xfrm>
          <a:prstGeom prst="ellipse">
            <a:avLst/>
          </a:prstGeom>
          <a:solidFill>
            <a:schemeClr val="bg1"/>
          </a:solidFill>
          <a:ln w="9525" algn="in">
            <a:noFill/>
            <a:round/>
            <a:headEnd/>
            <a:tailEnd/>
          </a:ln>
          <a:effectLst/>
        </p:spPr>
        <p:txBody>
          <a:bodyPr vert="horz" wrap="square" lIns="91440" tIns="45720" rIns="91440" bIns="45720" numCol="1" anchor="t" anchorCtr="0" compatLnSpc="1">
            <a:prstTxWarp prst="textNoShape">
              <a:avLst/>
            </a:prstTxWarp>
          </a:bodyPr>
          <a:lstStyle/>
          <a:p>
            <a:endParaRPr lang="en-US"/>
          </a:p>
        </p:txBody>
      </p:sp>
      <p:pic>
        <p:nvPicPr>
          <p:cNvPr id="53" name="Picture 5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484285" y="96448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pic>
        <p:nvPicPr>
          <p:cNvPr id="54" name="Picture 53"/>
          <p:cNvPicPr>
            <a:picLocks/>
          </p:cNvPicPr>
          <p:nvPr userDrawn="1"/>
        </p:nvPicPr>
        <p:blipFill>
          <a:blip r:embed="rId16" cstate="print">
            <a:extLst>
              <a:ext uri="{28A0092B-C50C-407E-A947-70E740481C1C}">
                <a14:useLocalDpi xmlns:a14="http://schemas.microsoft.com/office/drawing/2010/main" val="0"/>
              </a:ext>
            </a:extLst>
          </a:blip>
          <a:stretch>
            <a:fillRect/>
          </a:stretch>
        </p:blipFill>
        <p:spPr>
          <a:xfrm>
            <a:off x="6743700" y="95885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pic>
        <p:nvPicPr>
          <p:cNvPr id="55" name="Picture 54"/>
          <p:cNvPicPr>
            <a:picLocks/>
          </p:cNvPicPr>
          <p:nvPr userDrawn="1"/>
        </p:nvPicPr>
        <p:blipFill rotWithShape="1">
          <a:blip r:embed="rId17" cstate="print">
            <a:extLst>
              <a:ext uri="{28A0092B-C50C-407E-A947-70E740481C1C}">
                <a14:useLocalDpi xmlns:a14="http://schemas.microsoft.com/office/drawing/2010/main" val="0"/>
              </a:ext>
            </a:extLst>
          </a:blip>
          <a:srcRect r="29982"/>
          <a:stretch/>
        </p:blipFill>
        <p:spPr>
          <a:xfrm>
            <a:off x="8229600" y="967110"/>
            <a:ext cx="649224" cy="649224"/>
          </a:xfrm>
          <a:prstGeom prst="rect">
            <a:avLst/>
          </a:prstGeom>
          <a:solidFill>
            <a:srgbClr val="FFFFFF">
              <a:shade val="85000"/>
            </a:srgbClr>
          </a:solidFill>
          <a:ln w="19050" cap="sq">
            <a:solidFill>
              <a:schemeClr val="bg1"/>
            </a:solidFill>
            <a:miter lim="800000"/>
          </a:ln>
          <a:effectLst/>
        </p:spPr>
      </p:pic>
      <p:pic>
        <p:nvPicPr>
          <p:cNvPr id="56" name="Picture 55"/>
          <p:cNvPicPr>
            <a:picLocks/>
          </p:cNvPicPr>
          <p:nvPr userDrawn="1"/>
        </p:nvPicPr>
        <p:blipFill>
          <a:blip r:embed="rId18" cstate="print">
            <a:extLst>
              <a:ext uri="{28A0092B-C50C-407E-A947-70E740481C1C}">
                <a14:useLocalDpi xmlns:a14="http://schemas.microsoft.com/office/drawing/2010/main" val="0"/>
              </a:ext>
            </a:extLst>
          </a:blip>
          <a:stretch>
            <a:fillRect/>
          </a:stretch>
        </p:blipFill>
        <p:spPr>
          <a:xfrm>
            <a:off x="5988050" y="95885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83977884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38" r:id="rId5"/>
    <p:sldLayoutId id="2147483719" r:id="rId6"/>
    <p:sldLayoutId id="2147483745" r:id="rId7"/>
    <p:sldLayoutId id="2147483720" r:id="rId8"/>
    <p:sldLayoutId id="2147483721" r:id="rId9"/>
    <p:sldLayoutId id="2147483742" r:id="rId10"/>
  </p:sldLayoutIdLst>
  <p:transition/>
  <p:timing>
    <p:tnLst>
      <p:par>
        <p:cTn id="1" dur="indefinite" restart="never" nodeType="tmRoot"/>
      </p:par>
    </p:tnLst>
  </p:timing>
  <p:hf hdr="0" ftr="0" dt="0"/>
  <p:txStyles>
    <p:titleStyle>
      <a:lvl1pPr algn="l" defTabSz="914400" rtl="0" eaLnBrk="1" latinLnBrk="0" hangingPunct="1">
        <a:spcBef>
          <a:spcPct val="0"/>
        </a:spcBef>
        <a:buNone/>
        <a:defRPr sz="2800" b="1" kern="1200" cap="none"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3"/>
        </a:buClr>
        <a:buFont typeface="Wingdings" panose="05000000000000000000" pitchFamily="2" charset="2"/>
        <a:buChar char=""/>
        <a:defRPr sz="20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191" y="0"/>
            <a:ext cx="9235440" cy="130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 name="Group 49"/>
          <p:cNvGrpSpPr/>
          <p:nvPr userDrawn="1"/>
        </p:nvGrpSpPr>
        <p:grpSpPr>
          <a:xfrm>
            <a:off x="5943600" y="820405"/>
            <a:ext cx="2990626" cy="910679"/>
            <a:chOff x="5943600" y="820405"/>
            <a:chExt cx="2990626" cy="910679"/>
          </a:xfrm>
        </p:grpSpPr>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3600" y="820405"/>
              <a:ext cx="2990626" cy="910679"/>
            </a:xfrm>
            <a:prstGeom prst="rect">
              <a:avLst/>
            </a:prstGeom>
          </p:spPr>
        </p:pic>
        <p:pic>
          <p:nvPicPr>
            <p:cNvPr id="52" name="Picture 2" descr="Z:\DanBackup\2010 templates\choose1_legal.jp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50864" t="54658" r="13368" b="9109"/>
            <a:stretch/>
          </p:blipFill>
          <p:spPr bwMode="auto">
            <a:xfrm>
              <a:off x="6741581" y="966578"/>
              <a:ext cx="645057" cy="63600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Placeholder 1"/>
          <p:cNvSpPr>
            <a:spLocks noGrp="1"/>
          </p:cNvSpPr>
          <p:nvPr>
            <p:ph type="title"/>
          </p:nvPr>
        </p:nvSpPr>
        <p:spPr>
          <a:xfrm>
            <a:off x="304800" y="76200"/>
            <a:ext cx="8458200" cy="990600"/>
          </a:xfrm>
          <a:prstGeom prst="rect">
            <a:avLst/>
          </a:prstGeom>
        </p:spPr>
        <p:txBody>
          <a:bodyPr vert="horz" lIns="91440" tIns="45720" rIns="91440" bIns="45720" rtlCol="0" anchor="ctr" anchorCtr="0">
            <a:noAutofit/>
          </a:bodyPr>
          <a:lstStyle/>
          <a:p>
            <a:endParaRPr lang="en-US" dirty="0"/>
          </a:p>
        </p:txBody>
      </p:sp>
      <p:sp>
        <p:nvSpPr>
          <p:cNvPr id="3" name="Text Placeholder 2"/>
          <p:cNvSpPr>
            <a:spLocks noGrp="1"/>
          </p:cNvSpPr>
          <p:nvPr>
            <p:ph type="body" idx="1"/>
          </p:nvPr>
        </p:nvSpPr>
        <p:spPr>
          <a:xfrm>
            <a:off x="381000" y="1752600"/>
            <a:ext cx="8305800" cy="4288716"/>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0" name="Slide Number Placeholder 59"/>
          <p:cNvSpPr>
            <a:spLocks noGrp="1"/>
          </p:cNvSpPr>
          <p:nvPr>
            <p:ph type="sldNum" sz="quarter" idx="4"/>
          </p:nvPr>
        </p:nvSpPr>
        <p:spPr>
          <a:xfrm>
            <a:off x="152400" y="6356350"/>
            <a:ext cx="21336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fld id="{B21889AB-90DF-4F03-B430-F12A03ED58B3}" type="slidenum">
              <a:rPr lang="en-US" smtClean="0"/>
              <a:pPr/>
              <a:t>‹#›</a:t>
            </a:fld>
            <a:endParaRPr lang="en-US"/>
          </a:p>
        </p:txBody>
      </p:sp>
      <p:sp>
        <p:nvSpPr>
          <p:cNvPr id="62" name="Oval 3"/>
          <p:cNvSpPr>
            <a:spLocks noChangeArrowheads="1"/>
          </p:cNvSpPr>
          <p:nvPr/>
        </p:nvSpPr>
        <p:spPr bwMode="auto">
          <a:xfrm>
            <a:off x="7744693" y="3749609"/>
            <a:ext cx="745211" cy="746896"/>
          </a:xfrm>
          <a:prstGeom prst="ellipse">
            <a:avLst/>
          </a:prstGeom>
          <a:solidFill>
            <a:schemeClr val="bg1"/>
          </a:solidFill>
          <a:ln w="9525" algn="in">
            <a:noFill/>
            <a:round/>
            <a:headEnd/>
            <a:tailEnd/>
          </a:ln>
          <a:effectLst/>
        </p:spPr>
        <p:txBody>
          <a:bodyPr vert="horz" wrap="square" lIns="91440" tIns="45720" rIns="91440" bIns="45720" numCol="1" anchor="t" anchorCtr="0" compatLnSpc="1">
            <a:prstTxWarp prst="textNoShape">
              <a:avLst/>
            </a:prstTxWarp>
          </a:bodyPr>
          <a:lstStyle/>
          <a:p>
            <a:endParaRPr lang="en-US"/>
          </a:p>
        </p:txBody>
      </p:sp>
      <p:pic>
        <p:nvPicPr>
          <p:cNvPr id="53" name="Picture 5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84285" y="96448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pic>
        <p:nvPicPr>
          <p:cNvPr id="54" name="Picture 53"/>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6743700" y="95885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pic>
        <p:nvPicPr>
          <p:cNvPr id="55" name="Picture 54"/>
          <p:cNvPicPr>
            <a:picLocks/>
          </p:cNvPicPr>
          <p:nvPr userDrawn="1"/>
        </p:nvPicPr>
        <p:blipFill rotWithShape="1">
          <a:blip r:embed="rId15" cstate="print">
            <a:extLst>
              <a:ext uri="{28A0092B-C50C-407E-A947-70E740481C1C}">
                <a14:useLocalDpi xmlns:a14="http://schemas.microsoft.com/office/drawing/2010/main" val="0"/>
              </a:ext>
            </a:extLst>
          </a:blip>
          <a:srcRect r="29982"/>
          <a:stretch/>
        </p:blipFill>
        <p:spPr>
          <a:xfrm>
            <a:off x="8229600" y="967110"/>
            <a:ext cx="649224" cy="649224"/>
          </a:xfrm>
          <a:prstGeom prst="rect">
            <a:avLst/>
          </a:prstGeom>
          <a:solidFill>
            <a:srgbClr val="FFFFFF">
              <a:shade val="85000"/>
            </a:srgbClr>
          </a:solidFill>
          <a:ln w="19050" cap="sq">
            <a:solidFill>
              <a:schemeClr val="bg1"/>
            </a:solidFill>
            <a:miter lim="800000"/>
          </a:ln>
          <a:effectLst/>
        </p:spPr>
      </p:pic>
      <p:pic>
        <p:nvPicPr>
          <p:cNvPr id="56" name="Picture 55"/>
          <p:cNvPicPr>
            <a:picLocks/>
          </p:cNvPicPr>
          <p:nvPr userDrawn="1"/>
        </p:nvPicPr>
        <p:blipFill>
          <a:blip r:embed="rId16" cstate="print">
            <a:extLst>
              <a:ext uri="{28A0092B-C50C-407E-A947-70E740481C1C}">
                <a14:useLocalDpi xmlns:a14="http://schemas.microsoft.com/office/drawing/2010/main" val="0"/>
              </a:ext>
            </a:extLst>
          </a:blip>
          <a:stretch>
            <a:fillRect/>
          </a:stretch>
        </p:blipFill>
        <p:spPr>
          <a:xfrm>
            <a:off x="5988050" y="958850"/>
            <a:ext cx="649224" cy="649224"/>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04264402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44" r:id="rId8"/>
  </p:sldLayoutIdLst>
  <p:transition/>
  <p:timing>
    <p:tnLst>
      <p:par>
        <p:cTn id="1" dur="indefinite" restart="never" nodeType="tmRoot"/>
      </p:par>
    </p:tnLst>
  </p:timing>
  <p:hf hdr="0" ftr="0" dt="0"/>
  <p:txStyles>
    <p:titleStyle>
      <a:lvl1pPr algn="l" defTabSz="914400" rtl="0" eaLnBrk="1" latinLnBrk="0" hangingPunct="1">
        <a:spcBef>
          <a:spcPct val="0"/>
        </a:spcBef>
        <a:buNone/>
        <a:defRPr sz="2800" b="1" kern="1200" cap="none"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Font typeface="Wingdings" panose="05000000000000000000" pitchFamily="2" charset="2"/>
        <a:buChar char=""/>
        <a:defRPr sz="2000" kern="1200">
          <a:solidFill>
            <a:schemeClr val="tx2"/>
          </a:solidFill>
          <a:latin typeface="+mn-lt"/>
          <a:ea typeface="+mn-ea"/>
          <a:cs typeface="+mn-cs"/>
        </a:defRPr>
      </a:lvl1pPr>
      <a:lvl2pPr marL="742950" indent="-285750" algn="l" defTabSz="914400" rtl="0" eaLnBrk="1" latinLnBrk="0" hangingPunct="1">
        <a:spcBef>
          <a:spcPct val="20000"/>
        </a:spcBef>
        <a:buClr>
          <a:schemeClr val="accent6"/>
        </a:buClr>
        <a:buSzPct val="100000"/>
        <a:buFont typeface="Wingdings" pitchFamily="2" charset="2"/>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lowchart: Document 9"/>
          <p:cNvSpPr/>
          <p:nvPr userDrawn="1"/>
        </p:nvSpPr>
        <p:spPr bwMode="auto">
          <a:xfrm flipH="1" flipV="1">
            <a:off x="-304800" y="5862759"/>
            <a:ext cx="9753600" cy="1676400"/>
          </a:xfrm>
          <a:prstGeom prst="flowChartDocumen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Flowchart: Document 10"/>
          <p:cNvSpPr/>
          <p:nvPr userDrawn="1"/>
        </p:nvSpPr>
        <p:spPr bwMode="auto">
          <a:xfrm flipH="1" flipV="1">
            <a:off x="-304800" y="5943600"/>
            <a:ext cx="9753600" cy="1676400"/>
          </a:xfrm>
          <a:prstGeom prst="flowChartDocumen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b="100000"/>
            </a:path>
            <a:tileRect t="-100000" r="-100000"/>
          </a:gra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Placeholder 1"/>
          <p:cNvSpPr>
            <a:spLocks noGrp="1"/>
          </p:cNvSpPr>
          <p:nvPr>
            <p:ph type="title"/>
          </p:nvPr>
        </p:nvSpPr>
        <p:spPr>
          <a:xfrm>
            <a:off x="381000" y="990600"/>
            <a:ext cx="8229600" cy="639762"/>
          </a:xfrm>
          <a:prstGeom prst="rect">
            <a:avLst/>
          </a:prstGeom>
          <a:effectLst/>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2057400"/>
            <a:ext cx="8229600" cy="3733801"/>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52400" y="6356350"/>
            <a:ext cx="914400" cy="365125"/>
          </a:xfrm>
          <a:prstGeom prst="rect">
            <a:avLst/>
          </a:prstGeom>
        </p:spPr>
        <p:txBody>
          <a:bodyPr vert="horz" lIns="91440" tIns="45720" rIns="91440" bIns="45720" rtlCol="0" anchor="ctr"/>
          <a:lstStyle>
            <a:lvl1pPr algn="l">
              <a:defRPr sz="1600" b="1">
                <a:solidFill>
                  <a:schemeClr val="bg1"/>
                </a:solidFill>
              </a:defRPr>
            </a:lvl1pPr>
          </a:lstStyle>
          <a:p>
            <a:fld id="{77F42D85-6D6D-4ED8-A207-576450FE2C32}" type="slidenum">
              <a:rPr lang="en-US" smtClean="0"/>
              <a:pPr/>
              <a:t>‹#›</a:t>
            </a:fld>
            <a:endParaRPr lang="en-US" dirty="0"/>
          </a:p>
        </p:txBody>
      </p:sp>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
            <a:ext cx="9144000" cy="1112639"/>
          </a:xfrm>
          <a:prstGeom prst="rect">
            <a:avLst/>
          </a:prstGeom>
        </p:spPr>
      </p:pic>
    </p:spTree>
    <p:extLst>
      <p:ext uri="{BB962C8B-B14F-4D97-AF65-F5344CB8AC3E}">
        <p14:creationId xmlns:p14="http://schemas.microsoft.com/office/powerpoint/2010/main" val="362182883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5" r:id="rId3"/>
    <p:sldLayoutId id="2147483743" r:id="rId4"/>
  </p:sldLayoutIdLst>
  <p:hf hdr="0" ftr="0" dt="0"/>
  <p:txStyles>
    <p:titleStyle>
      <a:lvl1pPr algn="l" defTabSz="914400" rtl="0" eaLnBrk="1" latinLnBrk="0" hangingPunct="1">
        <a:spcBef>
          <a:spcPct val="0"/>
        </a:spcBef>
        <a:buNone/>
        <a:defRPr lang="en-US" sz="3200" b="1" kern="1200" cap="none" spc="0" baseline="0" dirty="0">
          <a:ln>
            <a:solidFill>
              <a:schemeClr val="accent1"/>
            </a:solidFill>
          </a:ln>
          <a:solidFill>
            <a:schemeClr val="accent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1"/>
        </a:buClr>
        <a:buFont typeface="Wingdings" panose="05000000000000000000" pitchFamily="2" charset="2"/>
        <a:buChar char="p"/>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sz="18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33.jpg"/><Relationship Id="rId5" Type="http://schemas.openxmlformats.org/officeDocument/2006/relationships/image" Target="../media/image4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3.jpg"/><Relationship Id="rId5" Type="http://schemas.openxmlformats.org/officeDocument/2006/relationships/image" Target="../media/image4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34.jpe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69.gi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54.xml"/><Relationship Id="rId1" Type="http://schemas.openxmlformats.org/officeDocument/2006/relationships/slideLayout" Target="../slideLayouts/slideLayout37.xml"/><Relationship Id="rId4" Type="http://schemas.openxmlformats.org/officeDocument/2006/relationships/image" Target="../media/image81.gif"/></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3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3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3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31.xml"/><Relationship Id="rId5" Type="http://schemas.openxmlformats.org/officeDocument/2006/relationships/image" Target="../media/image49.png"/><Relationship Id="rId4" Type="http://schemas.openxmlformats.org/officeDocument/2006/relationships/hyperlink" Target="eDOCsCloud.ppt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5.xml"/><Relationship Id="rId1" Type="http://schemas.openxmlformats.org/officeDocument/2006/relationships/slideLayout" Target="../slideLayouts/slideLayout35.xml"/><Relationship Id="rId6" Type="http://schemas.openxmlformats.org/officeDocument/2006/relationships/image" Target="../media/image101.jpg"/><Relationship Id="rId5" Type="http://schemas.openxmlformats.org/officeDocument/2006/relationships/image" Target="../media/image100.jpeg"/><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39.xm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8.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837" y="3579962"/>
            <a:ext cx="2631058" cy="1754038"/>
          </a:xfrm>
          <a:prstGeom prst="rect">
            <a:avLst/>
          </a:prstGeom>
          <a:ln>
            <a:noFill/>
          </a:ln>
          <a:effectLst/>
        </p:spPr>
      </p:pic>
      <p:sp>
        <p:nvSpPr>
          <p:cNvPr id="2" name="Title 1"/>
          <p:cNvSpPr>
            <a:spLocks noGrp="1"/>
          </p:cNvSpPr>
          <p:nvPr>
            <p:ph type="ctrTitle"/>
          </p:nvPr>
        </p:nvSpPr>
        <p:spPr/>
        <p:txBody>
          <a:bodyPr/>
          <a:lstStyle/>
          <a:p>
            <a:r>
              <a:rPr lang="en-US" dirty="0" smtClean="0"/>
              <a:t>CEO School</a:t>
            </a:r>
            <a:endParaRPr lang="en-US" dirty="0"/>
          </a:p>
        </p:txBody>
      </p:sp>
      <p:sp>
        <p:nvSpPr>
          <p:cNvPr id="3074" name="Subtitle 2"/>
          <p:cNvSpPr>
            <a:spLocks noGrp="1"/>
          </p:cNvSpPr>
          <p:nvPr>
            <p:ph type="subTitle" idx="1"/>
          </p:nvPr>
        </p:nvSpPr>
        <p:spPr>
          <a:xfrm>
            <a:off x="457200" y="4191000"/>
            <a:ext cx="3505200" cy="1752600"/>
          </a:xfrm>
        </p:spPr>
        <p:txBody>
          <a:bodyPr>
            <a:normAutofit/>
          </a:bodyPr>
          <a:lstStyle/>
          <a:p>
            <a:r>
              <a:rPr lang="en-US" dirty="0"/>
              <a:t>Responding to the challenges of big data</a:t>
            </a:r>
          </a:p>
        </p:txBody>
      </p:sp>
      <p:sp>
        <p:nvSpPr>
          <p:cNvPr id="10" name="TextBox 9"/>
          <p:cNvSpPr txBox="1"/>
          <p:nvPr/>
        </p:nvSpPr>
        <p:spPr>
          <a:xfrm>
            <a:off x="381000" y="6016823"/>
            <a:ext cx="3505200" cy="307777"/>
          </a:xfrm>
          <a:prstGeom prst="rect">
            <a:avLst/>
          </a:prstGeom>
          <a:noFill/>
        </p:spPr>
        <p:txBody>
          <a:bodyPr wrap="square" rtlCol="0">
            <a:spAutoFit/>
          </a:bodyPr>
          <a:lstStyle/>
          <a:p>
            <a:r>
              <a:rPr lang="en-US" sz="1400" dirty="0" smtClean="0">
                <a:solidFill>
                  <a:schemeClr val="bg1"/>
                </a:solidFill>
              </a:rPr>
              <a:t>November 5 &amp; 7, 2013</a:t>
            </a:r>
            <a:endParaRPr lang="en-US" sz="1400" dirty="0">
              <a:solidFill>
                <a:schemeClr val="bg1"/>
              </a:solidFill>
            </a:endParaRPr>
          </a:p>
        </p:txBody>
      </p:sp>
      <p:pic>
        <p:nvPicPr>
          <p:cNvPr id="13" name="Picture 4" descr="X:\Web Services\Public\logos\cuanswers\cuanswers_white.png"/>
          <p:cNvPicPr>
            <a:picLocks noChangeAspect="1" noChangeArrowheads="1"/>
          </p:cNvPicPr>
          <p:nvPr/>
        </p:nvPicPr>
        <p:blipFill>
          <a:blip r:embed="rId4" cstate="print"/>
          <a:srcRect/>
          <a:stretch>
            <a:fillRect/>
          </a:stretch>
        </p:blipFill>
        <p:spPr bwMode="auto">
          <a:xfrm>
            <a:off x="478929" y="6368081"/>
            <a:ext cx="1578471" cy="261319"/>
          </a:xfrm>
          <a:prstGeom prst="rect">
            <a:avLst/>
          </a:prstGeom>
          <a:noFill/>
        </p:spPr>
      </p:pic>
      <p:sp>
        <p:nvSpPr>
          <p:cNvPr id="7" name="Rectangle 6"/>
          <p:cNvSpPr/>
          <p:nvPr/>
        </p:nvSpPr>
        <p:spPr>
          <a:xfrm>
            <a:off x="5791200" y="5830669"/>
            <a:ext cx="3048000" cy="64633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r>
              <a:rPr lang="en-US" sz="3600" b="1" dirty="0" smtClean="0">
                <a:ln/>
                <a:solidFill>
                  <a:schemeClr val="accent3"/>
                </a:solidFill>
              </a:rPr>
              <a:t>Welcome!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solidFill>
                  <a:schemeClr val="accent2">
                    <a:lumMod val="20000"/>
                    <a:lumOff val="80000"/>
                  </a:schemeClr>
                </a:solidFill>
              </a:rPr>
              <a:t>Another tool to get a better return on gathering data</a:t>
            </a:r>
            <a:r>
              <a:rPr lang="en-US" dirty="0" smtClean="0">
                <a:solidFill>
                  <a:schemeClr val="accent2">
                    <a:lumMod val="20000"/>
                    <a:lumOff val="80000"/>
                  </a:schemeClr>
                </a:solidFill>
              </a:rPr>
              <a:t/>
            </a:r>
            <a:br>
              <a:rPr lang="en-US" dirty="0" smtClean="0">
                <a:solidFill>
                  <a:schemeClr val="accent2">
                    <a:lumMod val="20000"/>
                    <a:lumOff val="80000"/>
                  </a:schemeClr>
                </a:solidFill>
              </a:rPr>
            </a:br>
            <a:r>
              <a:rPr lang="en-US" dirty="0" smtClean="0"/>
              <a:t>Report/Query Scheduler</a:t>
            </a:r>
            <a:endParaRPr lang="en-US" dirty="0"/>
          </a:p>
        </p:txBody>
      </p:sp>
      <p:sp>
        <p:nvSpPr>
          <p:cNvPr id="6" name="Content Placeholder 5"/>
          <p:cNvSpPr>
            <a:spLocks noGrp="1"/>
          </p:cNvSpPr>
          <p:nvPr>
            <p:ph sz="quarter" idx="12"/>
          </p:nvPr>
        </p:nvSpPr>
        <p:spPr>
          <a:xfrm>
            <a:off x="381000" y="1752600"/>
            <a:ext cx="3124200" cy="4114800"/>
          </a:xfrm>
        </p:spPr>
        <p:txBody>
          <a:bodyPr/>
          <a:lstStyle/>
          <a:p>
            <a:r>
              <a:rPr lang="en-US" dirty="0" smtClean="0"/>
              <a:t>Can you verify that you have upped your game in the last 12 months?</a:t>
            </a:r>
          </a:p>
          <a:p>
            <a:r>
              <a:rPr lang="en-US" dirty="0" smtClean="0"/>
              <a:t>We’re working on even more options here...is your team part of this effort for efficiency?</a:t>
            </a:r>
            <a:endParaRPr lang="en-US" dirty="0"/>
          </a:p>
        </p:txBody>
      </p:sp>
      <p:sp>
        <p:nvSpPr>
          <p:cNvPr id="3" name="Slide Number Placeholder 2"/>
          <p:cNvSpPr>
            <a:spLocks noGrp="1"/>
          </p:cNvSpPr>
          <p:nvPr>
            <p:ph type="sldNum" sz="quarter" idx="14"/>
          </p:nvPr>
        </p:nvSpPr>
        <p:spPr/>
        <p:txBody>
          <a:bodyPr/>
          <a:lstStyle/>
          <a:p>
            <a:fld id="{B21889AB-90DF-4F03-B430-F12A03ED58B3}" type="slidenum">
              <a:rPr lang="en-US" smtClean="0"/>
              <a:pPr/>
              <a:t>10</a:t>
            </a:fld>
            <a:endParaRPr lang="en-US"/>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895380" y="914400"/>
            <a:ext cx="5929395" cy="4400146"/>
          </a:xfrm>
          <a:prstGeom prst="rect">
            <a:avLst/>
          </a:prstGeom>
          <a:ln>
            <a:noFill/>
          </a:ln>
          <a:effectLst>
            <a:outerShdw blurRad="190500" algn="tl" rotWithShape="0">
              <a:srgbClr val="000000">
                <a:alpha val="70000"/>
              </a:srgbClr>
            </a:outerShdw>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5486400" y="2667000"/>
            <a:ext cx="4312733" cy="217043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648200" y="3974584"/>
            <a:ext cx="1111362" cy="1111362"/>
          </a:xfrm>
          <a:prstGeom prst="rect">
            <a:avLst/>
          </a:prstGeom>
        </p:spPr>
      </p:pic>
      <p:pic>
        <p:nvPicPr>
          <p:cNvPr id="3074" name="Picture 2" descr="Description: Description: cid:image001.png@01CD9FD7.8877CCB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247746"/>
            <a:ext cx="2458979" cy="1676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562" y="5105400"/>
            <a:ext cx="5960000" cy="44228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221522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Gather Data</a:t>
            </a:r>
            <a:br>
              <a:rPr lang="en-US" dirty="0" smtClean="0"/>
            </a:br>
            <a:r>
              <a:rPr lang="en-US" sz="1800" dirty="0" smtClean="0">
                <a:solidFill>
                  <a:schemeClr val="accent2">
                    <a:lumMod val="20000"/>
                    <a:lumOff val="80000"/>
                  </a:schemeClr>
                </a:solidFill>
              </a:rPr>
              <a:t>Is it by plan, or just the result of your team’s daily activities?</a:t>
            </a:r>
            <a:endParaRPr lang="en-US" dirty="0">
              <a:solidFill>
                <a:schemeClr val="accent2">
                  <a:lumMod val="20000"/>
                  <a:lumOff val="80000"/>
                </a:schemeClr>
              </a:solidFill>
            </a:endParaRPr>
          </a:p>
        </p:txBody>
      </p:sp>
      <p:sp>
        <p:nvSpPr>
          <p:cNvPr id="3" name="Content Placeholder 2"/>
          <p:cNvSpPr>
            <a:spLocks noGrp="1"/>
          </p:cNvSpPr>
          <p:nvPr>
            <p:ph sz="quarter" idx="12"/>
          </p:nvPr>
        </p:nvSpPr>
        <p:spPr/>
        <p:txBody>
          <a:bodyPr/>
          <a:lstStyle/>
          <a:p>
            <a:r>
              <a:rPr lang="en-US" smtClean="0"/>
              <a:t>To comply with archival regulations and best practices</a:t>
            </a:r>
          </a:p>
          <a:p>
            <a:r>
              <a:rPr lang="en-US" smtClean="0"/>
              <a:t>To validate and affirm the results of our efforts</a:t>
            </a:r>
          </a:p>
          <a:p>
            <a:pPr lvl="1"/>
            <a:r>
              <a:rPr lang="en-US" smtClean="0"/>
              <a:t>To present to examiners and Board members and create a corporate record</a:t>
            </a:r>
          </a:p>
          <a:p>
            <a:pPr lvl="1"/>
            <a:r>
              <a:rPr lang="en-US" smtClean="0"/>
              <a:t>To present to management and use in performance analysis (staff)</a:t>
            </a:r>
          </a:p>
          <a:p>
            <a:pPr lvl="1"/>
            <a:r>
              <a:rPr lang="en-US" smtClean="0"/>
              <a:t>To comply with third-party obligations such as the 5300</a:t>
            </a:r>
          </a:p>
          <a:p>
            <a:r>
              <a:rPr lang="en-US" smtClean="0"/>
              <a:t>To analyze and calculate adjustments to our plans and futures</a:t>
            </a:r>
          </a:p>
          <a:p>
            <a:pPr lvl="1"/>
            <a:r>
              <a:rPr lang="en-US" smtClean="0"/>
              <a:t>Know our member and make adjustments to keep their attention</a:t>
            </a:r>
          </a:p>
          <a:p>
            <a:pPr lvl="1"/>
            <a:r>
              <a:rPr lang="en-US" smtClean="0"/>
              <a:t>Know our operations and make adjustments to build an effective factory</a:t>
            </a:r>
          </a:p>
          <a:p>
            <a:pPr lvl="1"/>
            <a:r>
              <a:rPr lang="en-US" smtClean="0"/>
              <a:t>Know our identity and validate the response to who you think you are</a:t>
            </a:r>
          </a:p>
          <a:p>
            <a:pPr lvl="1"/>
            <a:r>
              <a:rPr lang="en-US" smtClean="0"/>
              <a:t>Know our plan through verifying the hypothesis and the hopeful outcome</a:t>
            </a:r>
            <a:endParaRPr lang="en-US" dirty="0" smtClean="0"/>
          </a:p>
        </p:txBody>
      </p:sp>
      <p:sp>
        <p:nvSpPr>
          <p:cNvPr id="4" name="Text Placeholder 3"/>
          <p:cNvSpPr>
            <a:spLocks noGrp="1"/>
          </p:cNvSpPr>
          <p:nvPr>
            <p:ph type="body" sz="quarter" idx="13"/>
          </p:nvPr>
        </p:nvSpPr>
        <p:spPr>
          <a:xfrm>
            <a:off x="4724400" y="5943600"/>
            <a:ext cx="4038600" cy="457200"/>
          </a:xfrm>
        </p:spPr>
        <p:txBody>
          <a:bodyPr/>
          <a:lstStyle/>
          <a:p>
            <a:r>
              <a:rPr lang="en-US" dirty="0" smtClean="0"/>
              <a:t>When was the last time you really challenged your ROI on these activities and your effectiveness around crafting designs and planning data-related tactics? </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11</a:t>
            </a:fld>
            <a:endParaRPr lang="en-US" dirty="0"/>
          </a:p>
        </p:txBody>
      </p:sp>
      <p:grpSp>
        <p:nvGrpSpPr>
          <p:cNvPr id="9" name="Group 8"/>
          <p:cNvGrpSpPr/>
          <p:nvPr/>
        </p:nvGrpSpPr>
        <p:grpSpPr>
          <a:xfrm>
            <a:off x="1371600" y="5486400"/>
            <a:ext cx="2546838" cy="838200"/>
            <a:chOff x="1600200" y="3505200"/>
            <a:chExt cx="6019800" cy="1981200"/>
          </a:xfrm>
        </p:grpSpPr>
        <p:sp>
          <p:nvSpPr>
            <p:cNvPr id="6" name="Rounded Rectangle 5"/>
            <p:cNvSpPr/>
            <p:nvPr/>
          </p:nvSpPr>
          <p:spPr>
            <a:xfrm>
              <a:off x="1600200" y="3505200"/>
              <a:ext cx="60198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tabLst>
                  <a:tab pos="6342063" algn="r"/>
                </a:tabLst>
              </a:pPr>
              <a:r>
                <a:rPr lang="en-US" sz="1000" dirty="0" smtClean="0"/>
                <a:t>Gathering Data	</a:t>
              </a:r>
              <a:r>
                <a:rPr lang="en-US" sz="1000" b="1" dirty="0" smtClean="0"/>
                <a:t>(reduce $ cost)</a:t>
              </a:r>
              <a:endParaRPr lang="en-US" sz="1000" b="1" dirty="0"/>
            </a:p>
          </p:txBody>
        </p:sp>
        <p:sp>
          <p:nvSpPr>
            <p:cNvPr id="7" name="Rounded Rectangle 6"/>
            <p:cNvSpPr/>
            <p:nvPr/>
          </p:nvSpPr>
          <p:spPr>
            <a:xfrm>
              <a:off x="1600200" y="4191000"/>
              <a:ext cx="6019800"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tabLst>
                  <a:tab pos="6342063" algn="r"/>
                </a:tabLst>
              </a:pPr>
              <a:r>
                <a:rPr lang="en-US" sz="1000" dirty="0" smtClean="0"/>
                <a:t>Analyzing Data   	</a:t>
              </a:r>
              <a:r>
                <a:rPr lang="en-US" sz="1000" b="1" dirty="0" smtClean="0"/>
                <a:t>(increase time)</a:t>
              </a:r>
            </a:p>
          </p:txBody>
        </p:sp>
        <p:sp>
          <p:nvSpPr>
            <p:cNvPr id="8" name="Rounded Rectangle 7"/>
            <p:cNvSpPr/>
            <p:nvPr/>
          </p:nvSpPr>
          <p:spPr>
            <a:xfrm>
              <a:off x="1600200" y="4876800"/>
              <a:ext cx="6019800" cy="6096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tabLst>
                  <a:tab pos="6342063" algn="r"/>
                </a:tabLst>
              </a:pPr>
              <a:r>
                <a:rPr lang="en-US" sz="1000" dirty="0" smtClean="0"/>
                <a:t>Acting on Data	</a:t>
              </a:r>
              <a:r>
                <a:rPr lang="en-US" sz="1000" b="1" dirty="0" smtClean="0"/>
                <a:t>(multiply the events)</a:t>
              </a:r>
              <a:endParaRPr lang="en-US" sz="1000" b="1" dirty="0"/>
            </a:p>
          </p:txBody>
        </p:sp>
      </p:grpSp>
    </p:spTree>
    <p:extLst>
      <p:ext uri="{BB962C8B-B14F-4D97-AF65-F5344CB8AC3E}">
        <p14:creationId xmlns:p14="http://schemas.microsoft.com/office/powerpoint/2010/main" val="95027035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Gather Data</a:t>
            </a:r>
            <a:br>
              <a:rPr lang="en-US" dirty="0" smtClean="0"/>
            </a:br>
            <a:r>
              <a:rPr lang="en-US" sz="1800" dirty="0" smtClean="0">
                <a:solidFill>
                  <a:schemeClr val="accent2">
                    <a:lumMod val="20000"/>
                    <a:lumOff val="80000"/>
                  </a:schemeClr>
                </a:solidFill>
              </a:rPr>
              <a:t>Is it by plan, or just the result of your team’s daily activities?</a:t>
            </a:r>
            <a:endParaRPr lang="en-US" dirty="0">
              <a:solidFill>
                <a:schemeClr val="accent2">
                  <a:lumMod val="20000"/>
                  <a:lumOff val="80000"/>
                </a:schemeClr>
              </a:solidFill>
            </a:endParaRPr>
          </a:p>
        </p:txBody>
      </p:sp>
      <p:sp>
        <p:nvSpPr>
          <p:cNvPr id="3" name="Content Placeholder 2"/>
          <p:cNvSpPr>
            <a:spLocks noGrp="1"/>
          </p:cNvSpPr>
          <p:nvPr>
            <p:ph sz="quarter" idx="12"/>
          </p:nvPr>
        </p:nvSpPr>
        <p:spPr/>
        <p:txBody>
          <a:bodyPr/>
          <a:lstStyle/>
          <a:p>
            <a:r>
              <a:rPr lang="en-US" smtClean="0"/>
              <a:t>To comply with archival regulations and best practices</a:t>
            </a:r>
          </a:p>
          <a:p>
            <a:r>
              <a:rPr lang="en-US" smtClean="0"/>
              <a:t>To validate and affirm the results of our efforts</a:t>
            </a:r>
          </a:p>
          <a:p>
            <a:pPr lvl="1"/>
            <a:r>
              <a:rPr lang="en-US" smtClean="0"/>
              <a:t>To present to examiners and Board members and create a corporate record</a:t>
            </a:r>
          </a:p>
          <a:p>
            <a:pPr lvl="1"/>
            <a:r>
              <a:rPr lang="en-US" smtClean="0"/>
              <a:t>To present to management and use in performance analysis (staff)</a:t>
            </a:r>
          </a:p>
          <a:p>
            <a:pPr lvl="1"/>
            <a:r>
              <a:rPr lang="en-US" smtClean="0"/>
              <a:t>To comply with third-party obligations such as the 5300</a:t>
            </a:r>
          </a:p>
          <a:p>
            <a:r>
              <a:rPr lang="en-US" smtClean="0"/>
              <a:t>To analyze and calculate adjustments to our plans and futures</a:t>
            </a:r>
          </a:p>
          <a:p>
            <a:pPr lvl="1"/>
            <a:r>
              <a:rPr lang="en-US" smtClean="0"/>
              <a:t>Know our member and make adjustments to keep their attention</a:t>
            </a:r>
          </a:p>
          <a:p>
            <a:pPr lvl="1"/>
            <a:r>
              <a:rPr lang="en-US" smtClean="0"/>
              <a:t>Know our operations and make adjustments to build an effective factory</a:t>
            </a:r>
          </a:p>
          <a:p>
            <a:pPr lvl="1"/>
            <a:r>
              <a:rPr lang="en-US" smtClean="0"/>
              <a:t>Know our identity and validate the response to who you think you are</a:t>
            </a:r>
          </a:p>
          <a:p>
            <a:pPr lvl="1"/>
            <a:r>
              <a:rPr lang="en-US" smtClean="0"/>
              <a:t>Know our plan through verifying the hypothesis and the hopeful outcome</a:t>
            </a:r>
            <a:endParaRPr lang="en-US" dirty="0" smtClean="0"/>
          </a:p>
        </p:txBody>
      </p:sp>
      <p:sp>
        <p:nvSpPr>
          <p:cNvPr id="4" name="Text Placeholder 3"/>
          <p:cNvSpPr>
            <a:spLocks noGrp="1"/>
          </p:cNvSpPr>
          <p:nvPr>
            <p:ph type="body" sz="quarter" idx="13"/>
          </p:nvPr>
        </p:nvSpPr>
        <p:spPr>
          <a:xfrm>
            <a:off x="4724400" y="5943600"/>
            <a:ext cx="4038600" cy="457200"/>
          </a:xfrm>
        </p:spPr>
        <p:txBody>
          <a:bodyPr/>
          <a:lstStyle/>
          <a:p>
            <a:r>
              <a:rPr lang="en-US" dirty="0" smtClean="0"/>
              <a:t>When was the last time you really challenged your ROI on these activities and your effectiveness around crafting designs and planning data-related tactics? </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12</a:t>
            </a:fld>
            <a:endParaRPr lang="en-US" dirty="0"/>
          </a:p>
        </p:txBody>
      </p:sp>
      <p:grpSp>
        <p:nvGrpSpPr>
          <p:cNvPr id="9" name="Group 8"/>
          <p:cNvGrpSpPr/>
          <p:nvPr/>
        </p:nvGrpSpPr>
        <p:grpSpPr>
          <a:xfrm>
            <a:off x="1371600" y="5486400"/>
            <a:ext cx="2546838" cy="838200"/>
            <a:chOff x="1600200" y="3505200"/>
            <a:chExt cx="6019800" cy="1981200"/>
          </a:xfrm>
        </p:grpSpPr>
        <p:sp>
          <p:nvSpPr>
            <p:cNvPr id="6" name="Rounded Rectangle 5"/>
            <p:cNvSpPr/>
            <p:nvPr/>
          </p:nvSpPr>
          <p:spPr>
            <a:xfrm>
              <a:off x="1600200" y="3505200"/>
              <a:ext cx="60198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tabLst>
                  <a:tab pos="6342063" algn="r"/>
                </a:tabLst>
              </a:pPr>
              <a:r>
                <a:rPr lang="en-US" sz="1000" dirty="0" smtClean="0"/>
                <a:t>Gathering Data	</a:t>
              </a:r>
              <a:r>
                <a:rPr lang="en-US" sz="1000" b="1" dirty="0" smtClean="0"/>
                <a:t>(reduce $ cost)</a:t>
              </a:r>
              <a:endParaRPr lang="en-US" sz="1000" b="1" dirty="0"/>
            </a:p>
          </p:txBody>
        </p:sp>
        <p:sp>
          <p:nvSpPr>
            <p:cNvPr id="7" name="Rounded Rectangle 6"/>
            <p:cNvSpPr/>
            <p:nvPr/>
          </p:nvSpPr>
          <p:spPr>
            <a:xfrm>
              <a:off x="1600200" y="4191000"/>
              <a:ext cx="6019800"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tabLst>
                  <a:tab pos="6342063" algn="r"/>
                </a:tabLst>
              </a:pPr>
              <a:r>
                <a:rPr lang="en-US" sz="1000" dirty="0" smtClean="0"/>
                <a:t>Analyzing Data   	</a:t>
              </a:r>
              <a:r>
                <a:rPr lang="en-US" sz="1000" b="1" dirty="0" smtClean="0"/>
                <a:t>(increase time)</a:t>
              </a:r>
            </a:p>
          </p:txBody>
        </p:sp>
        <p:sp>
          <p:nvSpPr>
            <p:cNvPr id="8" name="Rounded Rectangle 7"/>
            <p:cNvSpPr/>
            <p:nvPr/>
          </p:nvSpPr>
          <p:spPr>
            <a:xfrm>
              <a:off x="1600200" y="4876800"/>
              <a:ext cx="6019800" cy="6096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tabLst>
                  <a:tab pos="6342063" algn="r"/>
                </a:tabLst>
              </a:pPr>
              <a:r>
                <a:rPr lang="en-US" sz="1000" dirty="0" smtClean="0"/>
                <a:t>Acting on Data	</a:t>
              </a:r>
              <a:r>
                <a:rPr lang="en-US" sz="1000" b="1" dirty="0" smtClean="0"/>
                <a:t>(multiply the events)</a:t>
              </a:r>
              <a:endParaRPr lang="en-US" sz="1000" b="1" dirty="0"/>
            </a:p>
          </p:txBody>
        </p:sp>
      </p:grpSp>
      <p:sp>
        <p:nvSpPr>
          <p:cNvPr id="10" name="Explosion 1 9"/>
          <p:cNvSpPr/>
          <p:nvPr/>
        </p:nvSpPr>
        <p:spPr>
          <a:xfrm>
            <a:off x="838200" y="-152400"/>
            <a:ext cx="7772400" cy="77724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As the CEO of CU*Answers and the Chairman of eDOC Innovations, I’ve never had a CU ask me how to gather </a:t>
            </a:r>
            <a:r>
              <a:rPr lang="en-US" sz="1600" i="1" dirty="0" smtClean="0"/>
              <a:t>less</a:t>
            </a:r>
            <a:r>
              <a:rPr lang="en-US" sz="1600" dirty="0" smtClean="0"/>
              <a:t> data</a:t>
            </a:r>
          </a:p>
          <a:p>
            <a:pPr algn="ctr"/>
            <a:endParaRPr lang="en-US" sz="1600" dirty="0"/>
          </a:p>
          <a:p>
            <a:pPr algn="ctr"/>
            <a:r>
              <a:rPr lang="en-US" sz="1600" dirty="0" smtClean="0"/>
              <a:t>Most of you can’t wait to gather </a:t>
            </a:r>
            <a:r>
              <a:rPr lang="en-US" sz="1600" i="1" dirty="0" smtClean="0"/>
              <a:t>more</a:t>
            </a:r>
            <a:r>
              <a:rPr lang="en-US" sz="1600" dirty="0" smtClean="0"/>
              <a:t>, store more, and move ahead at a faster pace for everything – including spending more money</a:t>
            </a:r>
          </a:p>
          <a:p>
            <a:pPr algn="ctr"/>
            <a:endParaRPr lang="en-US" sz="1600" dirty="0"/>
          </a:p>
          <a:p>
            <a:pPr algn="ctr"/>
            <a:r>
              <a:rPr lang="en-US" sz="1600" dirty="0" smtClean="0"/>
              <a:t>Is that </a:t>
            </a:r>
            <a:r>
              <a:rPr lang="en-US" sz="1600" b="1" dirty="0" smtClean="0"/>
              <a:t>our plan</a:t>
            </a:r>
            <a:r>
              <a:rPr lang="en-US" sz="1600" dirty="0" smtClean="0"/>
              <a:t>, or just the fallout of our daily activities?</a:t>
            </a:r>
            <a:endParaRPr lang="en-US" sz="1600" dirty="0"/>
          </a:p>
        </p:txBody>
      </p:sp>
    </p:spTree>
    <p:extLst>
      <p:ext uri="{BB962C8B-B14F-4D97-AF65-F5344CB8AC3E}">
        <p14:creationId xmlns:p14="http://schemas.microsoft.com/office/powerpoint/2010/main" val="1158225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4953000" y="838200"/>
            <a:ext cx="3810000" cy="4343400"/>
          </a:xfrm>
          <a:prstGeom prst="rect">
            <a:avLst/>
          </a:prstGeom>
          <a:solidFill>
            <a:schemeClr val="bg1"/>
          </a:solid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8" name="Title 7"/>
          <p:cNvSpPr>
            <a:spLocks noGrp="1"/>
          </p:cNvSpPr>
          <p:nvPr>
            <p:ph type="title"/>
          </p:nvPr>
        </p:nvSpPr>
        <p:spPr/>
        <p:txBody>
          <a:bodyPr/>
          <a:lstStyle/>
          <a:p>
            <a:r>
              <a:rPr lang="en-US" dirty="0" smtClean="0"/>
              <a:t>A.A.A. </a:t>
            </a:r>
            <a:r>
              <a:rPr lang="en-US" dirty="0">
                <a:solidFill>
                  <a:srgbClr val="FFFF00"/>
                </a:solidFill>
              </a:rPr>
              <a:t>2.0</a:t>
            </a:r>
            <a:r>
              <a:rPr lang="en-US" dirty="0"/>
              <a:t>: Thinking Bigger</a:t>
            </a:r>
            <a:br>
              <a:rPr lang="en-US" dirty="0"/>
            </a:br>
            <a:r>
              <a:rPr lang="en-US" sz="1800" dirty="0" smtClean="0">
                <a:solidFill>
                  <a:schemeClr val="accent2">
                    <a:lumMod val="20000"/>
                    <a:lumOff val="80000"/>
                  </a:schemeClr>
                </a:solidFill>
              </a:rPr>
              <a:t>Putting </a:t>
            </a:r>
            <a:r>
              <a:rPr lang="en-US" sz="1800" dirty="0">
                <a:solidFill>
                  <a:schemeClr val="accent2">
                    <a:lumMod val="20000"/>
                    <a:lumOff val="80000"/>
                  </a:schemeClr>
                </a:solidFill>
              </a:rPr>
              <a:t>insiders and outsiders on equal footing</a:t>
            </a:r>
            <a:endParaRPr lang="en-US" dirty="0"/>
          </a:p>
        </p:txBody>
      </p:sp>
      <p:sp>
        <p:nvSpPr>
          <p:cNvPr id="7" name="Content Placeholder 6"/>
          <p:cNvSpPr>
            <a:spLocks noGrp="1"/>
          </p:cNvSpPr>
          <p:nvPr>
            <p:ph sz="quarter" idx="12"/>
          </p:nvPr>
        </p:nvSpPr>
        <p:spPr>
          <a:xfrm>
            <a:off x="381000" y="1752600"/>
            <a:ext cx="4419600" cy="4114800"/>
          </a:xfrm>
        </p:spPr>
        <p:txBody>
          <a:bodyPr/>
          <a:lstStyle/>
          <a:p>
            <a:pPr marL="0" indent="0">
              <a:buNone/>
            </a:pPr>
            <a:r>
              <a:rPr lang="en-US" dirty="0" smtClean="0"/>
              <a:t>One formula to consider when looking at how to design a cooperative: </a:t>
            </a:r>
          </a:p>
          <a:p>
            <a:pPr>
              <a:buClr>
                <a:schemeClr val="accent5">
                  <a:lumMod val="20000"/>
                  <a:lumOff val="80000"/>
                </a:schemeClr>
              </a:buClr>
            </a:pPr>
            <a:r>
              <a:rPr lang="en-US" dirty="0" smtClean="0"/>
              <a:t>You (the designer) want as many participants in your cooperative (customers) as possible</a:t>
            </a:r>
          </a:p>
          <a:p>
            <a:pPr>
              <a:buClr>
                <a:schemeClr val="accent5"/>
              </a:buClr>
            </a:pPr>
            <a:r>
              <a:rPr lang="en-US" dirty="0" smtClean="0"/>
              <a:t>Of those unlimited customers, you work to make at least 60% of them identify themselves as owners</a:t>
            </a:r>
          </a:p>
          <a:p>
            <a:r>
              <a:rPr lang="en-US" dirty="0" smtClean="0"/>
              <a:t>Of those people who call themselves owners, you work even harder to make a third of them active, to yield a 20% active owner base among all participants</a:t>
            </a:r>
          </a:p>
          <a:p>
            <a:endParaRPr lang="en-US" dirty="0"/>
          </a:p>
        </p:txBody>
      </p:sp>
      <p:sp>
        <p:nvSpPr>
          <p:cNvPr id="12" name="Text Placeholder 11"/>
          <p:cNvSpPr>
            <a:spLocks noGrp="1"/>
          </p:cNvSpPr>
          <p:nvPr>
            <p:ph type="body" sz="quarter" idx="13"/>
          </p:nvPr>
        </p:nvSpPr>
        <p:spPr>
          <a:xfrm>
            <a:off x="4572000" y="5943600"/>
            <a:ext cx="4191000" cy="457200"/>
          </a:xfrm>
        </p:spPr>
        <p:txBody>
          <a:bodyPr/>
          <a:lstStyle/>
          <a:p>
            <a:r>
              <a:rPr lang="en-US" dirty="0"/>
              <a:t>Whatever formula you use, </a:t>
            </a:r>
            <a:r>
              <a:rPr lang="en-US" i="1" dirty="0"/>
              <a:t>you need one</a:t>
            </a:r>
          </a:p>
          <a:p>
            <a:r>
              <a:rPr lang="en-US" dirty="0" smtClean="0"/>
              <a:t>It </a:t>
            </a:r>
            <a:r>
              <a:rPr lang="en-US" dirty="0"/>
              <a:t>sets targets, helps you prioritize </a:t>
            </a:r>
            <a:r>
              <a:rPr lang="en-US" dirty="0" smtClean="0"/>
              <a:t/>
            </a:r>
            <a:br>
              <a:rPr lang="en-US" dirty="0" smtClean="0"/>
            </a:br>
            <a:r>
              <a:rPr lang="en-US" dirty="0" smtClean="0"/>
              <a:t>the </a:t>
            </a:r>
            <a:r>
              <a:rPr lang="en-US" dirty="0"/>
              <a:t>plans, </a:t>
            </a:r>
            <a:r>
              <a:rPr lang="en-US" dirty="0" smtClean="0"/>
              <a:t>and balances </a:t>
            </a:r>
            <a:r>
              <a:rPr lang="en-US" dirty="0"/>
              <a:t>your investment:  </a:t>
            </a:r>
            <a:br>
              <a:rPr lang="en-US" dirty="0"/>
            </a:br>
            <a:r>
              <a:rPr lang="en-US" i="1" dirty="0"/>
              <a:t>Get a plan and make sure everyone knows it</a:t>
            </a:r>
          </a:p>
        </p:txBody>
      </p:sp>
      <p:sp>
        <p:nvSpPr>
          <p:cNvPr id="4" name="Slide Number Placeholder 3"/>
          <p:cNvSpPr>
            <a:spLocks noGrp="1"/>
          </p:cNvSpPr>
          <p:nvPr>
            <p:ph type="sldNum" sz="quarter" idx="14"/>
          </p:nvPr>
        </p:nvSpPr>
        <p:spPr/>
        <p:txBody>
          <a:bodyPr/>
          <a:lstStyle/>
          <a:p>
            <a:fld id="{E54FDF46-4A52-4F2B-8DF0-BB4C40E65B4E}" type="slidenum">
              <a:rPr lang="en-US" smtClean="0"/>
              <a:pPr/>
              <a:t>13</a:t>
            </a:fld>
            <a:endParaRPr lang="en-US"/>
          </a:p>
        </p:txBody>
      </p:sp>
      <p:sp>
        <p:nvSpPr>
          <p:cNvPr id="13" name="Rectangle 12"/>
          <p:cNvSpPr/>
          <p:nvPr/>
        </p:nvSpPr>
        <p:spPr>
          <a:xfrm>
            <a:off x="4953000" y="838200"/>
            <a:ext cx="3810000" cy="523220"/>
          </a:xfrm>
          <a:prstGeom prst="rect">
            <a:avLst/>
          </a:prstGeom>
          <a:solidFill>
            <a:schemeClr val="accent6"/>
          </a:solidFill>
          <a:ln>
            <a:noFill/>
          </a:ln>
          <a:effectLst/>
        </p:spPr>
        <p:txBody>
          <a:bodyPr wrap="square">
            <a:spAutoFit/>
          </a:bodyPr>
          <a:lstStyle/>
          <a:p>
            <a:pPr algn="ctr"/>
            <a:r>
              <a:rPr lang="en-US" sz="1400" dirty="0" smtClean="0">
                <a:solidFill>
                  <a:schemeClr val="bg1"/>
                </a:solidFill>
              </a:rPr>
              <a:t>Do </a:t>
            </a:r>
            <a:r>
              <a:rPr lang="en-US" sz="1400" dirty="0">
                <a:solidFill>
                  <a:schemeClr val="bg1"/>
                </a:solidFill>
              </a:rPr>
              <a:t>the math: </a:t>
            </a:r>
            <a:r>
              <a:rPr lang="en-US" sz="1400" dirty="0" smtClean="0">
                <a:solidFill>
                  <a:schemeClr val="bg1"/>
                </a:solidFill>
              </a:rPr>
              <a:t/>
            </a:r>
            <a:br>
              <a:rPr lang="en-US" sz="1400" dirty="0" smtClean="0">
                <a:solidFill>
                  <a:schemeClr val="bg1"/>
                </a:solidFill>
              </a:rPr>
            </a:br>
            <a:r>
              <a:rPr lang="en-US" sz="1400" dirty="0" smtClean="0">
                <a:solidFill>
                  <a:schemeClr val="bg1"/>
                </a:solidFill>
              </a:rPr>
              <a:t>A </a:t>
            </a:r>
            <a:r>
              <a:rPr lang="en-US" sz="1400" dirty="0">
                <a:solidFill>
                  <a:schemeClr val="bg1"/>
                </a:solidFill>
              </a:rPr>
              <a:t>cooperative with 5,000 participants</a:t>
            </a:r>
          </a:p>
        </p:txBody>
      </p:sp>
      <p:grpSp>
        <p:nvGrpSpPr>
          <p:cNvPr id="18" name="Group 17"/>
          <p:cNvGrpSpPr/>
          <p:nvPr/>
        </p:nvGrpSpPr>
        <p:grpSpPr>
          <a:xfrm>
            <a:off x="5105400" y="1447800"/>
            <a:ext cx="3505200" cy="3505200"/>
            <a:chOff x="1981200" y="914400"/>
            <a:chExt cx="4876800" cy="4876800"/>
          </a:xfrm>
        </p:grpSpPr>
        <p:sp>
          <p:nvSpPr>
            <p:cNvPr id="15" name="Oval 14"/>
            <p:cNvSpPr/>
            <p:nvPr/>
          </p:nvSpPr>
          <p:spPr bwMode="auto">
            <a:xfrm>
              <a:off x="1981200" y="914400"/>
              <a:ext cx="4876800" cy="4876800"/>
            </a:xfrm>
            <a:prstGeom prst="ellipse">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5,000</a:t>
              </a:r>
            </a:p>
          </p:txBody>
        </p:sp>
        <p:sp>
          <p:nvSpPr>
            <p:cNvPr id="16" name="Oval 15"/>
            <p:cNvSpPr/>
            <p:nvPr/>
          </p:nvSpPr>
          <p:spPr bwMode="auto">
            <a:xfrm>
              <a:off x="2743200" y="2438400"/>
              <a:ext cx="3352800" cy="3352800"/>
            </a:xfrm>
            <a:prstGeom prst="ellipse">
              <a:avLst/>
            </a:prstGeom>
            <a:solidFill>
              <a:schemeClr val="accent5">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ahoma"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ahoma"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3,000</a:t>
              </a:r>
            </a:p>
          </p:txBody>
        </p:sp>
        <p:sp>
          <p:nvSpPr>
            <p:cNvPr id="17" name="Oval 16"/>
            <p:cNvSpPr/>
            <p:nvPr/>
          </p:nvSpPr>
          <p:spPr bwMode="auto">
            <a:xfrm>
              <a:off x="3886200" y="4724400"/>
              <a:ext cx="1066800" cy="1066800"/>
            </a:xfrm>
            <a:prstGeom prst="ellipse">
              <a:avLst/>
            </a:prstGeom>
            <a:solidFill>
              <a:schemeClr val="accent5">
                <a:lumMod val="7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0" tIns="0" rIns="0" bIns="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Tahoma" pitchFamily="34" charset="0"/>
                </a:rPr>
                <a:t>1,000</a:t>
              </a:r>
              <a:endParaRPr kumimoji="0" lang="en-US" sz="1050" b="0" i="0" u="none" strike="noStrike" cap="none" normalizeH="0" baseline="0" dirty="0" smtClean="0">
                <a:ln>
                  <a:noFill/>
                </a:ln>
                <a:solidFill>
                  <a:schemeClr val="bg1"/>
                </a:solidFill>
                <a:effectLst/>
                <a:latin typeface="Tahoma" pitchFamily="34" charset="0"/>
              </a:endParaRPr>
            </a:p>
          </p:txBody>
        </p:sp>
      </p:grpSp>
      <p:sp>
        <p:nvSpPr>
          <p:cNvPr id="19" name="TextBox 18"/>
          <p:cNvSpPr txBox="1"/>
          <p:nvPr/>
        </p:nvSpPr>
        <p:spPr>
          <a:xfrm>
            <a:off x="5486400" y="1676400"/>
            <a:ext cx="1295400" cy="276999"/>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45720" tIns="45720" rIns="45720" bIns="45720" rtlCol="0" anchor="ctr" anchorCtr="1">
            <a:spAutoFit/>
          </a:bodyPr>
          <a:lstStyle/>
          <a:p>
            <a:pPr algn="ctr"/>
            <a:r>
              <a:rPr lang="en-US" sz="1200" dirty="0" smtClean="0"/>
              <a:t>All participants</a:t>
            </a:r>
            <a:endParaRPr lang="en-US" sz="1200" dirty="0"/>
          </a:p>
        </p:txBody>
      </p:sp>
      <p:sp>
        <p:nvSpPr>
          <p:cNvPr id="20" name="TextBox 19"/>
          <p:cNvSpPr txBox="1"/>
          <p:nvPr/>
        </p:nvSpPr>
        <p:spPr>
          <a:xfrm>
            <a:off x="5715000" y="2967335"/>
            <a:ext cx="1143000" cy="461665"/>
          </a:xfrm>
          <a:prstGeom prst="rect">
            <a:avLst/>
          </a:prstGeom>
          <a:solidFill>
            <a:schemeClr val="accent5">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45720" tIns="45720" rIns="45720" bIns="45720" rtlCol="0" anchor="ctr" anchorCtr="1">
            <a:spAutoFit/>
          </a:bodyPr>
          <a:lstStyle/>
          <a:p>
            <a:pPr algn="ctr"/>
            <a:r>
              <a:rPr lang="en-US" sz="1200" dirty="0" smtClean="0"/>
              <a:t>Owner-aware participants</a:t>
            </a:r>
            <a:endParaRPr lang="en-US" sz="1200" dirty="0"/>
          </a:p>
        </p:txBody>
      </p:sp>
      <p:sp>
        <p:nvSpPr>
          <p:cNvPr id="21" name="TextBox 20"/>
          <p:cNvSpPr txBox="1"/>
          <p:nvPr/>
        </p:nvSpPr>
        <p:spPr>
          <a:xfrm>
            <a:off x="5723272" y="4114800"/>
            <a:ext cx="1058528" cy="276999"/>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45720" tIns="45720" rIns="45720" bIns="45720" rtlCol="0" anchor="ctr" anchorCtr="1">
            <a:spAutoFit/>
          </a:bodyPr>
          <a:lstStyle/>
          <a:p>
            <a:pPr algn="ctr"/>
            <a:r>
              <a:rPr lang="en-US" sz="1200" dirty="0" smtClean="0">
                <a:solidFill>
                  <a:schemeClr val="bg1"/>
                </a:solidFill>
              </a:rPr>
              <a:t>Active owners</a:t>
            </a:r>
            <a:endParaRPr lang="en-US" sz="1200" dirty="0">
              <a:solidFill>
                <a:schemeClr val="bg1"/>
              </a:solidFill>
            </a:endParaRPr>
          </a:p>
        </p:txBody>
      </p:sp>
    </p:spTree>
    <p:extLst>
      <p:ext uri="{BB962C8B-B14F-4D97-AF65-F5344CB8AC3E}">
        <p14:creationId xmlns:p14="http://schemas.microsoft.com/office/powerpoint/2010/main" val="349471388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Putting </a:t>
            </a:r>
            <a:r>
              <a:rPr lang="en-US" dirty="0"/>
              <a:t>insiders and outsiders on equal footing</a:t>
            </a:r>
          </a:p>
        </p:txBody>
      </p:sp>
      <p:sp>
        <p:nvSpPr>
          <p:cNvPr id="5" name="Slide Number Placeholder 4"/>
          <p:cNvSpPr>
            <a:spLocks noGrp="1"/>
          </p:cNvSpPr>
          <p:nvPr>
            <p:ph type="sldNum" sz="quarter" idx="10"/>
          </p:nvPr>
        </p:nvSpPr>
        <p:spPr/>
        <p:txBody>
          <a:bodyPr/>
          <a:lstStyle/>
          <a:p>
            <a:fld id="{B21889AB-90DF-4F03-B430-F12A03ED58B3}" type="slidenum">
              <a:rPr lang="en-US" smtClean="0"/>
              <a:pPr/>
              <a:t>14</a:t>
            </a:fld>
            <a:endParaRPr lang="en-US" dirty="0"/>
          </a:p>
        </p:txBody>
      </p:sp>
      <p:sp>
        <p:nvSpPr>
          <p:cNvPr id="9" name="Text Placeholder 8"/>
          <p:cNvSpPr>
            <a:spLocks noGrp="1"/>
          </p:cNvSpPr>
          <p:nvPr>
            <p:ph type="body" sz="quarter" idx="13"/>
          </p:nvPr>
        </p:nvSpPr>
        <p:spPr>
          <a:xfrm>
            <a:off x="3581400" y="5943600"/>
            <a:ext cx="5181600" cy="457200"/>
          </a:xfrm>
        </p:spPr>
        <p:txBody>
          <a:bodyPr/>
          <a:lstStyle/>
          <a:p>
            <a:r>
              <a:rPr lang="en-US" dirty="0" smtClean="0"/>
              <a:t>How can we leverage our investment in the processes that generate data (CU*BASE and </a:t>
            </a:r>
            <a:r>
              <a:rPr lang="en-US" b="1" dirty="0" smtClean="0"/>
              <a:t>It’s Me 247</a:t>
            </a:r>
            <a:r>
              <a:rPr lang="en-US" dirty="0" smtClean="0"/>
              <a:t>) into spaces for new opportunity and service?</a:t>
            </a:r>
            <a:endParaRPr lang="en-US" dirty="0"/>
          </a:p>
        </p:txBody>
      </p:sp>
      <p:sp>
        <p:nvSpPr>
          <p:cNvPr id="17" name="Freeform 16"/>
          <p:cNvSpPr/>
          <p:nvPr/>
        </p:nvSpPr>
        <p:spPr>
          <a:xfrm>
            <a:off x="5558312" y="1676400"/>
            <a:ext cx="3357088" cy="3045321"/>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chemeClr val="accent4">
              <a:alpha val="50000"/>
            </a:schemeClr>
          </a:solidFill>
          <a:ln w="57150">
            <a:solidFill>
              <a:schemeClr val="bg1"/>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525987" rIns="613571" bIns="525987" numCol="1" spcCol="1270" anchor="ctr" anchorCtr="0">
            <a:noAutofit/>
          </a:bodyPr>
          <a:lstStyle/>
          <a:p>
            <a:pPr lvl="0" algn="ctr" defTabSz="2800350">
              <a:lnSpc>
                <a:spcPct val="90000"/>
              </a:lnSpc>
              <a:spcBef>
                <a:spcPct val="0"/>
              </a:spcBef>
              <a:spcAft>
                <a:spcPct val="35000"/>
              </a:spcAft>
            </a:pPr>
            <a:r>
              <a:rPr lang="en-US" sz="3200" b="1" kern="1200" dirty="0" smtClean="0"/>
              <a:t>Members</a:t>
            </a:r>
            <a:endParaRPr lang="en-US" sz="2400" b="1" kern="1200" dirty="0" smtClean="0"/>
          </a:p>
          <a:p>
            <a:pPr lvl="0" algn="ctr" defTabSz="2800350">
              <a:lnSpc>
                <a:spcPct val="90000"/>
              </a:lnSpc>
              <a:spcBef>
                <a:spcPct val="0"/>
              </a:spcBef>
              <a:spcAft>
                <a:spcPct val="35000"/>
              </a:spcAft>
            </a:pPr>
            <a:r>
              <a:rPr lang="en-US" sz="1600" dirty="0" smtClean="0"/>
              <a:t>Volunteers</a:t>
            </a:r>
            <a:r>
              <a:rPr lang="en-US" sz="1600" dirty="0"/>
              <a:t>, </a:t>
            </a:r>
            <a:br>
              <a:rPr lang="en-US" sz="1600" dirty="0"/>
            </a:br>
            <a:r>
              <a:rPr lang="en-US" sz="1600" dirty="0" smtClean="0"/>
              <a:t>Customer-Owners</a:t>
            </a:r>
          </a:p>
          <a:p>
            <a:pPr lvl="0" algn="ctr" defTabSz="2800350">
              <a:lnSpc>
                <a:spcPct val="90000"/>
              </a:lnSpc>
              <a:spcBef>
                <a:spcPct val="0"/>
              </a:spcBef>
              <a:spcAft>
                <a:spcPct val="35000"/>
              </a:spcAft>
            </a:pPr>
            <a:endParaRPr lang="en-US" sz="1600" dirty="0"/>
          </a:p>
        </p:txBody>
      </p:sp>
      <p:sp>
        <p:nvSpPr>
          <p:cNvPr id="16" name="Freeform 15"/>
          <p:cNvSpPr/>
          <p:nvPr/>
        </p:nvSpPr>
        <p:spPr>
          <a:xfrm>
            <a:off x="2817256" y="1676400"/>
            <a:ext cx="3357088" cy="3045321"/>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chemeClr val="accent3">
              <a:alpha val="50000"/>
            </a:schemeClr>
          </a:solidFill>
          <a:ln w="57150">
            <a:solidFill>
              <a:schemeClr val="bg1"/>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525987" rIns="613571" bIns="525987" numCol="1" spcCol="1270" anchor="ctr" anchorCtr="0">
            <a:noAutofit/>
          </a:bodyPr>
          <a:lstStyle/>
          <a:p>
            <a:pPr lvl="0" algn="ctr" defTabSz="2800350">
              <a:lnSpc>
                <a:spcPct val="90000"/>
              </a:lnSpc>
              <a:spcBef>
                <a:spcPct val="0"/>
              </a:spcBef>
              <a:spcAft>
                <a:spcPct val="35000"/>
              </a:spcAft>
            </a:pPr>
            <a:r>
              <a:rPr lang="en-US" sz="3200" b="1" kern="1200" dirty="0" smtClean="0"/>
              <a:t>CU Executives</a:t>
            </a:r>
          </a:p>
          <a:p>
            <a:pPr lvl="0" algn="ctr" defTabSz="2800350">
              <a:lnSpc>
                <a:spcPct val="90000"/>
              </a:lnSpc>
              <a:spcBef>
                <a:spcPct val="0"/>
              </a:spcBef>
              <a:spcAft>
                <a:spcPct val="35000"/>
              </a:spcAft>
            </a:pPr>
            <a:r>
              <a:rPr lang="en-US" sz="1600" dirty="0" smtClean="0"/>
              <a:t>Not logged in to CU*BASE</a:t>
            </a:r>
          </a:p>
          <a:p>
            <a:pPr lvl="0" algn="ctr" defTabSz="2800350">
              <a:lnSpc>
                <a:spcPct val="90000"/>
              </a:lnSpc>
              <a:spcBef>
                <a:spcPct val="0"/>
              </a:spcBef>
              <a:spcAft>
                <a:spcPct val="35000"/>
              </a:spcAft>
            </a:pPr>
            <a:endParaRPr lang="en-US" sz="1600" dirty="0" smtClean="0"/>
          </a:p>
          <a:p>
            <a:pPr lvl="0" algn="ctr" defTabSz="2800350">
              <a:lnSpc>
                <a:spcPct val="90000"/>
              </a:lnSpc>
              <a:spcBef>
                <a:spcPct val="0"/>
              </a:spcBef>
              <a:spcAft>
                <a:spcPct val="35000"/>
              </a:spcAft>
            </a:pPr>
            <a:endParaRPr lang="en-US" sz="1600" kern="1200" dirty="0"/>
          </a:p>
        </p:txBody>
      </p:sp>
      <p:sp>
        <p:nvSpPr>
          <p:cNvPr id="15" name="Freeform 14"/>
          <p:cNvSpPr/>
          <p:nvPr/>
        </p:nvSpPr>
        <p:spPr>
          <a:xfrm>
            <a:off x="76200" y="1676400"/>
            <a:ext cx="3357088" cy="3045321"/>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chemeClr val="accent1">
              <a:alpha val="50000"/>
            </a:schemeClr>
          </a:solidFill>
          <a:ln w="57150">
            <a:solidFill>
              <a:schemeClr val="bg1"/>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525987" rIns="613571" bIns="525987" numCol="1" spcCol="1270" anchor="ctr" anchorCtr="0">
            <a:noAutofit/>
          </a:bodyPr>
          <a:lstStyle/>
          <a:p>
            <a:pPr lvl="0" algn="ctr" defTabSz="2800350">
              <a:lnSpc>
                <a:spcPct val="90000"/>
              </a:lnSpc>
              <a:spcBef>
                <a:spcPct val="0"/>
              </a:spcBef>
              <a:spcAft>
                <a:spcPct val="35000"/>
              </a:spcAft>
            </a:pPr>
            <a:r>
              <a:rPr lang="en-US" sz="3200" b="1" dirty="0" smtClean="0"/>
              <a:t>CU Users</a:t>
            </a:r>
          </a:p>
          <a:p>
            <a:pPr lvl="0" algn="ctr" defTabSz="2800350">
              <a:lnSpc>
                <a:spcPct val="90000"/>
              </a:lnSpc>
              <a:spcBef>
                <a:spcPct val="0"/>
              </a:spcBef>
              <a:spcAft>
                <a:spcPct val="35000"/>
              </a:spcAft>
            </a:pPr>
            <a:r>
              <a:rPr lang="en-US" sz="1600" dirty="0" smtClean="0"/>
              <a:t>Logged in to CU*BASE</a:t>
            </a:r>
          </a:p>
          <a:p>
            <a:pPr lvl="0" algn="ctr" defTabSz="2800350">
              <a:lnSpc>
                <a:spcPct val="90000"/>
              </a:lnSpc>
              <a:spcBef>
                <a:spcPct val="0"/>
              </a:spcBef>
              <a:spcAft>
                <a:spcPct val="35000"/>
              </a:spcAft>
            </a:pPr>
            <a:endParaRPr lang="en-US" sz="1600" dirty="0" smtClean="0"/>
          </a:p>
          <a:p>
            <a:pPr lvl="0" algn="ctr" defTabSz="2800350">
              <a:lnSpc>
                <a:spcPct val="90000"/>
              </a:lnSpc>
              <a:spcBef>
                <a:spcPct val="0"/>
              </a:spcBef>
              <a:spcAft>
                <a:spcPct val="35000"/>
              </a:spcAft>
            </a:pPr>
            <a:endParaRPr lang="en-US" sz="1600" kern="1200" dirty="0"/>
          </a:p>
        </p:txBody>
      </p:sp>
      <p:sp>
        <p:nvSpPr>
          <p:cNvPr id="21" name="Right Arrow 20"/>
          <p:cNvSpPr/>
          <p:nvPr/>
        </p:nvSpPr>
        <p:spPr>
          <a:xfrm>
            <a:off x="1219200" y="4724400"/>
            <a:ext cx="6858000" cy="762000"/>
          </a:xfrm>
          <a:prstGeom prst="rightArrow">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Movement of credit </a:t>
            </a:r>
            <a:r>
              <a:rPr lang="en-US" smtClean="0"/>
              <a:t>union data</a:t>
            </a:r>
            <a:endParaRPr lang="en-US" dirty="0"/>
          </a:p>
        </p:txBody>
      </p:sp>
      <p:sp>
        <p:nvSpPr>
          <p:cNvPr id="22" name="Down Arrow 21"/>
          <p:cNvSpPr/>
          <p:nvPr/>
        </p:nvSpPr>
        <p:spPr>
          <a:xfrm>
            <a:off x="2895600" y="1219200"/>
            <a:ext cx="484632" cy="97840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TextBox 22"/>
          <p:cNvSpPr txBox="1"/>
          <p:nvPr/>
        </p:nvSpPr>
        <p:spPr>
          <a:xfrm>
            <a:off x="2133600" y="609600"/>
            <a:ext cx="1905000" cy="523220"/>
          </a:xfrm>
          <a:prstGeom prst="rect">
            <a:avLst/>
          </a:prstGeom>
          <a:noFill/>
        </p:spPr>
        <p:txBody>
          <a:bodyPr wrap="square" rtlCol="0">
            <a:spAutoFit/>
          </a:bodyPr>
          <a:lstStyle/>
          <a:p>
            <a:pPr algn="ctr"/>
            <a:r>
              <a:rPr lang="en-US" sz="1400" dirty="0" smtClean="0">
                <a:solidFill>
                  <a:schemeClr val="accent1">
                    <a:lumMod val="75000"/>
                  </a:schemeClr>
                </a:solidFill>
              </a:rPr>
              <a:t>Boundary for private member data</a:t>
            </a:r>
            <a:endParaRPr lang="en-US" sz="1400" dirty="0">
              <a:solidFill>
                <a:schemeClr val="accent1">
                  <a:lumMod val="75000"/>
                </a:schemeClr>
              </a:solidFill>
            </a:endParaRPr>
          </a:p>
        </p:txBody>
      </p:sp>
      <p:sp>
        <p:nvSpPr>
          <p:cNvPr id="24" name="Down Arrow 23"/>
          <p:cNvSpPr/>
          <p:nvPr/>
        </p:nvSpPr>
        <p:spPr>
          <a:xfrm>
            <a:off x="5638800" y="1219200"/>
            <a:ext cx="484632" cy="97840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5" name="TextBox 24"/>
          <p:cNvSpPr txBox="1"/>
          <p:nvPr/>
        </p:nvSpPr>
        <p:spPr>
          <a:xfrm>
            <a:off x="4876800" y="609600"/>
            <a:ext cx="1905000" cy="523220"/>
          </a:xfrm>
          <a:prstGeom prst="rect">
            <a:avLst/>
          </a:prstGeom>
          <a:noFill/>
        </p:spPr>
        <p:txBody>
          <a:bodyPr wrap="square" rtlCol="0">
            <a:spAutoFit/>
          </a:bodyPr>
          <a:lstStyle/>
          <a:p>
            <a:pPr algn="ctr"/>
            <a:r>
              <a:rPr lang="en-US" sz="1400" dirty="0" smtClean="0">
                <a:solidFill>
                  <a:schemeClr val="accent1">
                    <a:lumMod val="75000"/>
                  </a:schemeClr>
                </a:solidFill>
              </a:rPr>
              <a:t>Boundary for board-restricted data</a:t>
            </a:r>
            <a:endParaRPr lang="en-US" sz="1400" dirty="0">
              <a:solidFill>
                <a:schemeClr val="accent1">
                  <a:lumMod val="75000"/>
                </a:schemeClr>
              </a:solidFill>
            </a:endParaRPr>
          </a:p>
        </p:txBody>
      </p:sp>
      <p:sp>
        <p:nvSpPr>
          <p:cNvPr id="26" name="TextBox 25"/>
          <p:cNvSpPr txBox="1"/>
          <p:nvPr/>
        </p:nvSpPr>
        <p:spPr>
          <a:xfrm>
            <a:off x="419100" y="3810000"/>
            <a:ext cx="2552700" cy="461665"/>
          </a:xfrm>
          <a:prstGeom prst="rect">
            <a:avLst/>
          </a:prstGeom>
          <a:noFill/>
        </p:spPr>
        <p:txBody>
          <a:bodyPr wrap="square" rtlCol="0">
            <a:spAutoFit/>
          </a:bodyPr>
          <a:lstStyle/>
          <a:p>
            <a:pPr algn="ctr"/>
            <a:r>
              <a:rPr lang="en-US" sz="1200" dirty="0" smtClean="0">
                <a:solidFill>
                  <a:schemeClr val="accent1">
                    <a:lumMod val="50000"/>
                  </a:schemeClr>
                </a:solidFill>
              </a:rPr>
              <a:t>Heavily controlled for security </a:t>
            </a:r>
            <a:br>
              <a:rPr lang="en-US" sz="1200" dirty="0" smtClean="0">
                <a:solidFill>
                  <a:schemeClr val="accent1">
                    <a:lumMod val="50000"/>
                  </a:schemeClr>
                </a:solidFill>
              </a:rPr>
            </a:br>
            <a:r>
              <a:rPr lang="en-US" sz="1200" dirty="0" smtClean="0">
                <a:solidFill>
                  <a:schemeClr val="accent1">
                    <a:lumMod val="50000"/>
                  </a:schemeClr>
                </a:solidFill>
              </a:rPr>
              <a:t>and member privacy</a:t>
            </a:r>
            <a:endParaRPr lang="en-US" sz="1200" dirty="0">
              <a:solidFill>
                <a:schemeClr val="accent1">
                  <a:lumMod val="50000"/>
                </a:schemeClr>
              </a:solidFill>
            </a:endParaRPr>
          </a:p>
        </p:txBody>
      </p:sp>
      <p:sp>
        <p:nvSpPr>
          <p:cNvPr id="27" name="TextBox 26"/>
          <p:cNvSpPr txBox="1"/>
          <p:nvPr/>
        </p:nvSpPr>
        <p:spPr>
          <a:xfrm>
            <a:off x="3276600" y="3810000"/>
            <a:ext cx="2552700" cy="461665"/>
          </a:xfrm>
          <a:prstGeom prst="rect">
            <a:avLst/>
          </a:prstGeom>
          <a:noFill/>
        </p:spPr>
        <p:txBody>
          <a:bodyPr wrap="square" rtlCol="0">
            <a:spAutoFit/>
          </a:bodyPr>
          <a:lstStyle/>
          <a:p>
            <a:pPr algn="ctr"/>
            <a:r>
              <a:rPr lang="en-US" sz="1200" dirty="0" smtClean="0">
                <a:solidFill>
                  <a:schemeClr val="accent3">
                    <a:lumMod val="50000"/>
                  </a:schemeClr>
                </a:solidFill>
              </a:rPr>
              <a:t>A mobile, fluid, and changing space that needs data automation</a:t>
            </a:r>
            <a:endParaRPr lang="en-US" sz="1200" dirty="0">
              <a:solidFill>
                <a:schemeClr val="accent3">
                  <a:lumMod val="50000"/>
                </a:schemeClr>
              </a:solidFill>
            </a:endParaRPr>
          </a:p>
        </p:txBody>
      </p:sp>
      <p:sp>
        <p:nvSpPr>
          <p:cNvPr id="28" name="TextBox 27"/>
          <p:cNvSpPr txBox="1"/>
          <p:nvPr/>
        </p:nvSpPr>
        <p:spPr>
          <a:xfrm>
            <a:off x="6019800" y="3810000"/>
            <a:ext cx="2552700" cy="646331"/>
          </a:xfrm>
          <a:prstGeom prst="rect">
            <a:avLst/>
          </a:prstGeom>
          <a:noFill/>
        </p:spPr>
        <p:txBody>
          <a:bodyPr wrap="square" rtlCol="0">
            <a:spAutoFit/>
          </a:bodyPr>
          <a:lstStyle/>
          <a:p>
            <a:pPr algn="ctr"/>
            <a:r>
              <a:rPr lang="en-US" sz="1200" dirty="0" smtClean="0">
                <a:solidFill>
                  <a:schemeClr val="accent4">
                    <a:lumMod val="50000"/>
                  </a:schemeClr>
                </a:solidFill>
              </a:rPr>
              <a:t>Easier to reach than ever before; </a:t>
            </a:r>
            <a:br>
              <a:rPr lang="en-US" sz="1200" dirty="0" smtClean="0">
                <a:solidFill>
                  <a:schemeClr val="accent4">
                    <a:lumMod val="50000"/>
                  </a:schemeClr>
                </a:solidFill>
              </a:rPr>
            </a:br>
            <a:r>
              <a:rPr lang="en-US" sz="1200" dirty="0" smtClean="0">
                <a:solidFill>
                  <a:schemeClr val="accent4">
                    <a:lumMod val="50000"/>
                  </a:schemeClr>
                </a:solidFill>
              </a:rPr>
              <a:t>a place to change the perception </a:t>
            </a:r>
            <a:br>
              <a:rPr lang="en-US" sz="1200" dirty="0" smtClean="0">
                <a:solidFill>
                  <a:schemeClr val="accent4">
                    <a:lumMod val="50000"/>
                  </a:schemeClr>
                </a:solidFill>
              </a:rPr>
            </a:br>
            <a:r>
              <a:rPr lang="en-US" sz="1200" dirty="0" smtClean="0">
                <a:solidFill>
                  <a:schemeClr val="accent4">
                    <a:lumMod val="50000"/>
                  </a:schemeClr>
                </a:solidFill>
              </a:rPr>
              <a:t>of CUs</a:t>
            </a:r>
            <a:endParaRPr lang="en-US" sz="1200" dirty="0">
              <a:solidFill>
                <a:schemeClr val="accent4">
                  <a:lumMod val="50000"/>
                </a:schemeClr>
              </a:solidFill>
            </a:endParaRPr>
          </a:p>
        </p:txBody>
      </p:sp>
    </p:spTree>
    <p:extLst>
      <p:ext uri="{BB962C8B-B14F-4D97-AF65-F5344CB8AC3E}">
        <p14:creationId xmlns:p14="http://schemas.microsoft.com/office/powerpoint/2010/main" val="160833200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Putting </a:t>
            </a:r>
            <a:r>
              <a:rPr lang="en-US" dirty="0"/>
              <a:t>insiders and outsiders on equal footing</a:t>
            </a:r>
          </a:p>
        </p:txBody>
      </p:sp>
      <p:sp>
        <p:nvSpPr>
          <p:cNvPr id="5" name="Slide Number Placeholder 4"/>
          <p:cNvSpPr>
            <a:spLocks noGrp="1"/>
          </p:cNvSpPr>
          <p:nvPr>
            <p:ph type="sldNum" sz="quarter" idx="10"/>
          </p:nvPr>
        </p:nvSpPr>
        <p:spPr/>
        <p:txBody>
          <a:bodyPr/>
          <a:lstStyle/>
          <a:p>
            <a:fld id="{B21889AB-90DF-4F03-B430-F12A03ED58B3}" type="slidenum">
              <a:rPr lang="en-US" smtClean="0"/>
              <a:pPr/>
              <a:t>15</a:t>
            </a:fld>
            <a:endParaRPr lang="en-US" dirty="0"/>
          </a:p>
        </p:txBody>
      </p:sp>
      <p:sp>
        <p:nvSpPr>
          <p:cNvPr id="9" name="Text Placeholder 8"/>
          <p:cNvSpPr>
            <a:spLocks noGrp="1"/>
          </p:cNvSpPr>
          <p:nvPr>
            <p:ph type="body" sz="quarter" idx="13"/>
          </p:nvPr>
        </p:nvSpPr>
        <p:spPr>
          <a:xfrm>
            <a:off x="2514600" y="5943600"/>
            <a:ext cx="6248400" cy="457200"/>
          </a:xfrm>
        </p:spPr>
        <p:txBody>
          <a:bodyPr/>
          <a:lstStyle/>
          <a:p>
            <a:r>
              <a:rPr lang="en-US" dirty="0"/>
              <a:t>Can we build a new software product to </a:t>
            </a:r>
            <a:br>
              <a:rPr lang="en-US" dirty="0"/>
            </a:br>
            <a:r>
              <a:rPr lang="en-US" dirty="0"/>
              <a:t>reach every stakeholder in a credit union cooperative?</a:t>
            </a:r>
          </a:p>
          <a:p>
            <a:r>
              <a:rPr lang="en-US" dirty="0"/>
              <a:t>Can we set ourselves apart with the model no one else has tried yet?</a:t>
            </a:r>
          </a:p>
        </p:txBody>
      </p:sp>
      <p:sp>
        <p:nvSpPr>
          <p:cNvPr id="17" name="Freeform 16"/>
          <p:cNvSpPr/>
          <p:nvPr/>
        </p:nvSpPr>
        <p:spPr>
          <a:xfrm>
            <a:off x="5558312" y="1676400"/>
            <a:ext cx="3357088" cy="3045321"/>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chemeClr val="accent4">
              <a:alpha val="50000"/>
            </a:schemeClr>
          </a:solidFill>
          <a:ln w="57150">
            <a:solidFill>
              <a:schemeClr val="bg1"/>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525987" rIns="613571" bIns="525987" numCol="1" spcCol="1270" anchor="ctr" anchorCtr="0">
            <a:noAutofit/>
          </a:bodyPr>
          <a:lstStyle/>
          <a:p>
            <a:pPr lvl="0" algn="ctr" defTabSz="2800350">
              <a:lnSpc>
                <a:spcPct val="90000"/>
              </a:lnSpc>
              <a:spcBef>
                <a:spcPct val="0"/>
              </a:spcBef>
              <a:spcAft>
                <a:spcPct val="35000"/>
              </a:spcAft>
            </a:pPr>
            <a:r>
              <a:rPr lang="en-US" sz="3200" b="1" kern="1200" dirty="0" smtClean="0"/>
              <a:t>Members</a:t>
            </a:r>
            <a:endParaRPr lang="en-US" sz="2400" b="1" kern="1200" dirty="0" smtClean="0"/>
          </a:p>
          <a:p>
            <a:pPr lvl="0" algn="ctr" defTabSz="2800350">
              <a:lnSpc>
                <a:spcPct val="90000"/>
              </a:lnSpc>
              <a:spcBef>
                <a:spcPct val="0"/>
              </a:spcBef>
              <a:spcAft>
                <a:spcPct val="35000"/>
              </a:spcAft>
            </a:pPr>
            <a:r>
              <a:rPr lang="en-US" sz="1600" dirty="0" smtClean="0"/>
              <a:t>Volunteers</a:t>
            </a:r>
            <a:r>
              <a:rPr lang="en-US" sz="1600" dirty="0"/>
              <a:t>, </a:t>
            </a:r>
            <a:br>
              <a:rPr lang="en-US" sz="1600" dirty="0"/>
            </a:br>
            <a:r>
              <a:rPr lang="en-US" sz="1600" dirty="0" smtClean="0"/>
              <a:t>Customer-Owners</a:t>
            </a:r>
          </a:p>
          <a:p>
            <a:pPr lvl="0" algn="ctr" defTabSz="2800350">
              <a:lnSpc>
                <a:spcPct val="90000"/>
              </a:lnSpc>
              <a:spcBef>
                <a:spcPct val="0"/>
              </a:spcBef>
              <a:spcAft>
                <a:spcPct val="35000"/>
              </a:spcAft>
            </a:pPr>
            <a:endParaRPr lang="en-US" sz="1600" dirty="0"/>
          </a:p>
        </p:txBody>
      </p:sp>
      <p:sp>
        <p:nvSpPr>
          <p:cNvPr id="16" name="Freeform 15"/>
          <p:cNvSpPr/>
          <p:nvPr/>
        </p:nvSpPr>
        <p:spPr>
          <a:xfrm>
            <a:off x="2817256" y="1676400"/>
            <a:ext cx="3357088" cy="3045321"/>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chemeClr val="accent3">
              <a:alpha val="50000"/>
            </a:schemeClr>
          </a:solidFill>
          <a:ln w="57150">
            <a:solidFill>
              <a:schemeClr val="bg1"/>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525987" rIns="613571" bIns="525987" numCol="1" spcCol="1270" anchor="ctr" anchorCtr="0">
            <a:noAutofit/>
          </a:bodyPr>
          <a:lstStyle/>
          <a:p>
            <a:pPr lvl="0" algn="ctr" defTabSz="2800350">
              <a:lnSpc>
                <a:spcPct val="90000"/>
              </a:lnSpc>
              <a:spcBef>
                <a:spcPct val="0"/>
              </a:spcBef>
              <a:spcAft>
                <a:spcPct val="35000"/>
              </a:spcAft>
            </a:pPr>
            <a:r>
              <a:rPr lang="en-US" sz="3200" b="1" kern="1200" dirty="0" smtClean="0"/>
              <a:t>CU Executives</a:t>
            </a:r>
          </a:p>
          <a:p>
            <a:pPr lvl="0" algn="ctr" defTabSz="2800350">
              <a:lnSpc>
                <a:spcPct val="90000"/>
              </a:lnSpc>
              <a:spcBef>
                <a:spcPct val="0"/>
              </a:spcBef>
              <a:spcAft>
                <a:spcPct val="35000"/>
              </a:spcAft>
            </a:pPr>
            <a:r>
              <a:rPr lang="en-US" sz="1600" dirty="0" smtClean="0"/>
              <a:t>Not logged in to CU*BASE</a:t>
            </a:r>
          </a:p>
          <a:p>
            <a:pPr lvl="0" algn="ctr" defTabSz="2800350">
              <a:lnSpc>
                <a:spcPct val="90000"/>
              </a:lnSpc>
              <a:spcBef>
                <a:spcPct val="0"/>
              </a:spcBef>
              <a:spcAft>
                <a:spcPct val="35000"/>
              </a:spcAft>
            </a:pPr>
            <a:endParaRPr lang="en-US" sz="1600" dirty="0" smtClean="0"/>
          </a:p>
          <a:p>
            <a:pPr lvl="0" algn="ctr" defTabSz="2800350">
              <a:lnSpc>
                <a:spcPct val="90000"/>
              </a:lnSpc>
              <a:spcBef>
                <a:spcPct val="0"/>
              </a:spcBef>
              <a:spcAft>
                <a:spcPct val="35000"/>
              </a:spcAft>
            </a:pPr>
            <a:endParaRPr lang="en-US" sz="1600" kern="1200" dirty="0"/>
          </a:p>
        </p:txBody>
      </p:sp>
      <p:sp>
        <p:nvSpPr>
          <p:cNvPr id="15" name="Freeform 14"/>
          <p:cNvSpPr/>
          <p:nvPr/>
        </p:nvSpPr>
        <p:spPr>
          <a:xfrm>
            <a:off x="76200" y="1676400"/>
            <a:ext cx="3357088" cy="3045321"/>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chemeClr val="accent1">
              <a:alpha val="50000"/>
            </a:schemeClr>
          </a:solidFill>
          <a:ln w="57150">
            <a:solidFill>
              <a:schemeClr val="bg1"/>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525987" rIns="613571" bIns="525987" numCol="1" spcCol="1270" anchor="ctr" anchorCtr="0">
            <a:noAutofit/>
          </a:bodyPr>
          <a:lstStyle/>
          <a:p>
            <a:pPr lvl="0" algn="ctr" defTabSz="2800350">
              <a:lnSpc>
                <a:spcPct val="90000"/>
              </a:lnSpc>
              <a:spcBef>
                <a:spcPct val="0"/>
              </a:spcBef>
              <a:spcAft>
                <a:spcPct val="35000"/>
              </a:spcAft>
            </a:pPr>
            <a:r>
              <a:rPr lang="en-US" sz="3200" b="1" dirty="0" smtClean="0"/>
              <a:t>CU Users</a:t>
            </a:r>
          </a:p>
          <a:p>
            <a:pPr lvl="0" algn="ctr" defTabSz="2800350">
              <a:lnSpc>
                <a:spcPct val="90000"/>
              </a:lnSpc>
              <a:spcBef>
                <a:spcPct val="0"/>
              </a:spcBef>
              <a:spcAft>
                <a:spcPct val="35000"/>
              </a:spcAft>
            </a:pPr>
            <a:r>
              <a:rPr lang="en-US" sz="1600" dirty="0" smtClean="0"/>
              <a:t>Logged in to CU*BASE</a:t>
            </a:r>
          </a:p>
          <a:p>
            <a:pPr lvl="0" algn="ctr" defTabSz="2800350">
              <a:lnSpc>
                <a:spcPct val="90000"/>
              </a:lnSpc>
              <a:spcBef>
                <a:spcPct val="0"/>
              </a:spcBef>
              <a:spcAft>
                <a:spcPct val="35000"/>
              </a:spcAft>
            </a:pPr>
            <a:endParaRPr lang="en-US" sz="1600" dirty="0" smtClean="0"/>
          </a:p>
          <a:p>
            <a:pPr lvl="0" algn="ctr" defTabSz="2800350">
              <a:lnSpc>
                <a:spcPct val="90000"/>
              </a:lnSpc>
              <a:spcBef>
                <a:spcPct val="0"/>
              </a:spcBef>
              <a:spcAft>
                <a:spcPct val="35000"/>
              </a:spcAft>
            </a:pPr>
            <a:endParaRPr lang="en-US" sz="1600" kern="1200" dirty="0"/>
          </a:p>
        </p:txBody>
      </p:sp>
      <p:sp>
        <p:nvSpPr>
          <p:cNvPr id="21" name="Right Arrow 20"/>
          <p:cNvSpPr/>
          <p:nvPr/>
        </p:nvSpPr>
        <p:spPr>
          <a:xfrm>
            <a:off x="1219200" y="4724400"/>
            <a:ext cx="6858000" cy="762000"/>
          </a:xfrm>
          <a:prstGeom prst="rightArrow">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Down Arrow 21"/>
          <p:cNvSpPr/>
          <p:nvPr/>
        </p:nvSpPr>
        <p:spPr>
          <a:xfrm>
            <a:off x="2895600" y="1219200"/>
            <a:ext cx="484632" cy="97840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TextBox 22"/>
          <p:cNvSpPr txBox="1"/>
          <p:nvPr/>
        </p:nvSpPr>
        <p:spPr>
          <a:xfrm>
            <a:off x="2133600" y="609600"/>
            <a:ext cx="1905000" cy="523220"/>
          </a:xfrm>
          <a:prstGeom prst="rect">
            <a:avLst/>
          </a:prstGeom>
          <a:noFill/>
        </p:spPr>
        <p:txBody>
          <a:bodyPr wrap="square" rtlCol="0">
            <a:spAutoFit/>
          </a:bodyPr>
          <a:lstStyle/>
          <a:p>
            <a:pPr algn="ctr"/>
            <a:r>
              <a:rPr lang="en-US" sz="1400" dirty="0" smtClean="0">
                <a:solidFill>
                  <a:schemeClr val="accent1">
                    <a:lumMod val="75000"/>
                  </a:schemeClr>
                </a:solidFill>
              </a:rPr>
              <a:t>Boundary for private member data</a:t>
            </a:r>
            <a:endParaRPr lang="en-US" sz="1400" dirty="0">
              <a:solidFill>
                <a:schemeClr val="accent1">
                  <a:lumMod val="75000"/>
                </a:schemeClr>
              </a:solidFill>
            </a:endParaRPr>
          </a:p>
        </p:txBody>
      </p:sp>
      <p:sp>
        <p:nvSpPr>
          <p:cNvPr id="24" name="Down Arrow 23"/>
          <p:cNvSpPr/>
          <p:nvPr/>
        </p:nvSpPr>
        <p:spPr>
          <a:xfrm>
            <a:off x="5638800" y="1219200"/>
            <a:ext cx="484632" cy="97840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5" name="TextBox 24"/>
          <p:cNvSpPr txBox="1"/>
          <p:nvPr/>
        </p:nvSpPr>
        <p:spPr>
          <a:xfrm>
            <a:off x="4876800" y="609600"/>
            <a:ext cx="1905000" cy="523220"/>
          </a:xfrm>
          <a:prstGeom prst="rect">
            <a:avLst/>
          </a:prstGeom>
          <a:noFill/>
        </p:spPr>
        <p:txBody>
          <a:bodyPr wrap="square" rtlCol="0">
            <a:spAutoFit/>
          </a:bodyPr>
          <a:lstStyle/>
          <a:p>
            <a:pPr algn="ctr"/>
            <a:r>
              <a:rPr lang="en-US" sz="1400" dirty="0" smtClean="0">
                <a:solidFill>
                  <a:schemeClr val="accent1">
                    <a:lumMod val="75000"/>
                  </a:schemeClr>
                </a:solidFill>
              </a:rPr>
              <a:t>Boundary for board-restricted data</a:t>
            </a:r>
            <a:endParaRPr lang="en-US" sz="1400" dirty="0">
              <a:solidFill>
                <a:schemeClr val="accent1">
                  <a:lumMod val="75000"/>
                </a:schemeClr>
              </a:solidFill>
            </a:endParaRPr>
          </a:p>
        </p:txBody>
      </p:sp>
      <p:sp>
        <p:nvSpPr>
          <p:cNvPr id="26" name="TextBox 25"/>
          <p:cNvSpPr txBox="1"/>
          <p:nvPr/>
        </p:nvSpPr>
        <p:spPr>
          <a:xfrm>
            <a:off x="419100" y="3810000"/>
            <a:ext cx="2552700" cy="461665"/>
          </a:xfrm>
          <a:prstGeom prst="rect">
            <a:avLst/>
          </a:prstGeom>
          <a:noFill/>
        </p:spPr>
        <p:txBody>
          <a:bodyPr wrap="square" rtlCol="0">
            <a:spAutoFit/>
          </a:bodyPr>
          <a:lstStyle/>
          <a:p>
            <a:pPr algn="ctr"/>
            <a:r>
              <a:rPr lang="en-US" sz="1200" dirty="0" smtClean="0">
                <a:solidFill>
                  <a:schemeClr val="accent1">
                    <a:lumMod val="50000"/>
                  </a:schemeClr>
                </a:solidFill>
              </a:rPr>
              <a:t>Heavily controlled for security </a:t>
            </a:r>
            <a:br>
              <a:rPr lang="en-US" sz="1200" dirty="0" smtClean="0">
                <a:solidFill>
                  <a:schemeClr val="accent1">
                    <a:lumMod val="50000"/>
                  </a:schemeClr>
                </a:solidFill>
              </a:rPr>
            </a:br>
            <a:r>
              <a:rPr lang="en-US" sz="1200" dirty="0" smtClean="0">
                <a:solidFill>
                  <a:schemeClr val="accent1">
                    <a:lumMod val="50000"/>
                  </a:schemeClr>
                </a:solidFill>
              </a:rPr>
              <a:t>and member privacy</a:t>
            </a:r>
            <a:endParaRPr lang="en-US" sz="1200" dirty="0">
              <a:solidFill>
                <a:schemeClr val="accent1">
                  <a:lumMod val="50000"/>
                </a:schemeClr>
              </a:solidFill>
            </a:endParaRPr>
          </a:p>
        </p:txBody>
      </p:sp>
      <p:sp>
        <p:nvSpPr>
          <p:cNvPr id="27" name="TextBox 26"/>
          <p:cNvSpPr txBox="1"/>
          <p:nvPr/>
        </p:nvSpPr>
        <p:spPr>
          <a:xfrm>
            <a:off x="3276600" y="3810000"/>
            <a:ext cx="2552700" cy="461665"/>
          </a:xfrm>
          <a:prstGeom prst="rect">
            <a:avLst/>
          </a:prstGeom>
          <a:noFill/>
        </p:spPr>
        <p:txBody>
          <a:bodyPr wrap="square" rtlCol="0">
            <a:spAutoFit/>
          </a:bodyPr>
          <a:lstStyle/>
          <a:p>
            <a:pPr algn="ctr"/>
            <a:r>
              <a:rPr lang="en-US" sz="1200" dirty="0" smtClean="0">
                <a:solidFill>
                  <a:schemeClr val="accent3">
                    <a:lumMod val="50000"/>
                  </a:schemeClr>
                </a:solidFill>
              </a:rPr>
              <a:t>A mobile, fluid, and changing space that needs data automation</a:t>
            </a:r>
            <a:endParaRPr lang="en-US" sz="1200" dirty="0">
              <a:solidFill>
                <a:schemeClr val="accent3">
                  <a:lumMod val="50000"/>
                </a:schemeClr>
              </a:solidFill>
            </a:endParaRPr>
          </a:p>
        </p:txBody>
      </p:sp>
      <p:sp>
        <p:nvSpPr>
          <p:cNvPr id="28" name="TextBox 27"/>
          <p:cNvSpPr txBox="1"/>
          <p:nvPr/>
        </p:nvSpPr>
        <p:spPr>
          <a:xfrm>
            <a:off x="6019800" y="3810000"/>
            <a:ext cx="2552700" cy="646331"/>
          </a:xfrm>
          <a:prstGeom prst="rect">
            <a:avLst/>
          </a:prstGeom>
          <a:noFill/>
        </p:spPr>
        <p:txBody>
          <a:bodyPr wrap="square" rtlCol="0">
            <a:spAutoFit/>
          </a:bodyPr>
          <a:lstStyle/>
          <a:p>
            <a:pPr algn="ctr"/>
            <a:r>
              <a:rPr lang="en-US" sz="1200" dirty="0" smtClean="0">
                <a:solidFill>
                  <a:schemeClr val="accent4">
                    <a:lumMod val="50000"/>
                  </a:schemeClr>
                </a:solidFill>
              </a:rPr>
              <a:t>Easier to reach than ever before; </a:t>
            </a:r>
            <a:br>
              <a:rPr lang="en-US" sz="1200" dirty="0" smtClean="0">
                <a:solidFill>
                  <a:schemeClr val="accent4">
                    <a:lumMod val="50000"/>
                  </a:schemeClr>
                </a:solidFill>
              </a:rPr>
            </a:br>
            <a:r>
              <a:rPr lang="en-US" sz="1200" dirty="0" smtClean="0">
                <a:solidFill>
                  <a:schemeClr val="accent4">
                    <a:lumMod val="50000"/>
                  </a:schemeClr>
                </a:solidFill>
              </a:rPr>
              <a:t>a place to change the perception </a:t>
            </a:r>
            <a:br>
              <a:rPr lang="en-US" sz="1200" dirty="0" smtClean="0">
                <a:solidFill>
                  <a:schemeClr val="accent4">
                    <a:lumMod val="50000"/>
                  </a:schemeClr>
                </a:solidFill>
              </a:rPr>
            </a:br>
            <a:r>
              <a:rPr lang="en-US" sz="1200" dirty="0" smtClean="0">
                <a:solidFill>
                  <a:schemeClr val="accent4">
                    <a:lumMod val="50000"/>
                  </a:schemeClr>
                </a:solidFill>
              </a:rPr>
              <a:t>of CUs</a:t>
            </a:r>
            <a:endParaRPr lang="en-US" sz="1200" dirty="0">
              <a:solidFill>
                <a:schemeClr val="accent4">
                  <a:lumMod val="50000"/>
                </a:schemeClr>
              </a:solidFill>
            </a:endParaRPr>
          </a:p>
        </p:txBody>
      </p:sp>
      <p:sp>
        <p:nvSpPr>
          <p:cNvPr id="2" name="Rectangle 1"/>
          <p:cNvSpPr/>
          <p:nvPr/>
        </p:nvSpPr>
        <p:spPr>
          <a:xfrm>
            <a:off x="2743200" y="4800600"/>
            <a:ext cx="3505200" cy="5003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495" y="4495800"/>
            <a:ext cx="3972865" cy="1474545"/>
          </a:xfrm>
          <a:prstGeom prst="rect">
            <a:avLst/>
          </a:prstGeom>
        </p:spPr>
      </p:pic>
    </p:spTree>
    <p:extLst>
      <p:ext uri="{BB962C8B-B14F-4D97-AF65-F5344CB8AC3E}">
        <p14:creationId xmlns:p14="http://schemas.microsoft.com/office/powerpoint/2010/main" val="8616829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376737" y="2037187"/>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ectangle 23"/>
          <p:cNvSpPr/>
          <p:nvPr/>
        </p:nvSpPr>
        <p:spPr>
          <a:xfrm>
            <a:off x="6376737" y="3621345"/>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Rectangle 20"/>
          <p:cNvSpPr/>
          <p:nvPr/>
        </p:nvSpPr>
        <p:spPr>
          <a:xfrm>
            <a:off x="3733800" y="2037187"/>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 name="Rectangle 21"/>
          <p:cNvSpPr/>
          <p:nvPr/>
        </p:nvSpPr>
        <p:spPr>
          <a:xfrm>
            <a:off x="3733800" y="3621345"/>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“It’s My Data 247”</a:t>
            </a:r>
            <a:br>
              <a:rPr lang="en-US" dirty="0" smtClean="0"/>
            </a:br>
            <a:r>
              <a:rPr lang="en-US" sz="1800" dirty="0" smtClean="0">
                <a:solidFill>
                  <a:schemeClr val="accent2">
                    <a:lumMod val="20000"/>
                    <a:lumOff val="80000"/>
                  </a:schemeClr>
                </a:solidFill>
              </a:rPr>
              <a:t>What this brand might mean to you</a:t>
            </a:r>
            <a:endParaRPr lang="en-US" dirty="0">
              <a:solidFill>
                <a:schemeClr val="accent2">
                  <a:lumMod val="20000"/>
                  <a:lumOff val="80000"/>
                </a:schemeClr>
              </a:solidFill>
            </a:endParaRPr>
          </a:p>
        </p:txBody>
      </p:sp>
      <p:sp>
        <p:nvSpPr>
          <p:cNvPr id="6" name="Content Placeholder 5"/>
          <p:cNvSpPr>
            <a:spLocks noGrp="1"/>
          </p:cNvSpPr>
          <p:nvPr>
            <p:ph sz="quarter" idx="12"/>
          </p:nvPr>
        </p:nvSpPr>
        <p:spPr>
          <a:xfrm>
            <a:off x="381000" y="1752600"/>
            <a:ext cx="3212092" cy="4114800"/>
          </a:xfrm>
        </p:spPr>
        <p:txBody>
          <a:bodyPr/>
          <a:lstStyle/>
          <a:p>
            <a:pPr marL="0" indent="0">
              <a:buNone/>
            </a:pPr>
            <a:r>
              <a:rPr lang="en-US" i="1" dirty="0" smtClean="0"/>
              <a:t>Take this literally:  </a:t>
            </a:r>
          </a:p>
          <a:p>
            <a:pPr marL="0" indent="0">
              <a:buNone/>
            </a:pPr>
            <a:endParaRPr lang="en-US" dirty="0"/>
          </a:p>
          <a:p>
            <a:pPr marL="0" indent="0">
              <a:buNone/>
            </a:pPr>
            <a:r>
              <a:rPr lang="en-US" dirty="0" smtClean="0"/>
              <a:t>“This is MY DATA, as the CEO of the credit union.  I write business plans that coordinate the sharing of this data with my staff, with my executive team, with credit union volunteers, and even my everyday members.”  </a:t>
            </a:r>
          </a:p>
          <a:p>
            <a:pPr marL="0" indent="0">
              <a:buNone/>
            </a:pPr>
            <a:endParaRPr lang="en-US" dirty="0"/>
          </a:p>
        </p:txBody>
      </p:sp>
      <p:sp>
        <p:nvSpPr>
          <p:cNvPr id="7" name="Text Placeholder 6"/>
          <p:cNvSpPr>
            <a:spLocks noGrp="1"/>
          </p:cNvSpPr>
          <p:nvPr>
            <p:ph type="body" sz="quarter" idx="13"/>
          </p:nvPr>
        </p:nvSpPr>
        <p:spPr>
          <a:xfrm>
            <a:off x="3429000" y="5943600"/>
            <a:ext cx="5334000" cy="457200"/>
          </a:xfrm>
        </p:spPr>
        <p:txBody>
          <a:bodyPr/>
          <a:lstStyle/>
          <a:p>
            <a:r>
              <a:rPr lang="en-US" dirty="0" smtClean="0"/>
              <a:t>Once we can move data to every corner of the credit union and every stakeholder, we’ll have a highway to expand on for years, whether it be inside the walls of the CU or traveling with the mobile audience</a:t>
            </a:r>
            <a:endParaRPr lang="en-US" dirty="0"/>
          </a:p>
        </p:txBody>
      </p:sp>
      <p:sp>
        <p:nvSpPr>
          <p:cNvPr id="3" name="Slide Number Placeholder 2"/>
          <p:cNvSpPr>
            <a:spLocks noGrp="1"/>
          </p:cNvSpPr>
          <p:nvPr>
            <p:ph type="sldNum" sz="quarter" idx="14"/>
          </p:nvPr>
        </p:nvSpPr>
        <p:spPr/>
        <p:txBody>
          <a:bodyPr/>
          <a:lstStyle/>
          <a:p>
            <a:fld id="{B21889AB-90DF-4F03-B430-F12A03ED58B3}" type="slidenum">
              <a:rPr lang="en-US" smtClean="0"/>
              <a:pPr/>
              <a:t>16</a:t>
            </a:fld>
            <a:endParaRPr lang="en-US"/>
          </a:p>
        </p:txBody>
      </p:sp>
      <p:sp>
        <p:nvSpPr>
          <p:cNvPr id="9" name="TextBox 8"/>
          <p:cNvSpPr txBox="1"/>
          <p:nvPr/>
        </p:nvSpPr>
        <p:spPr>
          <a:xfrm>
            <a:off x="3771900" y="2927048"/>
            <a:ext cx="2552700" cy="646331"/>
          </a:xfrm>
          <a:prstGeom prst="rect">
            <a:avLst/>
          </a:prstGeom>
          <a:noFill/>
        </p:spPr>
        <p:txBody>
          <a:bodyPr wrap="square" rtlCol="0">
            <a:spAutoFit/>
          </a:bodyPr>
          <a:lstStyle/>
          <a:p>
            <a:pPr algn="ctr"/>
            <a:r>
              <a:rPr lang="en-US" sz="1200" dirty="0" smtClean="0">
                <a:solidFill>
                  <a:schemeClr val="accent1"/>
                </a:solidFill>
              </a:rPr>
              <a:t>Continued development of CU*BASE and self-service products for members</a:t>
            </a:r>
            <a:endParaRPr lang="en-US" sz="1200" dirty="0">
              <a:solidFill>
                <a:schemeClr val="accent1"/>
              </a:solidFill>
            </a:endParaRPr>
          </a:p>
        </p:txBody>
      </p:sp>
      <p:sp>
        <p:nvSpPr>
          <p:cNvPr id="10" name="TextBox 9"/>
          <p:cNvSpPr txBox="1"/>
          <p:nvPr/>
        </p:nvSpPr>
        <p:spPr>
          <a:xfrm>
            <a:off x="6414837" y="2918867"/>
            <a:ext cx="2552700" cy="646331"/>
          </a:xfrm>
          <a:prstGeom prst="rect">
            <a:avLst/>
          </a:prstGeom>
          <a:noFill/>
        </p:spPr>
        <p:txBody>
          <a:bodyPr wrap="square" rtlCol="0">
            <a:spAutoFit/>
          </a:bodyPr>
          <a:lstStyle/>
          <a:p>
            <a:pPr algn="ctr"/>
            <a:r>
              <a:rPr lang="en-US" sz="1200" dirty="0" smtClean="0">
                <a:solidFill>
                  <a:schemeClr val="accent1"/>
                </a:solidFill>
              </a:rPr>
              <a:t>Introducing new products such as the Board website and “It’s My Data 247” for the mobile world</a:t>
            </a:r>
            <a:endParaRPr lang="en-US" sz="1200" dirty="0">
              <a:solidFill>
                <a:schemeClr val="accent1"/>
              </a:solidFill>
            </a:endParaRPr>
          </a:p>
        </p:txBody>
      </p:sp>
      <p:sp>
        <p:nvSpPr>
          <p:cNvPr id="11" name="TextBox 10"/>
          <p:cNvSpPr txBox="1"/>
          <p:nvPr/>
        </p:nvSpPr>
        <p:spPr>
          <a:xfrm>
            <a:off x="6376736" y="4511206"/>
            <a:ext cx="2538664" cy="646331"/>
          </a:xfrm>
          <a:prstGeom prst="rect">
            <a:avLst/>
          </a:prstGeom>
          <a:noFill/>
        </p:spPr>
        <p:txBody>
          <a:bodyPr wrap="square" rtlCol="0">
            <a:spAutoFit/>
          </a:bodyPr>
          <a:lstStyle/>
          <a:p>
            <a:pPr algn="ctr"/>
            <a:r>
              <a:rPr lang="en-US" sz="1200" dirty="0" smtClean="0">
                <a:solidFill>
                  <a:schemeClr val="accent1"/>
                </a:solidFill>
              </a:rPr>
              <a:t>Leveraging “It’s My Data 247” through </a:t>
            </a:r>
            <a:r>
              <a:rPr lang="en-US" sz="1200" b="1" dirty="0" smtClean="0">
                <a:solidFill>
                  <a:schemeClr val="accent1"/>
                </a:solidFill>
              </a:rPr>
              <a:t>It’s Me 247 </a:t>
            </a:r>
            <a:r>
              <a:rPr lang="en-US" sz="1200" dirty="0" smtClean="0">
                <a:solidFill>
                  <a:schemeClr val="accent1"/>
                </a:solidFill>
              </a:rPr>
              <a:t>for the owner’s perspective in every member</a:t>
            </a:r>
            <a:endParaRPr lang="en-US" sz="1200" dirty="0">
              <a:solidFill>
                <a:schemeClr val="accent1"/>
              </a:solidFill>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816" y="3505200"/>
            <a:ext cx="2377244" cy="119319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737" y="1905000"/>
            <a:ext cx="2372672" cy="1193194"/>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156" y="1905000"/>
            <a:ext cx="2377244" cy="1193194"/>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728" y="3505200"/>
            <a:ext cx="2372672" cy="1193194"/>
          </a:xfrm>
          <a:prstGeom prst="rect">
            <a:avLst/>
          </a:prstGeom>
        </p:spPr>
      </p:pic>
      <p:sp>
        <p:nvSpPr>
          <p:cNvPr id="29" name="TextBox 28"/>
          <p:cNvSpPr txBox="1"/>
          <p:nvPr/>
        </p:nvSpPr>
        <p:spPr>
          <a:xfrm>
            <a:off x="3771900" y="4511205"/>
            <a:ext cx="2552700" cy="276999"/>
          </a:xfrm>
          <a:prstGeom prst="rect">
            <a:avLst/>
          </a:prstGeom>
          <a:noFill/>
        </p:spPr>
        <p:txBody>
          <a:bodyPr wrap="square" rtlCol="0">
            <a:spAutoFit/>
          </a:bodyPr>
          <a:lstStyle/>
          <a:p>
            <a:pPr algn="ctr"/>
            <a:endParaRPr lang="en-US" sz="1200" dirty="0">
              <a:solidFill>
                <a:schemeClr val="accent1"/>
              </a:solidFill>
            </a:endParaRPr>
          </a:p>
        </p:txBody>
      </p:sp>
      <p:sp>
        <p:nvSpPr>
          <p:cNvPr id="30" name="TextBox 29"/>
          <p:cNvSpPr txBox="1"/>
          <p:nvPr/>
        </p:nvSpPr>
        <p:spPr>
          <a:xfrm>
            <a:off x="3763879" y="4511205"/>
            <a:ext cx="2552700" cy="646331"/>
          </a:xfrm>
          <a:prstGeom prst="rect">
            <a:avLst/>
          </a:prstGeom>
          <a:noFill/>
        </p:spPr>
        <p:txBody>
          <a:bodyPr wrap="square" rtlCol="0">
            <a:spAutoFit/>
          </a:bodyPr>
          <a:lstStyle/>
          <a:p>
            <a:pPr algn="ctr"/>
            <a:r>
              <a:rPr lang="en-US" sz="1200" dirty="0" smtClean="0">
                <a:solidFill>
                  <a:schemeClr val="accent1"/>
                </a:solidFill>
              </a:rPr>
              <a:t>Introducing new products such as the Board website and “It’s My Data 247” for the mobile world</a:t>
            </a:r>
            <a:endParaRPr lang="en-US" sz="1200" dirty="0">
              <a:solidFill>
                <a:schemeClr val="accent1"/>
              </a:solidFill>
            </a:endParaRPr>
          </a:p>
        </p:txBody>
      </p:sp>
    </p:spTree>
    <p:extLst>
      <p:ext uri="{BB962C8B-B14F-4D97-AF65-F5344CB8AC3E}">
        <p14:creationId xmlns:p14="http://schemas.microsoft.com/office/powerpoint/2010/main" val="345687873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376737" y="2037187"/>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ectangle 23"/>
          <p:cNvSpPr/>
          <p:nvPr/>
        </p:nvSpPr>
        <p:spPr>
          <a:xfrm>
            <a:off x="6376737" y="3621345"/>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Rectangle 20"/>
          <p:cNvSpPr/>
          <p:nvPr/>
        </p:nvSpPr>
        <p:spPr>
          <a:xfrm>
            <a:off x="3733800" y="2037187"/>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 name="Rectangle 21"/>
          <p:cNvSpPr/>
          <p:nvPr/>
        </p:nvSpPr>
        <p:spPr>
          <a:xfrm>
            <a:off x="3733800" y="3621345"/>
            <a:ext cx="2590800" cy="1536192"/>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“It’s My Data 247”</a:t>
            </a:r>
            <a:br>
              <a:rPr lang="en-US" dirty="0" smtClean="0"/>
            </a:br>
            <a:r>
              <a:rPr lang="en-US" sz="1800" dirty="0" smtClean="0">
                <a:solidFill>
                  <a:schemeClr val="accent2">
                    <a:lumMod val="20000"/>
                    <a:lumOff val="80000"/>
                  </a:schemeClr>
                </a:solidFill>
              </a:rPr>
              <a:t>What this brand might mean to you</a:t>
            </a:r>
            <a:endParaRPr lang="en-US" dirty="0">
              <a:solidFill>
                <a:schemeClr val="accent2">
                  <a:lumMod val="20000"/>
                  <a:lumOff val="80000"/>
                </a:schemeClr>
              </a:solidFill>
            </a:endParaRPr>
          </a:p>
        </p:txBody>
      </p:sp>
      <p:sp>
        <p:nvSpPr>
          <p:cNvPr id="6" name="Content Placeholder 5"/>
          <p:cNvSpPr>
            <a:spLocks noGrp="1"/>
          </p:cNvSpPr>
          <p:nvPr>
            <p:ph sz="quarter" idx="12"/>
          </p:nvPr>
        </p:nvSpPr>
        <p:spPr>
          <a:xfrm>
            <a:off x="381000" y="1752600"/>
            <a:ext cx="3212092" cy="4114800"/>
          </a:xfrm>
        </p:spPr>
        <p:txBody>
          <a:bodyPr/>
          <a:lstStyle/>
          <a:p>
            <a:pPr marL="0" indent="0">
              <a:buNone/>
            </a:pPr>
            <a:r>
              <a:rPr lang="en-US" i="1" dirty="0" smtClean="0"/>
              <a:t>Take this literally:  </a:t>
            </a:r>
          </a:p>
          <a:p>
            <a:pPr marL="0" indent="0">
              <a:buNone/>
            </a:pPr>
            <a:endParaRPr lang="en-US" dirty="0"/>
          </a:p>
          <a:p>
            <a:pPr marL="0" indent="0">
              <a:buNone/>
            </a:pPr>
            <a:r>
              <a:rPr lang="en-US" dirty="0" smtClean="0"/>
              <a:t>“This is MY DATA, as the CEO of the credit union.  I write business plans that coordinate the sharing of this data with my staff, with my executive team, with credit union volunteers, and even my everyday members.”  </a:t>
            </a:r>
          </a:p>
          <a:p>
            <a:pPr marL="0" indent="0">
              <a:buNone/>
            </a:pPr>
            <a:endParaRPr lang="en-US" dirty="0"/>
          </a:p>
        </p:txBody>
      </p:sp>
      <p:sp>
        <p:nvSpPr>
          <p:cNvPr id="7" name="Text Placeholder 6"/>
          <p:cNvSpPr>
            <a:spLocks noGrp="1"/>
          </p:cNvSpPr>
          <p:nvPr>
            <p:ph type="body" sz="quarter" idx="13"/>
          </p:nvPr>
        </p:nvSpPr>
        <p:spPr>
          <a:xfrm>
            <a:off x="3429000" y="5943600"/>
            <a:ext cx="5334000" cy="457200"/>
          </a:xfrm>
        </p:spPr>
        <p:txBody>
          <a:bodyPr/>
          <a:lstStyle/>
          <a:p>
            <a:r>
              <a:rPr lang="en-US" dirty="0" smtClean="0"/>
              <a:t>Once we can move data to every corner of the credit union and every stakeholder, we’ll have a highway to expand on for years, whether it be inside the walls of the CU or traveling with the mobile audience</a:t>
            </a:r>
            <a:endParaRPr lang="en-US" dirty="0"/>
          </a:p>
        </p:txBody>
      </p:sp>
      <p:sp>
        <p:nvSpPr>
          <p:cNvPr id="3" name="Slide Number Placeholder 2"/>
          <p:cNvSpPr>
            <a:spLocks noGrp="1"/>
          </p:cNvSpPr>
          <p:nvPr>
            <p:ph type="sldNum" sz="quarter" idx="14"/>
          </p:nvPr>
        </p:nvSpPr>
        <p:spPr/>
        <p:txBody>
          <a:bodyPr/>
          <a:lstStyle/>
          <a:p>
            <a:fld id="{B21889AB-90DF-4F03-B430-F12A03ED58B3}" type="slidenum">
              <a:rPr lang="en-US" smtClean="0"/>
              <a:pPr/>
              <a:t>17</a:t>
            </a:fld>
            <a:endParaRPr lang="en-US"/>
          </a:p>
        </p:txBody>
      </p:sp>
      <p:sp>
        <p:nvSpPr>
          <p:cNvPr id="9" name="TextBox 8"/>
          <p:cNvSpPr txBox="1"/>
          <p:nvPr/>
        </p:nvSpPr>
        <p:spPr>
          <a:xfrm>
            <a:off x="3771900" y="2927048"/>
            <a:ext cx="2552700" cy="646331"/>
          </a:xfrm>
          <a:prstGeom prst="rect">
            <a:avLst/>
          </a:prstGeom>
          <a:noFill/>
        </p:spPr>
        <p:txBody>
          <a:bodyPr wrap="square" rtlCol="0">
            <a:spAutoFit/>
          </a:bodyPr>
          <a:lstStyle/>
          <a:p>
            <a:pPr algn="ctr"/>
            <a:r>
              <a:rPr lang="en-US" sz="1200" dirty="0" smtClean="0">
                <a:solidFill>
                  <a:schemeClr val="accent1"/>
                </a:solidFill>
              </a:rPr>
              <a:t>Continued development of CU*BASE and self-service products for members</a:t>
            </a:r>
            <a:endParaRPr lang="en-US" sz="1200" dirty="0">
              <a:solidFill>
                <a:schemeClr val="accent1"/>
              </a:solidFill>
            </a:endParaRPr>
          </a:p>
        </p:txBody>
      </p:sp>
      <p:sp>
        <p:nvSpPr>
          <p:cNvPr id="10" name="TextBox 9"/>
          <p:cNvSpPr txBox="1"/>
          <p:nvPr/>
        </p:nvSpPr>
        <p:spPr>
          <a:xfrm>
            <a:off x="6414837" y="2918867"/>
            <a:ext cx="2552700" cy="646331"/>
          </a:xfrm>
          <a:prstGeom prst="rect">
            <a:avLst/>
          </a:prstGeom>
          <a:noFill/>
        </p:spPr>
        <p:txBody>
          <a:bodyPr wrap="square" rtlCol="0">
            <a:spAutoFit/>
          </a:bodyPr>
          <a:lstStyle/>
          <a:p>
            <a:pPr algn="ctr"/>
            <a:r>
              <a:rPr lang="en-US" sz="1200" dirty="0" smtClean="0">
                <a:solidFill>
                  <a:schemeClr val="accent1"/>
                </a:solidFill>
              </a:rPr>
              <a:t>Introducing new products such as the Board website and “It’s My Data 247” for the mobile world</a:t>
            </a:r>
            <a:endParaRPr lang="en-US" sz="1200" dirty="0">
              <a:solidFill>
                <a:schemeClr val="accent1"/>
              </a:solidFill>
            </a:endParaRPr>
          </a:p>
        </p:txBody>
      </p:sp>
      <p:sp>
        <p:nvSpPr>
          <p:cNvPr id="11" name="TextBox 10"/>
          <p:cNvSpPr txBox="1"/>
          <p:nvPr/>
        </p:nvSpPr>
        <p:spPr>
          <a:xfrm>
            <a:off x="6376736" y="4511206"/>
            <a:ext cx="2538664" cy="646331"/>
          </a:xfrm>
          <a:prstGeom prst="rect">
            <a:avLst/>
          </a:prstGeom>
          <a:noFill/>
        </p:spPr>
        <p:txBody>
          <a:bodyPr wrap="square" rtlCol="0">
            <a:spAutoFit/>
          </a:bodyPr>
          <a:lstStyle/>
          <a:p>
            <a:pPr algn="ctr"/>
            <a:r>
              <a:rPr lang="en-US" sz="1200" dirty="0" smtClean="0">
                <a:solidFill>
                  <a:schemeClr val="accent1"/>
                </a:solidFill>
              </a:rPr>
              <a:t>Leveraging “It’s My Data 247” through </a:t>
            </a:r>
            <a:r>
              <a:rPr lang="en-US" sz="1200" b="1" dirty="0" smtClean="0">
                <a:solidFill>
                  <a:schemeClr val="accent1"/>
                </a:solidFill>
              </a:rPr>
              <a:t>It’s Me 247 </a:t>
            </a:r>
            <a:r>
              <a:rPr lang="en-US" sz="1200" dirty="0" smtClean="0">
                <a:solidFill>
                  <a:schemeClr val="accent1"/>
                </a:solidFill>
              </a:rPr>
              <a:t>for the owner’s perspective in every member</a:t>
            </a:r>
            <a:endParaRPr lang="en-US" sz="1200" dirty="0">
              <a:solidFill>
                <a:schemeClr val="accent1"/>
              </a:solidFill>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816" y="3505200"/>
            <a:ext cx="2377244" cy="119319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737" y="1905000"/>
            <a:ext cx="2372672" cy="1193194"/>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156" y="1905000"/>
            <a:ext cx="2377244" cy="1193194"/>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728" y="3505200"/>
            <a:ext cx="2372672" cy="1193194"/>
          </a:xfrm>
          <a:prstGeom prst="rect">
            <a:avLst/>
          </a:prstGeom>
        </p:spPr>
      </p:pic>
      <p:sp>
        <p:nvSpPr>
          <p:cNvPr id="29" name="TextBox 28"/>
          <p:cNvSpPr txBox="1"/>
          <p:nvPr/>
        </p:nvSpPr>
        <p:spPr>
          <a:xfrm>
            <a:off x="3771900" y="4511205"/>
            <a:ext cx="2552700" cy="276999"/>
          </a:xfrm>
          <a:prstGeom prst="rect">
            <a:avLst/>
          </a:prstGeom>
          <a:noFill/>
        </p:spPr>
        <p:txBody>
          <a:bodyPr wrap="square" rtlCol="0">
            <a:spAutoFit/>
          </a:bodyPr>
          <a:lstStyle/>
          <a:p>
            <a:pPr algn="ctr"/>
            <a:endParaRPr lang="en-US" sz="1200" dirty="0">
              <a:solidFill>
                <a:schemeClr val="accent1"/>
              </a:solidFill>
            </a:endParaRPr>
          </a:p>
        </p:txBody>
      </p:sp>
      <p:sp>
        <p:nvSpPr>
          <p:cNvPr id="30" name="TextBox 29"/>
          <p:cNvSpPr txBox="1"/>
          <p:nvPr/>
        </p:nvSpPr>
        <p:spPr>
          <a:xfrm>
            <a:off x="3763879" y="4511205"/>
            <a:ext cx="2552700" cy="646331"/>
          </a:xfrm>
          <a:prstGeom prst="rect">
            <a:avLst/>
          </a:prstGeom>
          <a:noFill/>
        </p:spPr>
        <p:txBody>
          <a:bodyPr wrap="square" rtlCol="0">
            <a:spAutoFit/>
          </a:bodyPr>
          <a:lstStyle/>
          <a:p>
            <a:pPr algn="ctr"/>
            <a:r>
              <a:rPr lang="en-US" sz="1200" dirty="0" smtClean="0">
                <a:solidFill>
                  <a:schemeClr val="accent1"/>
                </a:solidFill>
              </a:rPr>
              <a:t>Introducing new products such as the Board website and “It’s My Data 247” for the mobile world</a:t>
            </a:r>
            <a:endParaRPr lang="en-US" sz="1200" dirty="0">
              <a:solidFill>
                <a:schemeClr val="accent1"/>
              </a:solidFill>
            </a:endParaRPr>
          </a:p>
        </p:txBody>
      </p:sp>
      <p:sp>
        <p:nvSpPr>
          <p:cNvPr id="2" name="Explosion 1 1"/>
          <p:cNvSpPr/>
          <p:nvPr/>
        </p:nvSpPr>
        <p:spPr>
          <a:xfrm>
            <a:off x="1143000" y="217779"/>
            <a:ext cx="7010400" cy="6183021"/>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For more information about </a:t>
            </a:r>
            <a:br>
              <a:rPr lang="en-US" dirty="0" smtClean="0"/>
            </a:br>
            <a:r>
              <a:rPr lang="en-US" dirty="0" smtClean="0"/>
              <a:t>“It’s My Data 247” and the vision for progress in 2014, see the CEO Collaboration Workshop materials from Monday/Friday and connect the dots for yourself</a:t>
            </a:r>
            <a:endParaRPr lang="en-US" dirty="0"/>
          </a:p>
        </p:txBody>
      </p:sp>
    </p:spTree>
    <p:extLst>
      <p:ext uri="{BB962C8B-B14F-4D97-AF65-F5344CB8AC3E}">
        <p14:creationId xmlns:p14="http://schemas.microsoft.com/office/powerpoint/2010/main" val="1451530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mtClean="0"/>
              <a:t>CEO Dashboards</a:t>
            </a:r>
            <a:endParaRPr lang="en-US" dirty="0"/>
          </a:p>
        </p:txBody>
      </p:sp>
      <p:sp>
        <p:nvSpPr>
          <p:cNvPr id="8" name="Subtitle 7"/>
          <p:cNvSpPr>
            <a:spLocks noGrp="1"/>
          </p:cNvSpPr>
          <p:nvPr>
            <p:ph type="subTitle" idx="1"/>
          </p:nvPr>
        </p:nvSpPr>
        <p:spPr/>
        <p:txBody>
          <a:bodyPr/>
          <a:lstStyle/>
          <a:p>
            <a:r>
              <a:rPr lang="en-US" dirty="0" smtClean="0"/>
              <a:t>Understanding the Potential of our Data and our Opportunities to make Data a Special Focus in our Business Plans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2047">
            <a:off x="4503366" y="4838648"/>
            <a:ext cx="1681089" cy="22428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048396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Signals to stop and think</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19</a:t>
            </a:fld>
            <a:endParaRPr lang="en-US"/>
          </a:p>
        </p:txBody>
      </p:sp>
      <p:sp>
        <p:nvSpPr>
          <p:cNvPr id="7" name="Text Placeholder 6"/>
          <p:cNvSpPr>
            <a:spLocks noGrp="1"/>
          </p:cNvSpPr>
          <p:nvPr>
            <p:ph type="body" sz="quarter" idx="13"/>
          </p:nvPr>
        </p:nvSpPr>
        <p:spPr>
          <a:xfrm>
            <a:off x="4419600" y="5943600"/>
            <a:ext cx="4343400" cy="457200"/>
          </a:xfrm>
        </p:spPr>
        <p:txBody>
          <a:bodyPr/>
          <a:lstStyle/>
          <a:p>
            <a:r>
              <a:rPr lang="en-US" dirty="0" smtClean="0"/>
              <a:t>Data helps you put together the puzzle of how to succeed as a business...more importantly, how to succeed with your members</a:t>
            </a:r>
          </a:p>
          <a:p>
            <a:r>
              <a:rPr lang="en-US" dirty="0" smtClean="0"/>
              <a:t>What we do together natively is the key to lower expenses and higher returns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76400"/>
            <a:ext cx="4406900" cy="4394200"/>
          </a:xfrm>
          <a:prstGeom prst="rect">
            <a:avLst/>
          </a:prstGeom>
        </p:spPr>
      </p:pic>
      <p:grpSp>
        <p:nvGrpSpPr>
          <p:cNvPr id="12" name="Group 11"/>
          <p:cNvGrpSpPr/>
          <p:nvPr/>
        </p:nvGrpSpPr>
        <p:grpSpPr>
          <a:xfrm>
            <a:off x="5108377" y="1969955"/>
            <a:ext cx="3311834" cy="2867376"/>
            <a:chOff x="5108377" y="1969955"/>
            <a:chExt cx="3311834" cy="2867376"/>
          </a:xfrm>
        </p:grpSpPr>
        <p:sp>
          <p:nvSpPr>
            <p:cNvPr id="11" name="Rectangle 10"/>
            <p:cNvSpPr/>
            <p:nvPr/>
          </p:nvSpPr>
          <p:spPr>
            <a:xfrm>
              <a:off x="5108377" y="1969955"/>
              <a:ext cx="3311834" cy="2867376"/>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8377" y="1969955"/>
              <a:ext cx="3311834" cy="2207889"/>
            </a:xfrm>
            <a:prstGeom prst="rect">
              <a:avLst/>
            </a:prstGeom>
            <a:ln>
              <a:noFill/>
            </a:ln>
            <a:effectLst>
              <a:outerShdw blurRad="190500" algn="tl" rotWithShape="0">
                <a:srgbClr val="000000">
                  <a:alpha val="70000"/>
                </a:srgbClr>
              </a:outerShdw>
            </a:effectLst>
          </p:spPr>
        </p:pic>
        <p:sp>
          <p:nvSpPr>
            <p:cNvPr id="10" name="TextBox 9"/>
            <p:cNvSpPr txBox="1"/>
            <p:nvPr/>
          </p:nvSpPr>
          <p:spPr>
            <a:xfrm>
              <a:off x="5108377" y="4191000"/>
              <a:ext cx="3311834" cy="646331"/>
            </a:xfrm>
            <a:prstGeom prst="rect">
              <a:avLst/>
            </a:prstGeom>
            <a:noFill/>
          </p:spPr>
          <p:txBody>
            <a:bodyPr wrap="square" rtlCol="0">
              <a:spAutoFit/>
            </a:bodyPr>
            <a:lstStyle/>
            <a:p>
              <a:pPr algn="ctr"/>
              <a:r>
                <a:rPr lang="en-US" sz="1200" dirty="0" err="1" smtClean="0">
                  <a:latin typeface="Cambria" panose="02040503050406030204" pitchFamily="18" charset="0"/>
                </a:rPr>
                <a:t>Wanna</a:t>
              </a:r>
              <a:r>
                <a:rPr lang="en-US" sz="1200" dirty="0" smtClean="0">
                  <a:latin typeface="Cambria" panose="02040503050406030204" pitchFamily="18" charset="0"/>
                </a:rPr>
                <a:t> keep me out of your pockets?  </a:t>
              </a:r>
              <a:br>
                <a:rPr lang="en-US" sz="1200" dirty="0" smtClean="0">
                  <a:latin typeface="Cambria" panose="02040503050406030204" pitchFamily="18" charset="0"/>
                </a:rPr>
              </a:br>
              <a:r>
                <a:rPr lang="en-US" sz="1200" dirty="0" smtClean="0">
                  <a:latin typeface="Cambria" panose="02040503050406030204" pitchFamily="18" charset="0"/>
                </a:rPr>
                <a:t>Build a system with us that won’t make your invoice(s) go up!</a:t>
              </a:r>
              <a:endParaRPr lang="en-US" sz="1200" dirty="0">
                <a:latin typeface="Cambria" panose="02040503050406030204" pitchFamily="18" charset="0"/>
              </a:endParaRPr>
            </a:p>
          </p:txBody>
        </p:sp>
      </p:grpSp>
    </p:spTree>
    <p:extLst>
      <p:ext uri="{BB962C8B-B14F-4D97-AF65-F5344CB8AC3E}">
        <p14:creationId xmlns:p14="http://schemas.microsoft.com/office/powerpoint/2010/main" val="127473129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CEO School? </a:t>
            </a:r>
            <a:endParaRPr lang="en-US" dirty="0"/>
          </a:p>
        </p:txBody>
      </p:sp>
      <p:sp>
        <p:nvSpPr>
          <p:cNvPr id="3" name="Content Placeholder 2"/>
          <p:cNvSpPr>
            <a:spLocks noGrp="1"/>
          </p:cNvSpPr>
          <p:nvPr>
            <p:ph idx="1"/>
          </p:nvPr>
        </p:nvSpPr>
        <p:spPr/>
        <p:txBody>
          <a:bodyPr/>
          <a:lstStyle/>
          <a:p>
            <a:pPr marL="0" indent="0">
              <a:buNone/>
            </a:pPr>
            <a:r>
              <a:rPr lang="en-US" dirty="0"/>
              <a:t>Why </a:t>
            </a:r>
            <a:r>
              <a:rPr lang="en-US" dirty="0" smtClean="0"/>
              <a:t>has </a:t>
            </a:r>
            <a:r>
              <a:rPr lang="en-US" dirty="0"/>
              <a:t>CEO School </a:t>
            </a:r>
            <a:r>
              <a:rPr lang="en-US" dirty="0" smtClean="0"/>
              <a:t>become </a:t>
            </a:r>
            <a:r>
              <a:rPr lang="en-US" dirty="0"/>
              <a:t>a tradition at CU*Answers?  </a:t>
            </a:r>
            <a:endParaRPr lang="en-US" dirty="0" smtClean="0"/>
          </a:p>
          <a:p>
            <a:pPr lvl="0"/>
            <a:r>
              <a:rPr lang="en-US" dirty="0" smtClean="0"/>
              <a:t>With </a:t>
            </a:r>
            <a:r>
              <a:rPr lang="en-US" dirty="0"/>
              <a:t>the expansion of our network, we have more talented CEOs than ever, and the value put on collaborative efforts is at an all time high</a:t>
            </a:r>
          </a:p>
          <a:p>
            <a:pPr lvl="0"/>
            <a:r>
              <a:rPr lang="en-US" dirty="0"/>
              <a:t>CEOs need to develop networks where they can coach and mentor each other from the unique position of being a CEO</a:t>
            </a:r>
          </a:p>
          <a:p>
            <a:pPr lvl="0"/>
            <a:r>
              <a:rPr lang="en-US" dirty="0"/>
              <a:t>More than ever, today’s CEO is expected to be engaged with technology and the concepts of data mining, opportunity demographics, and being plugged in</a:t>
            </a:r>
          </a:p>
          <a:p>
            <a:pPr lvl="0"/>
            <a:r>
              <a:rPr lang="en-US" dirty="0"/>
              <a:t>CEOs wear more than one hat, and CEO School is a safe training environment</a:t>
            </a:r>
          </a:p>
        </p:txBody>
      </p:sp>
      <p:sp>
        <p:nvSpPr>
          <p:cNvPr id="4" name="Slide Number Placeholder 3"/>
          <p:cNvSpPr>
            <a:spLocks noGrp="1"/>
          </p:cNvSpPr>
          <p:nvPr>
            <p:ph type="sldNum" sz="quarter" idx="12"/>
          </p:nvPr>
        </p:nvSpPr>
        <p:spPr/>
        <p:txBody>
          <a:bodyPr/>
          <a:lstStyle/>
          <a:p>
            <a:fld id="{6944BA86-AC74-40F1-8020-148C6F178E46}" type="slidenum">
              <a:rPr lang="en-US" smtClean="0"/>
              <a:pPr/>
              <a:t>2</a:t>
            </a:fld>
            <a:endParaRPr lang="en-US"/>
          </a:p>
        </p:txBody>
      </p:sp>
      <p:sp>
        <p:nvSpPr>
          <p:cNvPr id="11" name="Subtitle 10"/>
          <p:cNvSpPr>
            <a:spLocks noGrp="1"/>
          </p:cNvSpPr>
          <p:nvPr>
            <p:ph type="subTitle" idx="14"/>
          </p:nvPr>
        </p:nvSpPr>
        <p:spPr/>
        <p:txBody>
          <a:bodyPr/>
          <a:lstStyle/>
          <a:p>
            <a:r>
              <a:rPr lang="en-US" dirty="0"/>
              <a:t>We Are All Cooperative Business Designers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CEO Dashboards</a:t>
            </a:r>
            <a:br>
              <a:rPr lang="en-US" dirty="0" smtClean="0"/>
            </a:br>
            <a:r>
              <a:rPr lang="en-US" sz="1800" dirty="0" smtClean="0">
                <a:solidFill>
                  <a:schemeClr val="accent6">
                    <a:lumMod val="40000"/>
                    <a:lumOff val="60000"/>
                  </a:schemeClr>
                </a:solidFill>
              </a:rPr>
              <a:t>A Novelty That Has Become an Expectation</a:t>
            </a:r>
            <a:endParaRPr lang="en-US" sz="1800" dirty="0">
              <a:solidFill>
                <a:schemeClr val="accent6">
                  <a:lumMod val="40000"/>
                  <a:lumOff val="60000"/>
                </a:schemeClr>
              </a:solidFill>
            </a:endParaRPr>
          </a:p>
        </p:txBody>
      </p:sp>
      <p:sp>
        <p:nvSpPr>
          <p:cNvPr id="3" name="Content Placeholder 2"/>
          <p:cNvSpPr>
            <a:spLocks noGrp="1"/>
          </p:cNvSpPr>
          <p:nvPr>
            <p:ph sz="quarter" idx="12"/>
          </p:nvPr>
        </p:nvSpPr>
        <p:spPr/>
        <p:txBody>
          <a:bodyPr/>
          <a:lstStyle/>
          <a:p>
            <a:pPr lvl="0"/>
            <a:r>
              <a:rPr lang="en-US" smtClean="0"/>
              <a:t>Our standard for CU*BASE dashboards:</a:t>
            </a:r>
          </a:p>
          <a:p>
            <a:pPr lvl="1"/>
            <a:r>
              <a:rPr lang="en-US" smtClean="0"/>
              <a:t>Select a group of records with something in common to analyze (loan apps processed between Oct 1 &amp; 31, members who joined the CU last year, checking accounts opened last month, etc.)</a:t>
            </a:r>
          </a:p>
          <a:p>
            <a:pPr lvl="1"/>
            <a:r>
              <a:rPr lang="en-US" smtClean="0"/>
              <a:t>The user is presented with a series of options to work with each of these records, one at a time (approve the app, send TIS disclosures, order a debit card, etc.)</a:t>
            </a:r>
          </a:p>
          <a:p>
            <a:pPr lvl="1"/>
            <a:r>
              <a:rPr lang="en-US" smtClean="0"/>
              <a:t>The user is presented with a set of analyses that take the selected records and show as many pertinent facts as possible about that batch (# of apps pending, # of members who joined by age or gender, checking accounts opened by a specific employee, etc.)</a:t>
            </a:r>
          </a:p>
          <a:p>
            <a:r>
              <a:rPr lang="en-US" smtClean="0"/>
              <a:t>Step 1 is like a report, Step 3 is like the totals or summary section on a report, but Step 2 creates a unique palette of opportunity to work and analyze at the same time</a:t>
            </a:r>
            <a:endParaRPr lang="en-US" dirty="0" smtClean="0"/>
          </a:p>
        </p:txBody>
      </p:sp>
      <p:sp>
        <p:nvSpPr>
          <p:cNvPr id="5" name="Text Placeholder 4"/>
          <p:cNvSpPr>
            <a:spLocks noGrp="1"/>
          </p:cNvSpPr>
          <p:nvPr>
            <p:ph type="body" sz="quarter" idx="13"/>
          </p:nvPr>
        </p:nvSpPr>
        <p:spPr/>
        <p:txBody>
          <a:bodyPr/>
          <a:lstStyle/>
          <a:p>
            <a:r>
              <a:rPr lang="en-US" smtClean="0"/>
              <a:t>Is this gaining traction in your shop?</a:t>
            </a:r>
            <a:endParaRPr lang="en-US" dirty="0"/>
          </a:p>
        </p:txBody>
      </p:sp>
      <p:sp>
        <p:nvSpPr>
          <p:cNvPr id="4" name="Slide Number Placeholder 3"/>
          <p:cNvSpPr>
            <a:spLocks noGrp="1"/>
          </p:cNvSpPr>
          <p:nvPr>
            <p:ph type="sldNum" sz="quarter" idx="14"/>
          </p:nvPr>
        </p:nvSpPr>
        <p:spPr/>
        <p:txBody>
          <a:bodyPr/>
          <a:lstStyle/>
          <a:p>
            <a:fld id="{6944BA86-AC74-40F1-8020-148C6F178E46}" type="slidenum">
              <a:rPr lang="en-US" smtClean="0"/>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CEO Dashboards</a:t>
            </a:r>
            <a:br>
              <a:rPr lang="en-US" dirty="0" smtClean="0"/>
            </a:br>
            <a:r>
              <a:rPr lang="en-US" sz="1800" dirty="0" smtClean="0">
                <a:solidFill>
                  <a:schemeClr val="accent6">
                    <a:lumMod val="40000"/>
                    <a:lumOff val="60000"/>
                  </a:schemeClr>
                </a:solidFill>
              </a:rPr>
              <a:t>A Novelty That Has Become an Expectation</a:t>
            </a:r>
            <a:endParaRPr lang="en-US" sz="1800" dirty="0">
              <a:solidFill>
                <a:schemeClr val="accent6">
                  <a:lumMod val="40000"/>
                  <a:lumOff val="60000"/>
                </a:schemeClr>
              </a:solidFill>
            </a:endParaRPr>
          </a:p>
        </p:txBody>
      </p:sp>
      <p:sp>
        <p:nvSpPr>
          <p:cNvPr id="3" name="Content Placeholder 2"/>
          <p:cNvSpPr>
            <a:spLocks noGrp="1"/>
          </p:cNvSpPr>
          <p:nvPr>
            <p:ph sz="quarter" idx="12"/>
          </p:nvPr>
        </p:nvSpPr>
        <p:spPr/>
        <p:txBody>
          <a:bodyPr/>
          <a:lstStyle/>
          <a:p>
            <a:pPr lvl="0"/>
            <a:r>
              <a:rPr lang="en-US" dirty="0" smtClean="0"/>
              <a:t>Our standard for CU*BASE dashboards:</a:t>
            </a:r>
          </a:p>
          <a:p>
            <a:pPr lvl="1"/>
            <a:r>
              <a:rPr lang="en-US" dirty="0" smtClean="0"/>
              <a:t>Select a group of records with something in common to analyze (loan apps processed between Oct 1 &amp; 31, members who joined the CU last year, checking accounts opened last month, etc.)</a:t>
            </a:r>
          </a:p>
          <a:p>
            <a:pPr lvl="1"/>
            <a:r>
              <a:rPr lang="en-US" dirty="0" smtClean="0"/>
              <a:t>The user is presented with a series of options to work with each of these records, one at a time (approve the app, send TIS disclosures, order a debit card, etc.)</a:t>
            </a:r>
          </a:p>
          <a:p>
            <a:pPr lvl="1"/>
            <a:r>
              <a:rPr lang="en-US" dirty="0" smtClean="0"/>
              <a:t>The user is presented with a set of analyses that take the selected records and show as many pertinent facts as possible about that batch (# of apps pending, # of members who joined by age or gender, checking accounts opened by a specific employee, etc.)</a:t>
            </a:r>
          </a:p>
          <a:p>
            <a:r>
              <a:rPr lang="en-US" dirty="0" smtClean="0"/>
              <a:t>Step 1 is like a report, Step 3 is like the totals or summary section on a report, but Step 2 creates a unique palette of opportunity to work and analyze at the same time</a:t>
            </a:r>
          </a:p>
        </p:txBody>
      </p:sp>
      <p:sp>
        <p:nvSpPr>
          <p:cNvPr id="5" name="Text Placeholder 4"/>
          <p:cNvSpPr>
            <a:spLocks noGrp="1"/>
          </p:cNvSpPr>
          <p:nvPr>
            <p:ph type="body" sz="quarter" idx="13"/>
          </p:nvPr>
        </p:nvSpPr>
        <p:spPr/>
        <p:txBody>
          <a:bodyPr/>
          <a:lstStyle/>
          <a:p>
            <a:r>
              <a:rPr lang="en-US" smtClean="0"/>
              <a:t>Is this gaining traction in your shop?</a:t>
            </a:r>
            <a:endParaRPr lang="en-US" dirty="0"/>
          </a:p>
        </p:txBody>
      </p:sp>
      <p:sp>
        <p:nvSpPr>
          <p:cNvPr id="4" name="Slide Number Placeholder 3"/>
          <p:cNvSpPr>
            <a:spLocks noGrp="1"/>
          </p:cNvSpPr>
          <p:nvPr>
            <p:ph type="sldNum" sz="quarter" idx="14"/>
          </p:nvPr>
        </p:nvSpPr>
        <p:spPr/>
        <p:txBody>
          <a:bodyPr/>
          <a:lstStyle/>
          <a:p>
            <a:fld id="{6944BA86-AC74-40F1-8020-148C6F178E46}" type="slidenum">
              <a:rPr lang="en-US" smtClean="0"/>
              <a:pPr/>
              <a:t>21</a:t>
            </a:fld>
            <a:endParaRPr lang="en-US"/>
          </a:p>
        </p:txBody>
      </p:sp>
      <p:sp>
        <p:nvSpPr>
          <p:cNvPr id="6" name="Explosion 1 5"/>
          <p:cNvSpPr/>
          <p:nvPr/>
        </p:nvSpPr>
        <p:spPr>
          <a:xfrm>
            <a:off x="228600" y="-990600"/>
            <a:ext cx="8686800" cy="8382000"/>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rgbClr val="C00000"/>
                </a:solidFill>
                <a:effectLst>
                  <a:outerShdw blurRad="38100" dist="38100" dir="2700000" algn="tl">
                    <a:srgbClr val="000000">
                      <a:alpha val="43137"/>
                    </a:srgbClr>
                  </a:outerShdw>
                </a:effectLst>
              </a:rPr>
              <a:t>A.A.A. Moment</a:t>
            </a:r>
          </a:p>
          <a:p>
            <a:pPr algn="ctr"/>
            <a:endParaRPr lang="en-US" dirty="0" smtClean="0">
              <a:solidFill>
                <a:srgbClr val="C00000"/>
              </a:solidFill>
            </a:endParaRPr>
          </a:p>
          <a:p>
            <a:pPr algn="ctr"/>
            <a:r>
              <a:rPr lang="en-US" dirty="0" smtClean="0"/>
              <a:t>Embedded in these dashboards </a:t>
            </a:r>
            <a:br>
              <a:rPr lang="en-US" dirty="0" smtClean="0"/>
            </a:br>
            <a:r>
              <a:rPr lang="en-US" dirty="0" smtClean="0"/>
              <a:t>is the ability to </a:t>
            </a:r>
            <a:r>
              <a:rPr lang="en-US" dirty="0" smtClean="0">
                <a:solidFill>
                  <a:srgbClr val="C00000"/>
                </a:solidFill>
              </a:rPr>
              <a:t>go </a:t>
            </a:r>
            <a:r>
              <a:rPr lang="en-US" b="1" dirty="0" smtClean="0">
                <a:solidFill>
                  <a:srgbClr val="C00000"/>
                </a:solidFill>
              </a:rPr>
              <a:t>active</a:t>
            </a:r>
            <a:r>
              <a:rPr lang="en-US" dirty="0" smtClean="0"/>
              <a:t>, right now, every time...and all you have to do is plan to do so</a:t>
            </a:r>
          </a:p>
          <a:p>
            <a:pPr algn="ctr"/>
            <a:endParaRPr lang="en-US" dirty="0"/>
          </a:p>
          <a:p>
            <a:pPr algn="ctr"/>
            <a:r>
              <a:rPr lang="en-US" dirty="0" smtClean="0"/>
              <a:t>Have you created a communication manager and assigned them regular dashboard activities to ensure a low-cost reach-out to your members?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601" y="4419600"/>
            <a:ext cx="2151865" cy="1651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06484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dual assignment for today</a:t>
            </a:r>
            <a:endParaRPr lang="en-US" dirty="0"/>
          </a:p>
        </p:txBody>
      </p:sp>
      <p:sp>
        <p:nvSpPr>
          <p:cNvPr id="3" name="Content Placeholder 2"/>
          <p:cNvSpPr>
            <a:spLocks noGrp="1"/>
          </p:cNvSpPr>
          <p:nvPr>
            <p:ph sz="quarter" idx="12"/>
          </p:nvPr>
        </p:nvSpPr>
        <p:spPr/>
        <p:txBody>
          <a:bodyPr/>
          <a:lstStyle/>
          <a:p>
            <a:r>
              <a:rPr lang="en-US" dirty="0" smtClean="0"/>
              <a:t>Focus on the data and how you could use it RIGHT NOW – know the tools</a:t>
            </a:r>
          </a:p>
          <a:p>
            <a:r>
              <a:rPr lang="en-US" dirty="0" smtClean="0"/>
              <a:t>Start prioritizing data tools for </a:t>
            </a:r>
            <a:endParaRPr lang="en-US" dirty="0"/>
          </a:p>
        </p:txBody>
      </p:sp>
      <p:sp>
        <p:nvSpPr>
          <p:cNvPr id="4" name="Text Placeholder 3"/>
          <p:cNvSpPr>
            <a:spLocks noGrp="1"/>
          </p:cNvSpPr>
          <p:nvPr>
            <p:ph type="body" sz="quarter" idx="13"/>
          </p:nvPr>
        </p:nvSpPr>
        <p:spPr>
          <a:xfrm>
            <a:off x="5663497" y="5943600"/>
            <a:ext cx="3099503" cy="457200"/>
          </a:xfrm>
        </p:spPr>
        <p:txBody>
          <a:bodyPr/>
          <a:lstStyle/>
          <a:p>
            <a:r>
              <a:rPr lang="en-US" dirty="0" smtClean="0"/>
              <a:t>Remember, just looking at stuff won’t change anything</a:t>
            </a:r>
          </a:p>
          <a:p>
            <a:r>
              <a:rPr lang="en-US" dirty="0" smtClean="0"/>
              <a:t>You need to connect ideas to action...and that’s what we are going to talk about, all day</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22</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6" y="1957137"/>
            <a:ext cx="2423029" cy="899317"/>
          </a:xfrm>
          <a:prstGeom prst="rect">
            <a:avLst/>
          </a:prstGeom>
        </p:spPr>
      </p:pic>
      <p:pic>
        <p:nvPicPr>
          <p:cNvPr id="12"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324" y="3352800"/>
            <a:ext cx="726653" cy="139637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2705100"/>
            <a:ext cx="2286000" cy="171450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 y="2732588"/>
            <a:ext cx="3167743" cy="191561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1400" y="5105400"/>
            <a:ext cx="2082097" cy="1752600"/>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 y="4267200"/>
            <a:ext cx="3067843" cy="1855200"/>
          </a:xfrm>
          <a:prstGeom prst="rect">
            <a:avLst/>
          </a:prstGeom>
        </p:spPr>
      </p:pic>
    </p:spTree>
    <p:extLst>
      <p:ext uri="{BB962C8B-B14F-4D97-AF65-F5344CB8AC3E}">
        <p14:creationId xmlns:p14="http://schemas.microsoft.com/office/powerpoint/2010/main" val="34646364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One Stop Shopping for Management Tools</a:t>
            </a:r>
            <a:endParaRPr lang="en-US" dirty="0"/>
          </a:p>
        </p:txBody>
      </p:sp>
      <p:sp>
        <p:nvSpPr>
          <p:cNvPr id="4" name="Slide Number Placeholder 3"/>
          <p:cNvSpPr>
            <a:spLocks noGrp="1"/>
          </p:cNvSpPr>
          <p:nvPr>
            <p:ph type="sldNum" sz="quarter" idx="10"/>
          </p:nvPr>
        </p:nvSpPr>
        <p:spPr/>
        <p:txBody>
          <a:bodyPr/>
          <a:lstStyle/>
          <a:p>
            <a:fld id="{6944BA86-AC74-40F1-8020-148C6F178E46}" type="slidenum">
              <a:rPr lang="en-US" smtClean="0"/>
              <a:pPr/>
              <a:t>23</a:t>
            </a:fld>
            <a:endParaRPr lang="en-US"/>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9846" y="1147163"/>
            <a:ext cx="5744635" cy="4263037"/>
          </a:xfrm>
          <a:prstGeom prst="rect">
            <a:avLst/>
          </a:prstGeom>
          <a:ln>
            <a:noFill/>
          </a:ln>
          <a:effectLst>
            <a:outerShdw blurRad="190500" algn="tl" rotWithShape="0">
              <a:srgbClr val="000000">
                <a:alpha val="70000"/>
              </a:srgbClr>
            </a:outerShdw>
          </a:effec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26340" y="842363"/>
            <a:ext cx="3793659" cy="2815237"/>
          </a:xfrm>
          <a:prstGeom prst="rect">
            <a:avLst/>
          </a:prstGeom>
          <a:ln>
            <a:noFill/>
          </a:ln>
          <a:effectLst>
            <a:outerShdw blurRad="190500" algn="tl" rotWithShape="0">
              <a:srgbClr val="000000">
                <a:alpha val="70000"/>
              </a:srgbClr>
            </a:outerShdw>
          </a:effectLst>
        </p:spPr>
      </p:pic>
      <p:pic>
        <p:nvPicPr>
          <p:cNvPr id="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419600" y="2366362"/>
            <a:ext cx="3793660" cy="2815238"/>
          </a:xfrm>
          <a:prstGeom prst="rect">
            <a:avLst/>
          </a:prstGeom>
          <a:ln>
            <a:noFill/>
          </a:ln>
          <a:effectLst>
            <a:outerShdw blurRad="190500" algn="tl" rotWithShape="0">
              <a:srgbClr val="000000">
                <a:alpha val="70000"/>
              </a:srgbClr>
            </a:outerShdw>
          </a:effectLst>
        </p:spPr>
      </p:pic>
      <p:pic>
        <p:nvPicPr>
          <p:cNvPr id="15" name="Picture 8" descr="C:\Documents and Settings\dmoore\Local Settings\Temporary Internet Files\Content.IE5\WWOMN0DG\MC91021631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20856134">
            <a:off x="3127843" y="1915075"/>
            <a:ext cx="1545063" cy="647505"/>
          </a:xfrm>
          <a:prstGeom prst="rect">
            <a:avLst/>
          </a:prstGeom>
          <a:noFill/>
        </p:spPr>
      </p:pic>
      <p:pic>
        <p:nvPicPr>
          <p:cNvPr id="16" name="Picture 8" descr="C:\Documents and Settings\dmoore\Local Settings\Temporary Internet Files\Content.IE5\WWOMN0DG\MC91021631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3331737" y="3543495"/>
            <a:ext cx="1545063" cy="647505"/>
          </a:xfrm>
          <a:prstGeom prst="rect">
            <a:avLst/>
          </a:prstGeom>
          <a:noFill/>
        </p:spPr>
      </p:pic>
      <p:pic>
        <p:nvPicPr>
          <p:cNvPr id="19"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590800" y="4343400"/>
            <a:ext cx="3793660" cy="2815237"/>
          </a:xfrm>
          <a:prstGeom prst="rect">
            <a:avLst/>
          </a:prstGeom>
          <a:ln>
            <a:noFill/>
          </a:ln>
          <a:effectLst>
            <a:outerShdw blurRad="190500" algn="tl" rotWithShape="0">
              <a:srgbClr val="000000">
                <a:alpha val="70000"/>
              </a:srgbClr>
            </a:outerShdw>
          </a:effectLst>
        </p:spPr>
      </p:pic>
      <p:pic>
        <p:nvPicPr>
          <p:cNvPr id="17" name="Picture 8" descr="C:\Documents and Settings\dmoore\Local Settings\Temporary Internet Files\Content.IE5\WWOMN0DG\MC91021631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2253633">
            <a:off x="1770516" y="4587470"/>
            <a:ext cx="1545063" cy="647505"/>
          </a:xfrm>
          <a:prstGeom prst="rect">
            <a:avLst/>
          </a:prstGeom>
          <a:noFill/>
        </p:spPr>
      </p:pic>
      <p:sp>
        <p:nvSpPr>
          <p:cNvPr id="3" name="Text Placeholder 2"/>
          <p:cNvSpPr>
            <a:spLocks noGrp="1"/>
          </p:cNvSpPr>
          <p:nvPr>
            <p:ph type="body" sz="quarter" idx="13"/>
          </p:nvPr>
        </p:nvSpPr>
        <p:spPr>
          <a:xfrm>
            <a:off x="6629400" y="5943600"/>
            <a:ext cx="2133600" cy="457200"/>
          </a:xfrm>
        </p:spPr>
        <p:txBody>
          <a:bodyPr/>
          <a:lstStyle/>
          <a:p>
            <a:r>
              <a:rPr lang="en-US" sz="1400" dirty="0" smtClean="0"/>
              <a:t>(By the way, notice how ING </a:t>
            </a:r>
            <a:r>
              <a:rPr lang="en-US" sz="1400" dirty="0"/>
              <a:t>emphasizes the menu name, not the MNXXXX </a:t>
            </a:r>
            <a:r>
              <a:rPr lang="en-US" sz="1400" dirty="0" smtClean="0"/>
              <a:t>shortcut?)</a:t>
            </a:r>
            <a:endParaRPr lang="en-US" sz="1400" dirty="0"/>
          </a:p>
        </p:txBody>
      </p:sp>
      <p:sp>
        <p:nvSpPr>
          <p:cNvPr id="14" name="Rectangle 13"/>
          <p:cNvSpPr/>
          <p:nvPr/>
        </p:nvSpPr>
        <p:spPr>
          <a:xfrm>
            <a:off x="76200" y="685800"/>
            <a:ext cx="3670980"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600" dirty="0" smtClean="0"/>
              <a:t>Login &gt; #4 CU Management Processing</a:t>
            </a:r>
            <a:endParaRPr lang="en-US" sz="1600" dirty="0"/>
          </a:p>
        </p:txBody>
      </p:sp>
    </p:spTree>
    <p:extLst>
      <p:ext uri="{BB962C8B-B14F-4D97-AF65-F5344CB8AC3E}">
        <p14:creationId xmlns:p14="http://schemas.microsoft.com/office/powerpoint/2010/main" val="404566602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Management Processing/Active Beta Tests Menu</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24</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5" y="877018"/>
            <a:ext cx="7751593" cy="5752381"/>
          </a:xfrm>
          <a:prstGeom prst="rect">
            <a:avLst/>
          </a:prstGeom>
          <a:ln>
            <a:noFill/>
          </a:ln>
          <a:effectLst>
            <a:outerShdw blurRad="292100" dist="139700" dir="2700000" algn="tl" rotWithShape="0">
              <a:srgbClr val="333333">
                <a:alpha val="65000"/>
              </a:srgbClr>
            </a:outerShdw>
          </a:effectLst>
        </p:spPr>
      </p:pic>
      <p:sp>
        <p:nvSpPr>
          <p:cNvPr id="17" name="Wave 16"/>
          <p:cNvSpPr/>
          <p:nvPr/>
        </p:nvSpPr>
        <p:spPr>
          <a:xfrm>
            <a:off x="4924926" y="2011017"/>
            <a:ext cx="411480" cy="228600"/>
          </a:xfrm>
          <a:prstGeom prst="wav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New!</a:t>
            </a:r>
            <a:endParaRPr lang="en-US" sz="800" dirty="0"/>
          </a:p>
        </p:txBody>
      </p:sp>
      <p:grpSp>
        <p:nvGrpSpPr>
          <p:cNvPr id="8" name="Group 7"/>
          <p:cNvGrpSpPr/>
          <p:nvPr/>
        </p:nvGrpSpPr>
        <p:grpSpPr>
          <a:xfrm>
            <a:off x="6135848" y="76200"/>
            <a:ext cx="3160552" cy="1547762"/>
            <a:chOff x="-188752" y="4038600"/>
            <a:chExt cx="3160552" cy="1547762"/>
          </a:xfrm>
          <a:effectLst>
            <a:outerShdw blurRad="63500" sx="102000" sy="102000" algn="ctr" rotWithShape="0">
              <a:prstClr val="black">
                <a:alpha val="40000"/>
              </a:prstClr>
            </a:outerShdw>
          </a:effectLst>
        </p:grpSpPr>
        <p:sp>
          <p:nvSpPr>
            <p:cNvPr id="3" name="Cloud Callout 2"/>
            <p:cNvSpPr/>
            <p:nvPr/>
          </p:nvSpPr>
          <p:spPr>
            <a:xfrm>
              <a:off x="-188752" y="4572000"/>
              <a:ext cx="2743200" cy="1014362"/>
            </a:xfrm>
            <a:prstGeom prst="cloudCallout">
              <a:avLst>
                <a:gd name="adj1" fmla="val -46578"/>
                <a:gd name="adj2" fmla="val 53137"/>
              </a:avLst>
            </a:prstGeom>
            <a:solidFill>
              <a:schemeClr val="bg1"/>
            </a:solidFill>
          </p:spPr>
          <p:style>
            <a:lnRef idx="1">
              <a:schemeClr val="accent5"/>
            </a:lnRef>
            <a:fillRef idx="2">
              <a:schemeClr val="accent5"/>
            </a:fillRef>
            <a:effectRef idx="1">
              <a:schemeClr val="accent5"/>
            </a:effectRef>
            <a:fontRef idx="minor">
              <a:schemeClr val="dk1"/>
            </a:fontRef>
          </p:style>
          <p:txBody>
            <a:bodyPr lIns="0" tIns="0" rIns="0" bIns="0" rtlCol="0" anchor="t" anchorCtr="0"/>
            <a:lstStyle/>
            <a:p>
              <a:pPr algn="ctr"/>
              <a:r>
                <a:rPr lang="en-US" sz="1400" dirty="0" smtClean="0"/>
                <a:t>Anything here for </a:t>
              </a:r>
              <a:endParaRPr lang="en-US" sz="1400" dirty="0"/>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t="-1" b="21215"/>
            <a:stretch/>
          </p:blipFill>
          <p:spPr>
            <a:xfrm>
              <a:off x="0" y="4764019"/>
              <a:ext cx="2209800" cy="646181"/>
            </a:xfrm>
            <a:prstGeom prst="rect">
              <a:avLst/>
            </a:prstGeom>
            <a:effectLst/>
          </p:spPr>
        </p:pic>
        <p:pic>
          <p:nvPicPr>
            <p:cNvPr id="20" name="Picture 3" descr="C:\Users\dmoore\AppData\Local\Microsoft\Windows\Temporary Internet Files\Content.IE5\CQPZWD7Y\MC90043485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38600"/>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Wave 23"/>
          <p:cNvSpPr/>
          <p:nvPr/>
        </p:nvSpPr>
        <p:spPr>
          <a:xfrm>
            <a:off x="4912894" y="3462490"/>
            <a:ext cx="411480" cy="228600"/>
          </a:xfrm>
          <a:prstGeom prst="wav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New!</a:t>
            </a:r>
            <a:endParaRPr lang="en-US" sz="800" dirty="0"/>
          </a:p>
        </p:txBody>
      </p:sp>
      <p:sp>
        <p:nvSpPr>
          <p:cNvPr id="25" name="Wave 24"/>
          <p:cNvSpPr/>
          <p:nvPr/>
        </p:nvSpPr>
        <p:spPr>
          <a:xfrm>
            <a:off x="4714461" y="3230218"/>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sp>
        <p:nvSpPr>
          <p:cNvPr id="26" name="Wave 25"/>
          <p:cNvSpPr/>
          <p:nvPr/>
        </p:nvSpPr>
        <p:spPr>
          <a:xfrm>
            <a:off x="4714461" y="2961861"/>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sp>
        <p:nvSpPr>
          <p:cNvPr id="27" name="Wave 26"/>
          <p:cNvSpPr/>
          <p:nvPr/>
        </p:nvSpPr>
        <p:spPr>
          <a:xfrm>
            <a:off x="4924926" y="2252869"/>
            <a:ext cx="411480" cy="228600"/>
          </a:xfrm>
          <a:prstGeom prst="wav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New!</a:t>
            </a:r>
            <a:endParaRPr lang="en-US" sz="800" dirty="0"/>
          </a:p>
        </p:txBody>
      </p:sp>
      <p:sp>
        <p:nvSpPr>
          <p:cNvPr id="28" name="Wave 27"/>
          <p:cNvSpPr/>
          <p:nvPr/>
        </p:nvSpPr>
        <p:spPr>
          <a:xfrm>
            <a:off x="4924926" y="2733261"/>
            <a:ext cx="411480" cy="228600"/>
          </a:xfrm>
          <a:prstGeom prst="wav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New!</a:t>
            </a:r>
            <a:endParaRPr lang="en-US" sz="800" dirty="0"/>
          </a:p>
        </p:txBody>
      </p:sp>
      <p:sp>
        <p:nvSpPr>
          <p:cNvPr id="29" name="Wave 28"/>
          <p:cNvSpPr/>
          <p:nvPr/>
        </p:nvSpPr>
        <p:spPr>
          <a:xfrm>
            <a:off x="4924926" y="2481469"/>
            <a:ext cx="411480" cy="228600"/>
          </a:xfrm>
          <a:prstGeom prst="wav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New!</a:t>
            </a:r>
            <a:endParaRPr lang="en-US" sz="800" dirty="0"/>
          </a:p>
        </p:txBody>
      </p:sp>
    </p:spTree>
    <p:extLst>
      <p:ext uri="{BB962C8B-B14F-4D97-AF65-F5344CB8AC3E}">
        <p14:creationId xmlns:p14="http://schemas.microsoft.com/office/powerpoint/2010/main" val="248367533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5" y="877018"/>
            <a:ext cx="7751592" cy="5752380"/>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dirty="0" smtClean="0"/>
              <a:t>Management Analysis Dashboards Menu</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25</a:t>
            </a:fld>
            <a:endParaRPr lang="en-US"/>
          </a:p>
        </p:txBody>
      </p:sp>
      <p:sp>
        <p:nvSpPr>
          <p:cNvPr id="12" name="Wave 11"/>
          <p:cNvSpPr/>
          <p:nvPr/>
        </p:nvSpPr>
        <p:spPr>
          <a:xfrm>
            <a:off x="1726131" y="5105400"/>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sp>
        <p:nvSpPr>
          <p:cNvPr id="14" name="Wave 13"/>
          <p:cNvSpPr/>
          <p:nvPr/>
        </p:nvSpPr>
        <p:spPr>
          <a:xfrm>
            <a:off x="1726131" y="2057400"/>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sp>
        <p:nvSpPr>
          <p:cNvPr id="17" name="Wave 16"/>
          <p:cNvSpPr/>
          <p:nvPr/>
        </p:nvSpPr>
        <p:spPr>
          <a:xfrm>
            <a:off x="4724400" y="2514600"/>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grpSp>
        <p:nvGrpSpPr>
          <p:cNvPr id="21" name="Group 20"/>
          <p:cNvGrpSpPr/>
          <p:nvPr/>
        </p:nvGrpSpPr>
        <p:grpSpPr>
          <a:xfrm>
            <a:off x="6135848" y="76200"/>
            <a:ext cx="3160552" cy="1547762"/>
            <a:chOff x="-188752" y="4038600"/>
            <a:chExt cx="3160552" cy="1547762"/>
          </a:xfrm>
          <a:effectLst>
            <a:outerShdw blurRad="63500" sx="102000" sy="102000" algn="ctr" rotWithShape="0">
              <a:prstClr val="black">
                <a:alpha val="40000"/>
              </a:prstClr>
            </a:outerShdw>
          </a:effectLst>
        </p:grpSpPr>
        <p:sp>
          <p:nvSpPr>
            <p:cNvPr id="22" name="Cloud Callout 21"/>
            <p:cNvSpPr/>
            <p:nvPr/>
          </p:nvSpPr>
          <p:spPr>
            <a:xfrm>
              <a:off x="-188752" y="4572000"/>
              <a:ext cx="2743200" cy="1014362"/>
            </a:xfrm>
            <a:prstGeom prst="cloudCallout">
              <a:avLst>
                <a:gd name="adj1" fmla="val -46578"/>
                <a:gd name="adj2" fmla="val 53137"/>
              </a:avLst>
            </a:prstGeom>
            <a:solidFill>
              <a:schemeClr val="bg1"/>
            </a:solidFill>
          </p:spPr>
          <p:style>
            <a:lnRef idx="1">
              <a:schemeClr val="accent5"/>
            </a:lnRef>
            <a:fillRef idx="2">
              <a:schemeClr val="accent5"/>
            </a:fillRef>
            <a:effectRef idx="1">
              <a:schemeClr val="accent5"/>
            </a:effectRef>
            <a:fontRef idx="minor">
              <a:schemeClr val="dk1"/>
            </a:fontRef>
          </p:style>
          <p:txBody>
            <a:bodyPr lIns="0" tIns="0" rIns="0" bIns="0" rtlCol="0" anchor="t" anchorCtr="0"/>
            <a:lstStyle/>
            <a:p>
              <a:pPr algn="ctr"/>
              <a:r>
                <a:rPr lang="en-US" sz="1400" dirty="0" smtClean="0"/>
                <a:t>Anything here for </a:t>
              </a:r>
              <a:endParaRPr lang="en-US" sz="1400" dirty="0"/>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t="-1" b="21215"/>
            <a:stretch/>
          </p:blipFill>
          <p:spPr>
            <a:xfrm>
              <a:off x="0" y="4764019"/>
              <a:ext cx="2209800" cy="646181"/>
            </a:xfrm>
            <a:prstGeom prst="rect">
              <a:avLst/>
            </a:prstGeom>
            <a:effectLst/>
          </p:spPr>
        </p:pic>
        <p:pic>
          <p:nvPicPr>
            <p:cNvPr id="24" name="Picture 3" descr="C:\Users\dmoore\AppData\Local\Microsoft\Windows\Temporary Internet Files\Content.IE5\CQPZWD7Y\MC90043485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38600"/>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Wave 24"/>
          <p:cNvSpPr/>
          <p:nvPr/>
        </p:nvSpPr>
        <p:spPr>
          <a:xfrm>
            <a:off x="4912093" y="4191000"/>
            <a:ext cx="411480" cy="228600"/>
          </a:xfrm>
          <a:prstGeom prst="wav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New!</a:t>
            </a:r>
            <a:endParaRPr lang="en-US" sz="800" dirty="0"/>
          </a:p>
        </p:txBody>
      </p:sp>
      <p:sp>
        <p:nvSpPr>
          <p:cNvPr id="26" name="Wave 25"/>
          <p:cNvSpPr/>
          <p:nvPr/>
        </p:nvSpPr>
        <p:spPr>
          <a:xfrm>
            <a:off x="4724400" y="2246243"/>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pic>
        <p:nvPicPr>
          <p:cNvPr id="16" name="Picture 8" descr="C:\Users\dmoore\AppData\Local\Microsoft\Windows\Temporary Internet Files\Content.IE5\6P5Q2JIY\MC90043629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4172953"/>
            <a:ext cx="2286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12102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900" y="1600201"/>
            <a:ext cx="3341964" cy="12620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Quick sidebar...Service Charge Rewrite</a:t>
            </a:r>
            <a:endParaRPr lang="en-US" dirty="0"/>
          </a:p>
        </p:txBody>
      </p:sp>
      <p:sp>
        <p:nvSpPr>
          <p:cNvPr id="3" name="Slide Number Placeholder 2"/>
          <p:cNvSpPr>
            <a:spLocks noGrp="1"/>
          </p:cNvSpPr>
          <p:nvPr>
            <p:ph type="sldNum" sz="quarter" idx="10"/>
          </p:nvPr>
        </p:nvSpPr>
        <p:spPr/>
        <p:txBody>
          <a:bodyPr/>
          <a:lstStyle/>
          <a:p>
            <a:fld id="{B21889AB-90DF-4F03-B430-F12A03ED58B3}" type="slidenum">
              <a:rPr lang="en-US" smtClean="0">
                <a:solidFill>
                  <a:schemeClr val="bg1"/>
                </a:solidFill>
              </a:rPr>
              <a:pPr/>
              <a:t>26</a:t>
            </a:fld>
            <a:endParaRPr lang="en-US">
              <a:solidFill>
                <a:schemeClr val="bg1"/>
              </a:solidFill>
            </a:endParaRPr>
          </a:p>
        </p:txBody>
      </p:sp>
      <p:sp>
        <p:nvSpPr>
          <p:cNvPr id="7" name="Text Placeholder 6"/>
          <p:cNvSpPr>
            <a:spLocks noGrp="1"/>
          </p:cNvSpPr>
          <p:nvPr>
            <p:ph type="body" sz="quarter" idx="13"/>
          </p:nvPr>
        </p:nvSpPr>
        <p:spPr/>
        <p:txBody>
          <a:bodyPr/>
          <a:lstStyle/>
          <a:p>
            <a:r>
              <a:rPr lang="en-US" dirty="0" smtClean="0"/>
              <a:t>Avoid the investment (and reinvestment) in custom programming by creatively configuring fees where you earn more</a:t>
            </a:r>
            <a:endParaRPr lang="en-US" dirty="0"/>
          </a:p>
        </p:txBody>
      </p:sp>
      <p:sp>
        <p:nvSpPr>
          <p:cNvPr id="8" name="Text Placeholder 7"/>
          <p:cNvSpPr>
            <a:spLocks noGrp="1"/>
          </p:cNvSpPr>
          <p:nvPr>
            <p:ph type="body" sz="quarter" idx="14"/>
          </p:nvPr>
        </p:nvSpPr>
        <p:spPr>
          <a:xfrm>
            <a:off x="1524000" y="1066800"/>
            <a:ext cx="7162800" cy="5029200"/>
          </a:xfrm>
        </p:spPr>
        <p:txBody>
          <a:bodyPr/>
          <a:lstStyle/>
          <a:p>
            <a:pPr lvl="0"/>
            <a:r>
              <a:rPr lang="en-US" sz="1800" dirty="0" smtClean="0"/>
              <a:t>Set up service charges on </a:t>
            </a:r>
            <a:r>
              <a:rPr lang="en-US" sz="1800" b="1" dirty="0" smtClean="0"/>
              <a:t>loan accounts</a:t>
            </a:r>
          </a:p>
          <a:p>
            <a:pPr lvl="0"/>
            <a:r>
              <a:rPr lang="en-US" sz="1800" dirty="0" smtClean="0"/>
              <a:t>Configure </a:t>
            </a:r>
            <a:r>
              <a:rPr lang="en-US" sz="1800" b="1" dirty="0" smtClean="0"/>
              <a:t>annual </a:t>
            </a:r>
            <a:r>
              <a:rPr lang="en-US" sz="1800" dirty="0" smtClean="0"/>
              <a:t>service charges</a:t>
            </a:r>
          </a:p>
          <a:p>
            <a:pPr lvl="0"/>
            <a:r>
              <a:rPr lang="en-US" sz="1800" dirty="0" smtClean="0"/>
              <a:t>Optional </a:t>
            </a:r>
            <a:r>
              <a:rPr lang="en-US" sz="1800" b="1" dirty="0" smtClean="0"/>
              <a:t>notices</a:t>
            </a:r>
            <a:r>
              <a:rPr lang="en-US" sz="1800" dirty="0" smtClean="0"/>
              <a:t> for fees assessed</a:t>
            </a:r>
            <a:endParaRPr lang="en-US" sz="1800" b="1" dirty="0" smtClean="0"/>
          </a:p>
          <a:p>
            <a:pPr lvl="0"/>
            <a:r>
              <a:rPr lang="en-US" sz="1800" dirty="0" smtClean="0"/>
              <a:t>Allow </a:t>
            </a:r>
            <a:r>
              <a:rPr lang="en-US" sz="1800" b="1" dirty="0"/>
              <a:t>partial fees </a:t>
            </a:r>
            <a:r>
              <a:rPr lang="en-US" sz="1800" dirty="0"/>
              <a:t>to be posted</a:t>
            </a:r>
          </a:p>
          <a:p>
            <a:pPr lvl="0"/>
            <a:r>
              <a:rPr lang="en-US" sz="1800" dirty="0" smtClean="0"/>
              <a:t>More </a:t>
            </a:r>
            <a:r>
              <a:rPr lang="en-US" sz="1800" b="1" dirty="0" smtClean="0"/>
              <a:t>exemptions</a:t>
            </a:r>
            <a:r>
              <a:rPr lang="en-US" sz="1800" dirty="0" smtClean="0"/>
              <a:t> </a:t>
            </a:r>
          </a:p>
          <a:p>
            <a:pPr lvl="1"/>
            <a:r>
              <a:rPr lang="en-US" sz="1600" dirty="0" smtClean="0"/>
              <a:t>Online </a:t>
            </a:r>
            <a:r>
              <a:rPr lang="en-US" sz="1600" dirty="0"/>
              <a:t>credit </a:t>
            </a:r>
            <a:r>
              <a:rPr lang="en-US" sz="1600" dirty="0" smtClean="0"/>
              <a:t>card</a:t>
            </a:r>
            <a:endParaRPr lang="en-US" sz="1600" dirty="0"/>
          </a:p>
          <a:p>
            <a:pPr lvl="1"/>
            <a:r>
              <a:rPr lang="en-US" sz="1600" dirty="0" smtClean="0"/>
              <a:t>Membership Designation</a:t>
            </a:r>
          </a:p>
          <a:p>
            <a:pPr lvl="1"/>
            <a:r>
              <a:rPr lang="en-US" sz="1600" dirty="0" smtClean="0"/>
              <a:t>Consistent relationship </a:t>
            </a:r>
            <a:r>
              <a:rPr lang="en-US" sz="1600" dirty="0"/>
              <a:t>and aggregate balance exemptions </a:t>
            </a:r>
            <a:r>
              <a:rPr lang="en-US" sz="1600" dirty="0" smtClean="0"/>
              <a:t>for all service </a:t>
            </a:r>
            <a:r>
              <a:rPr lang="en-US" sz="1600" dirty="0"/>
              <a:t>charge types</a:t>
            </a:r>
          </a:p>
          <a:p>
            <a:pPr lvl="0"/>
            <a:r>
              <a:rPr lang="en-US" sz="1800" dirty="0" smtClean="0"/>
              <a:t>More flexible settings for choosing which accounts to fee </a:t>
            </a:r>
          </a:p>
          <a:p>
            <a:pPr lvl="1"/>
            <a:r>
              <a:rPr lang="en-US" sz="1600" b="1" dirty="0" smtClean="0"/>
              <a:t>Wrong address </a:t>
            </a:r>
            <a:r>
              <a:rPr lang="en-US" sz="1600" dirty="0" smtClean="0"/>
              <a:t>fee</a:t>
            </a:r>
            <a:endParaRPr lang="en-US" sz="1600" dirty="0"/>
          </a:p>
          <a:p>
            <a:pPr lvl="0"/>
            <a:r>
              <a:rPr lang="en-US" sz="1800" dirty="0" smtClean="0"/>
              <a:t>Complete revamped configuration </a:t>
            </a:r>
            <a:r>
              <a:rPr lang="en-US" sz="1800" b="1" dirty="0" smtClean="0"/>
              <a:t>flow</a:t>
            </a:r>
            <a:r>
              <a:rPr lang="en-US" sz="1800" dirty="0" smtClean="0"/>
              <a:t>, much easier to configure and revise settings</a:t>
            </a:r>
          </a:p>
          <a:p>
            <a:pPr lvl="0"/>
            <a:r>
              <a:rPr lang="en-US" sz="1800" dirty="0" smtClean="0"/>
              <a:t>Easy </a:t>
            </a:r>
            <a:r>
              <a:rPr lang="en-US" sz="1800" b="1" dirty="0" smtClean="0"/>
              <a:t>audit runs </a:t>
            </a:r>
            <a:r>
              <a:rPr lang="en-US" sz="1800" dirty="0" smtClean="0"/>
              <a:t>to see your income potential and fine-tune your settings before activating </a:t>
            </a:r>
          </a:p>
        </p:txBody>
      </p:sp>
      <p:pic>
        <p:nvPicPr>
          <p:cNvPr id="10" name="Picture 8" descr="C:\Users\dmoore\AppData\Local\Microsoft\Windows\Temporary Internet Files\Content.IE5\6P5Q2JIY\MC90043629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28600"/>
            <a:ext cx="5334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26474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“Knowing Your Member” Analysis Tools Menu</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27</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5" y="877018"/>
            <a:ext cx="7751592" cy="5752380"/>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6135848" y="76200"/>
            <a:ext cx="3160552" cy="1547762"/>
            <a:chOff x="-188752" y="4038600"/>
            <a:chExt cx="3160552" cy="1547762"/>
          </a:xfrm>
          <a:effectLst>
            <a:outerShdw blurRad="63500" sx="102000" sy="102000" algn="ctr" rotWithShape="0">
              <a:prstClr val="black">
                <a:alpha val="40000"/>
              </a:prstClr>
            </a:outerShdw>
          </a:effectLst>
        </p:grpSpPr>
        <p:sp>
          <p:nvSpPr>
            <p:cNvPr id="15" name="Cloud Callout 14"/>
            <p:cNvSpPr/>
            <p:nvPr/>
          </p:nvSpPr>
          <p:spPr>
            <a:xfrm>
              <a:off x="-188752" y="4572000"/>
              <a:ext cx="2743200" cy="1014362"/>
            </a:xfrm>
            <a:prstGeom prst="cloudCallout">
              <a:avLst>
                <a:gd name="adj1" fmla="val -46578"/>
                <a:gd name="adj2" fmla="val 53137"/>
              </a:avLst>
            </a:prstGeom>
            <a:solidFill>
              <a:schemeClr val="bg1"/>
            </a:solidFill>
          </p:spPr>
          <p:style>
            <a:lnRef idx="1">
              <a:schemeClr val="accent5"/>
            </a:lnRef>
            <a:fillRef idx="2">
              <a:schemeClr val="accent5"/>
            </a:fillRef>
            <a:effectRef idx="1">
              <a:schemeClr val="accent5"/>
            </a:effectRef>
            <a:fontRef idx="minor">
              <a:schemeClr val="dk1"/>
            </a:fontRef>
          </p:style>
          <p:txBody>
            <a:bodyPr lIns="0" tIns="0" rIns="0" bIns="0" rtlCol="0" anchor="t" anchorCtr="0"/>
            <a:lstStyle/>
            <a:p>
              <a:pPr algn="ctr"/>
              <a:r>
                <a:rPr lang="en-US" sz="1400" dirty="0" smtClean="0"/>
                <a:t>Anything here for </a:t>
              </a:r>
              <a:endParaRPr lang="en-US" sz="1400"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1" b="21215"/>
            <a:stretch/>
          </p:blipFill>
          <p:spPr>
            <a:xfrm>
              <a:off x="0" y="4764019"/>
              <a:ext cx="2209800" cy="646181"/>
            </a:xfrm>
            <a:prstGeom prst="rect">
              <a:avLst/>
            </a:prstGeom>
            <a:effectLst/>
          </p:spPr>
        </p:pic>
        <p:pic>
          <p:nvPicPr>
            <p:cNvPr id="21" name="Picture 3" descr="C:\Users\dmoore\AppData\Local\Microsoft\Windows\Temporary Internet Files\Content.IE5\CQPZWD7Y\MC90043485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38600"/>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Wave 9"/>
          <p:cNvSpPr/>
          <p:nvPr/>
        </p:nvSpPr>
        <p:spPr>
          <a:xfrm>
            <a:off x="1752600" y="3236495"/>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sp>
        <p:nvSpPr>
          <p:cNvPr id="11" name="Wave 10"/>
          <p:cNvSpPr/>
          <p:nvPr/>
        </p:nvSpPr>
        <p:spPr>
          <a:xfrm>
            <a:off x="1752600" y="2968138"/>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 y="4114800"/>
            <a:ext cx="1752600" cy="17475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9811575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Teller &amp; Cash Analysis Tools Menu</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28</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5" y="877018"/>
            <a:ext cx="7751593" cy="5752381"/>
          </a:xfrm>
          <a:prstGeom prst="rect">
            <a:avLst/>
          </a:prstGeom>
          <a:ln>
            <a:noFill/>
          </a:ln>
          <a:effectLst>
            <a:outerShdw blurRad="292100" dist="139700" dir="2700000" algn="tl" rotWithShape="0">
              <a:srgbClr val="333333">
                <a:alpha val="65000"/>
              </a:srgbClr>
            </a:outerShdw>
          </a:effectLst>
        </p:spPr>
      </p:pic>
      <p:sp>
        <p:nvSpPr>
          <p:cNvPr id="15" name="Wave 14"/>
          <p:cNvSpPr/>
          <p:nvPr/>
        </p:nvSpPr>
        <p:spPr>
          <a:xfrm>
            <a:off x="1752600" y="2514600"/>
            <a:ext cx="640080" cy="2286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smtClean="0"/>
              <a:t>Enhanced!</a:t>
            </a:r>
            <a:endParaRPr lang="en-US" sz="800" dirty="0"/>
          </a:p>
        </p:txBody>
      </p:sp>
      <p:grpSp>
        <p:nvGrpSpPr>
          <p:cNvPr id="19" name="Group 18"/>
          <p:cNvGrpSpPr/>
          <p:nvPr/>
        </p:nvGrpSpPr>
        <p:grpSpPr>
          <a:xfrm>
            <a:off x="6135848" y="76200"/>
            <a:ext cx="3160552" cy="1547762"/>
            <a:chOff x="-188752" y="4038600"/>
            <a:chExt cx="3160552" cy="1547762"/>
          </a:xfrm>
          <a:effectLst>
            <a:outerShdw blurRad="63500" sx="102000" sy="102000" algn="ctr" rotWithShape="0">
              <a:prstClr val="black">
                <a:alpha val="40000"/>
              </a:prstClr>
            </a:outerShdw>
          </a:effectLst>
        </p:grpSpPr>
        <p:sp>
          <p:nvSpPr>
            <p:cNvPr id="20" name="Cloud Callout 19"/>
            <p:cNvSpPr/>
            <p:nvPr/>
          </p:nvSpPr>
          <p:spPr>
            <a:xfrm>
              <a:off x="-188752" y="4572000"/>
              <a:ext cx="2743200" cy="1014362"/>
            </a:xfrm>
            <a:prstGeom prst="cloudCallout">
              <a:avLst>
                <a:gd name="adj1" fmla="val -46578"/>
                <a:gd name="adj2" fmla="val 53137"/>
              </a:avLst>
            </a:prstGeom>
            <a:solidFill>
              <a:schemeClr val="bg1"/>
            </a:solidFill>
          </p:spPr>
          <p:style>
            <a:lnRef idx="1">
              <a:schemeClr val="accent5"/>
            </a:lnRef>
            <a:fillRef idx="2">
              <a:schemeClr val="accent5"/>
            </a:fillRef>
            <a:effectRef idx="1">
              <a:schemeClr val="accent5"/>
            </a:effectRef>
            <a:fontRef idx="minor">
              <a:schemeClr val="dk1"/>
            </a:fontRef>
          </p:style>
          <p:txBody>
            <a:bodyPr lIns="0" tIns="0" rIns="0" bIns="0" rtlCol="0" anchor="t" anchorCtr="0"/>
            <a:lstStyle/>
            <a:p>
              <a:pPr algn="ctr"/>
              <a:r>
                <a:rPr lang="en-US" sz="1400" dirty="0" smtClean="0"/>
                <a:t>Anything here for </a:t>
              </a:r>
              <a:endParaRPr lang="en-US" sz="1400" dirty="0"/>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1" b="21215"/>
            <a:stretch/>
          </p:blipFill>
          <p:spPr>
            <a:xfrm>
              <a:off x="0" y="4764019"/>
              <a:ext cx="2209800" cy="646181"/>
            </a:xfrm>
            <a:prstGeom prst="rect">
              <a:avLst/>
            </a:prstGeom>
            <a:effectLst/>
          </p:spPr>
        </p:pic>
        <p:pic>
          <p:nvPicPr>
            <p:cNvPr id="22" name="Picture 3" descr="C:\Users\dmoore\AppData\Local\Microsoft\Windows\Temporary Internet Files\Content.IE5\CQPZWD7Y\MC90043485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38600"/>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811575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Learn From a Peer Menu </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29</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5" y="877018"/>
            <a:ext cx="7751593" cy="5752381"/>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a:off x="6135848" y="76200"/>
            <a:ext cx="3160552" cy="1547762"/>
            <a:chOff x="-188752" y="4038600"/>
            <a:chExt cx="3160552" cy="1547762"/>
          </a:xfrm>
          <a:effectLst>
            <a:outerShdw blurRad="63500" sx="102000" sy="102000" algn="ctr" rotWithShape="0">
              <a:prstClr val="black">
                <a:alpha val="40000"/>
              </a:prstClr>
            </a:outerShdw>
          </a:effectLst>
        </p:grpSpPr>
        <p:sp>
          <p:nvSpPr>
            <p:cNvPr id="19" name="Cloud Callout 18"/>
            <p:cNvSpPr/>
            <p:nvPr/>
          </p:nvSpPr>
          <p:spPr>
            <a:xfrm>
              <a:off x="-188752" y="4572000"/>
              <a:ext cx="2743200" cy="1014362"/>
            </a:xfrm>
            <a:prstGeom prst="cloudCallout">
              <a:avLst>
                <a:gd name="adj1" fmla="val -46578"/>
                <a:gd name="adj2" fmla="val 53137"/>
              </a:avLst>
            </a:prstGeom>
            <a:solidFill>
              <a:schemeClr val="bg1"/>
            </a:solidFill>
          </p:spPr>
          <p:style>
            <a:lnRef idx="1">
              <a:schemeClr val="accent5"/>
            </a:lnRef>
            <a:fillRef idx="2">
              <a:schemeClr val="accent5"/>
            </a:fillRef>
            <a:effectRef idx="1">
              <a:schemeClr val="accent5"/>
            </a:effectRef>
            <a:fontRef idx="minor">
              <a:schemeClr val="dk1"/>
            </a:fontRef>
          </p:style>
          <p:txBody>
            <a:bodyPr lIns="0" tIns="0" rIns="0" bIns="0" rtlCol="0" anchor="t" anchorCtr="0"/>
            <a:lstStyle/>
            <a:p>
              <a:pPr algn="ctr"/>
              <a:r>
                <a:rPr lang="en-US" sz="1400" dirty="0" smtClean="0"/>
                <a:t>Anything here for </a:t>
              </a:r>
              <a:endParaRPr lang="en-US" sz="1400"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1" b="21215"/>
            <a:stretch/>
          </p:blipFill>
          <p:spPr>
            <a:xfrm>
              <a:off x="0" y="4764019"/>
              <a:ext cx="2209800" cy="646181"/>
            </a:xfrm>
            <a:prstGeom prst="rect">
              <a:avLst/>
            </a:prstGeom>
            <a:effectLst/>
          </p:spPr>
        </p:pic>
        <p:pic>
          <p:nvPicPr>
            <p:cNvPr id="21" name="Picture 3" descr="C:\Users\dmoore\AppData\Local\Microsoft\Windows\Temporary Internet Files\Content.IE5\CQPZWD7Y\MC90043485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38600"/>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811575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7620000" cy="3992562"/>
          </a:xfrm>
        </p:spPr>
        <p:txBody>
          <a:bodyPr/>
          <a:lstStyle/>
          <a:p>
            <a:r>
              <a:rPr lang="en-US" dirty="0">
                <a:ln>
                  <a:noFill/>
                </a:ln>
              </a:rPr>
              <a:t>CEO School speaks to the essence of why </a:t>
            </a:r>
            <a:r>
              <a:rPr lang="en-US" dirty="0" smtClean="0">
                <a:ln>
                  <a:noFill/>
                </a:ln>
              </a:rPr>
              <a:t>credit unions </a:t>
            </a:r>
            <a:r>
              <a:rPr lang="en-US" dirty="0">
                <a:ln>
                  <a:noFill/>
                </a:ln>
              </a:rPr>
              <a:t>own CU*Answers:  so that </a:t>
            </a:r>
            <a:r>
              <a:rPr lang="en-US" dirty="0">
                <a:ln>
                  <a:noFill/>
                </a:ln>
                <a:solidFill>
                  <a:schemeClr val="accent2"/>
                </a:solidFill>
              </a:rPr>
              <a:t>their voice </a:t>
            </a:r>
            <a:r>
              <a:rPr lang="en-US" dirty="0" smtClean="0">
                <a:ln>
                  <a:noFill/>
                </a:ln>
                <a:solidFill>
                  <a:schemeClr val="accent2"/>
                </a:solidFill>
              </a:rPr>
              <a:t>is </a:t>
            </a:r>
            <a:r>
              <a:rPr lang="en-US" dirty="0">
                <a:ln>
                  <a:noFill/>
                </a:ln>
                <a:solidFill>
                  <a:schemeClr val="accent2"/>
                </a:solidFill>
              </a:rPr>
              <a:t>heard</a:t>
            </a:r>
            <a:r>
              <a:rPr lang="en-US" dirty="0">
                <a:ln>
                  <a:noFill/>
                </a:ln>
              </a:rPr>
              <a:t>, their ideas are worked on, and their priorities are considered as part of everything this </a:t>
            </a:r>
            <a:r>
              <a:rPr lang="en-US" dirty="0" smtClean="0">
                <a:ln>
                  <a:noFill/>
                </a:ln>
              </a:rPr>
              <a:t>CUSO tries </a:t>
            </a:r>
            <a:r>
              <a:rPr lang="en-US" dirty="0">
                <a:ln>
                  <a:noFill/>
                </a:ln>
              </a:rPr>
              <a:t>to accomplish</a:t>
            </a:r>
            <a:br>
              <a:rPr lang="en-US" dirty="0">
                <a:ln>
                  <a:noFill/>
                </a:ln>
              </a:rPr>
            </a:br>
            <a:endParaRPr lang="en-US" dirty="0">
              <a:ln>
                <a:noFill/>
              </a:ln>
            </a:endParaRPr>
          </a:p>
        </p:txBody>
      </p:sp>
      <p:sp>
        <p:nvSpPr>
          <p:cNvPr id="4" name="Slide Number Placeholder 3"/>
          <p:cNvSpPr>
            <a:spLocks noGrp="1"/>
          </p:cNvSpPr>
          <p:nvPr>
            <p:ph type="sldNum" sz="quarter" idx="12"/>
          </p:nvPr>
        </p:nvSpPr>
        <p:spPr/>
        <p:txBody>
          <a:bodyPr/>
          <a:lstStyle/>
          <a:p>
            <a:fld id="{77F42D85-6D6D-4ED8-A207-576450FE2C32}" type="slidenum">
              <a:rPr lang="en-US" smtClean="0"/>
              <a:pPr/>
              <a:t>3</a:t>
            </a:fld>
            <a:endParaRPr lang="en-US"/>
          </a:p>
        </p:txBody>
      </p:sp>
    </p:spTree>
    <p:extLst>
      <p:ext uri="{BB962C8B-B14F-4D97-AF65-F5344CB8AC3E}">
        <p14:creationId xmlns:p14="http://schemas.microsoft.com/office/powerpoint/2010/main" val="3950296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Marketing Functions Menu</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30</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5" y="877018"/>
            <a:ext cx="7751593" cy="5752381"/>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a:off x="6135848" y="76200"/>
            <a:ext cx="3160552" cy="1547762"/>
            <a:chOff x="-188752" y="4038600"/>
            <a:chExt cx="3160552" cy="1547762"/>
          </a:xfrm>
          <a:effectLst>
            <a:outerShdw blurRad="63500" sx="102000" sy="102000" algn="ctr" rotWithShape="0">
              <a:prstClr val="black">
                <a:alpha val="40000"/>
              </a:prstClr>
            </a:outerShdw>
          </a:effectLst>
        </p:grpSpPr>
        <p:sp>
          <p:nvSpPr>
            <p:cNvPr id="19" name="Cloud Callout 18"/>
            <p:cNvSpPr/>
            <p:nvPr/>
          </p:nvSpPr>
          <p:spPr>
            <a:xfrm>
              <a:off x="-188752" y="4572000"/>
              <a:ext cx="2743200" cy="1014362"/>
            </a:xfrm>
            <a:prstGeom prst="cloudCallout">
              <a:avLst>
                <a:gd name="adj1" fmla="val -46578"/>
                <a:gd name="adj2" fmla="val 53137"/>
              </a:avLst>
            </a:prstGeom>
            <a:solidFill>
              <a:schemeClr val="bg1"/>
            </a:solidFill>
          </p:spPr>
          <p:style>
            <a:lnRef idx="1">
              <a:schemeClr val="accent5"/>
            </a:lnRef>
            <a:fillRef idx="2">
              <a:schemeClr val="accent5"/>
            </a:fillRef>
            <a:effectRef idx="1">
              <a:schemeClr val="accent5"/>
            </a:effectRef>
            <a:fontRef idx="minor">
              <a:schemeClr val="dk1"/>
            </a:fontRef>
          </p:style>
          <p:txBody>
            <a:bodyPr lIns="0" tIns="0" rIns="0" bIns="0" rtlCol="0" anchor="t" anchorCtr="0"/>
            <a:lstStyle/>
            <a:p>
              <a:pPr algn="ctr"/>
              <a:r>
                <a:rPr lang="en-US" sz="1400" dirty="0" smtClean="0"/>
                <a:t>Anything here for </a:t>
              </a:r>
              <a:endParaRPr lang="en-US" sz="1400"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1" b="21215"/>
            <a:stretch/>
          </p:blipFill>
          <p:spPr>
            <a:xfrm>
              <a:off x="0" y="4764019"/>
              <a:ext cx="2209800" cy="646181"/>
            </a:xfrm>
            <a:prstGeom prst="rect">
              <a:avLst/>
            </a:prstGeom>
            <a:effectLst/>
          </p:spPr>
        </p:pic>
        <p:pic>
          <p:nvPicPr>
            <p:cNvPr id="21" name="Picture 3" descr="C:\Users\dmoore\AppData\Local\Microsoft\Windows\Temporary Internet Files\Content.IE5\CQPZWD7Y\MC90043485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38600"/>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 y="4114800"/>
            <a:ext cx="1752600" cy="17475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981157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Auditing Functions and ERM Menus</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31</a:t>
            </a:fld>
            <a:endParaRPr lang="en-US"/>
          </a:p>
        </p:txBody>
      </p:sp>
      <p:sp>
        <p:nvSpPr>
          <p:cNvPr id="3" name="Text Placeholder 2"/>
          <p:cNvSpPr>
            <a:spLocks noGrp="1"/>
          </p:cNvSpPr>
          <p:nvPr>
            <p:ph type="body" sz="quarter" idx="13"/>
          </p:nvPr>
        </p:nvSpPr>
        <p:spPr>
          <a:xfrm>
            <a:off x="5715000" y="990600"/>
            <a:ext cx="3048000" cy="5334000"/>
          </a:xfrm>
        </p:spPr>
        <p:txBody>
          <a:bodyPr/>
          <a:lstStyle/>
          <a:p>
            <a:r>
              <a:rPr lang="en-US" dirty="0" smtClean="0"/>
              <a:t>There will likely be an explosion </a:t>
            </a:r>
            <a:br>
              <a:rPr lang="en-US" dirty="0" smtClean="0"/>
            </a:br>
            <a:r>
              <a:rPr lang="en-US" dirty="0" smtClean="0"/>
              <a:t>of data analysis around automating auditing concepts</a:t>
            </a:r>
          </a:p>
          <a:p>
            <a:endParaRPr lang="en-US" dirty="0" smtClean="0"/>
          </a:p>
          <a:p>
            <a:r>
              <a:rPr lang="en-US" dirty="0" smtClean="0"/>
              <a:t>From employees to members, </a:t>
            </a:r>
            <a:r>
              <a:rPr lang="en-US" dirty="0"/>
              <a:t/>
            </a:r>
            <a:br>
              <a:rPr lang="en-US" dirty="0"/>
            </a:br>
            <a:r>
              <a:rPr lang="en-US" dirty="0" smtClean="0"/>
              <a:t>you will want CU*BASE and </a:t>
            </a:r>
            <a:br>
              <a:rPr lang="en-US" dirty="0" smtClean="0"/>
            </a:br>
            <a:r>
              <a:rPr lang="en-US" b="1" dirty="0" smtClean="0"/>
              <a:t>It’s Me 247 </a:t>
            </a:r>
            <a:r>
              <a:rPr lang="en-US" dirty="0" smtClean="0"/>
              <a:t>to interactively analyze what’s going on </a:t>
            </a:r>
            <a:r>
              <a:rPr lang="en-US" dirty="0"/>
              <a:t>... and for </a:t>
            </a:r>
            <a:r>
              <a:rPr lang="en-US" dirty="0" smtClean="0"/>
              <a:t>the </a:t>
            </a:r>
            <a:r>
              <a:rPr lang="en-US" dirty="0"/>
              <a:t>first time </a:t>
            </a:r>
            <a:r>
              <a:rPr lang="en-US" dirty="0" smtClean="0"/>
              <a:t>ever, potentially even </a:t>
            </a:r>
            <a:r>
              <a:rPr lang="en-US" i="1" dirty="0" smtClean="0"/>
              <a:t>block </a:t>
            </a:r>
            <a:r>
              <a:rPr lang="en-US" dirty="0" smtClean="0"/>
              <a:t>activity from ever occurring</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77779"/>
            <a:ext cx="4928782" cy="36576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818196"/>
            <a:ext cx="4895249" cy="3632715"/>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6553200" y="848082"/>
            <a:ext cx="2046818" cy="1924529"/>
            <a:chOff x="5108377" y="1969955"/>
            <a:chExt cx="3311834" cy="3113965"/>
          </a:xfrm>
        </p:grpSpPr>
        <p:sp>
          <p:nvSpPr>
            <p:cNvPr id="11" name="Rectangle 10"/>
            <p:cNvSpPr/>
            <p:nvPr/>
          </p:nvSpPr>
          <p:spPr>
            <a:xfrm>
              <a:off x="5108377" y="1969955"/>
              <a:ext cx="3311834" cy="3113965"/>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377" y="1969955"/>
              <a:ext cx="3311834" cy="2207889"/>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5108377" y="4191000"/>
              <a:ext cx="3311834" cy="821691"/>
            </a:xfrm>
            <a:prstGeom prst="rect">
              <a:avLst/>
            </a:prstGeom>
            <a:noFill/>
          </p:spPr>
          <p:txBody>
            <a:bodyPr wrap="square" rtlCol="0">
              <a:spAutoFit/>
            </a:bodyPr>
            <a:lstStyle/>
            <a:p>
              <a:pPr algn="ctr"/>
              <a:r>
                <a:rPr lang="en-US" sz="900" dirty="0" err="1" smtClean="0">
                  <a:latin typeface="Cambria" panose="02040503050406030204" pitchFamily="18" charset="0"/>
                </a:rPr>
                <a:t>Wanna</a:t>
              </a:r>
              <a:r>
                <a:rPr lang="en-US" sz="900" dirty="0" smtClean="0">
                  <a:latin typeface="Cambria" panose="02040503050406030204" pitchFamily="18" charset="0"/>
                </a:rPr>
                <a:t> keep me out of your pockets?  </a:t>
              </a:r>
              <a:br>
                <a:rPr lang="en-US" sz="900" dirty="0" smtClean="0">
                  <a:latin typeface="Cambria" panose="02040503050406030204" pitchFamily="18" charset="0"/>
                </a:rPr>
              </a:br>
              <a:r>
                <a:rPr lang="en-US" sz="900" dirty="0" smtClean="0">
                  <a:latin typeface="Cambria" panose="02040503050406030204" pitchFamily="18" charset="0"/>
                </a:rPr>
                <a:t>Build a system with us that won’t make your invoice(s) go up!</a:t>
              </a:r>
              <a:endParaRPr lang="en-US" sz="900" dirty="0">
                <a:latin typeface="Cambria" panose="02040503050406030204" pitchFamily="18" charset="0"/>
              </a:endParaRPr>
            </a:p>
          </p:txBody>
        </p:sp>
      </p:grpSp>
    </p:spTree>
    <p:extLst>
      <p:ext uri="{BB962C8B-B14F-4D97-AF65-F5344CB8AC3E}">
        <p14:creationId xmlns:p14="http://schemas.microsoft.com/office/powerpoint/2010/main" val="323276261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BONUS:  Back Office Menu</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32</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5" y="877018"/>
            <a:ext cx="7751593" cy="5752380"/>
          </a:xfrm>
          <a:prstGeom prst="rect">
            <a:avLst/>
          </a:prstGeom>
          <a:ln>
            <a:noFill/>
          </a:ln>
          <a:effectLst>
            <a:outerShdw blurRad="292100" dist="139700" dir="2700000" algn="tl" rotWithShape="0">
              <a:srgbClr val="333333">
                <a:alpha val="65000"/>
              </a:srgbClr>
            </a:outerShdw>
          </a:effectLst>
        </p:spPr>
      </p:pic>
      <p:sp>
        <p:nvSpPr>
          <p:cNvPr id="11" name="Oval 10"/>
          <p:cNvSpPr/>
          <p:nvPr/>
        </p:nvSpPr>
        <p:spPr>
          <a:xfrm>
            <a:off x="5029200" y="2827144"/>
            <a:ext cx="2895600" cy="52565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oud Callout 2"/>
          <p:cNvSpPr/>
          <p:nvPr/>
        </p:nvSpPr>
        <p:spPr>
          <a:xfrm>
            <a:off x="1447800" y="3200400"/>
            <a:ext cx="4138151" cy="2133600"/>
          </a:xfrm>
          <a:prstGeom prst="cloudCallout">
            <a:avLst>
              <a:gd name="adj1" fmla="val 52356"/>
              <a:gd name="adj2" fmla="val -4288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Don’t forget this one – where else can you get this level of detail about your workstations?</a:t>
            </a:r>
            <a:endParaRPr lang="en-US" dirty="0"/>
          </a:p>
        </p:txBody>
      </p:sp>
    </p:spTree>
    <p:extLst>
      <p:ext uri="{BB962C8B-B14F-4D97-AF65-F5344CB8AC3E}">
        <p14:creationId xmlns:p14="http://schemas.microsoft.com/office/powerpoint/2010/main" val="381425350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Patronage Databases</a:t>
            </a:r>
          </a:p>
        </p:txBody>
      </p:sp>
      <p:sp>
        <p:nvSpPr>
          <p:cNvPr id="9" name="Subtitle 8"/>
          <p:cNvSpPr>
            <a:spLocks noGrp="1"/>
          </p:cNvSpPr>
          <p:nvPr>
            <p:ph type="subTitle" idx="1"/>
          </p:nvPr>
        </p:nvSpPr>
        <p:spPr>
          <a:xfrm>
            <a:off x="381000" y="4953000"/>
            <a:ext cx="5105400" cy="1371600"/>
          </a:xfrm>
        </p:spPr>
        <p:txBody>
          <a:bodyPr/>
          <a:lstStyle/>
          <a:p>
            <a:r>
              <a:rPr lang="en-US" dirty="0"/>
              <a:t>The cornerstone of cooperative business financial </a:t>
            </a:r>
            <a:r>
              <a:rPr lang="en-US" dirty="0" smtClean="0"/>
              <a:t>engines</a:t>
            </a:r>
          </a:p>
          <a:p>
            <a:endParaRPr lang="en-US" dirty="0"/>
          </a:p>
          <a:p>
            <a:r>
              <a:rPr lang="en-US" dirty="0" smtClean="0"/>
              <a:t>What’s </a:t>
            </a:r>
            <a:r>
              <a:rPr lang="en-US" dirty="0"/>
              <a:t>the key to the </a:t>
            </a:r>
            <a:r>
              <a:rPr lang="en-US" dirty="0" smtClean="0"/>
              <a:t>credit union’s success, </a:t>
            </a:r>
            <a:r>
              <a:rPr lang="en-US" dirty="0"/>
              <a:t>member money or member activity?</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key databases we need to focus on as business designers?</a:t>
            </a:r>
            <a:endParaRPr lang="en-US" dirty="0"/>
          </a:p>
        </p:txBody>
      </p:sp>
      <p:sp>
        <p:nvSpPr>
          <p:cNvPr id="3" name="Content Placeholder 2"/>
          <p:cNvSpPr>
            <a:spLocks noGrp="1"/>
          </p:cNvSpPr>
          <p:nvPr>
            <p:ph sz="quarter" idx="12"/>
          </p:nvPr>
        </p:nvSpPr>
        <p:spPr/>
        <p:txBody>
          <a:bodyPr/>
          <a:lstStyle/>
          <a:p>
            <a:r>
              <a:rPr lang="en-US" dirty="0" smtClean="0"/>
              <a:t>Most of the databases in CU core processing systems are related to transaction processing</a:t>
            </a:r>
          </a:p>
          <a:p>
            <a:pPr lvl="1"/>
            <a:r>
              <a:rPr lang="en-US" sz="1600" dirty="0" smtClean="0"/>
              <a:t>The transaction of getting or losing a member</a:t>
            </a:r>
          </a:p>
          <a:p>
            <a:pPr lvl="1"/>
            <a:r>
              <a:rPr lang="en-US" sz="1600" dirty="0" smtClean="0"/>
              <a:t>The transactions to service member accounts</a:t>
            </a:r>
          </a:p>
          <a:p>
            <a:pPr lvl="1"/>
            <a:r>
              <a:rPr lang="en-US" sz="1600" dirty="0" smtClean="0"/>
              <a:t>The transactions to process third-party activity with member accounts</a:t>
            </a:r>
          </a:p>
          <a:p>
            <a:pPr lvl="1"/>
            <a:r>
              <a:rPr lang="en-US" sz="1600" dirty="0" smtClean="0"/>
              <a:t>The transactions of running a business (general ledger, accounts payable, etc.)</a:t>
            </a:r>
          </a:p>
          <a:p>
            <a:r>
              <a:rPr lang="en-US" dirty="0" smtClean="0"/>
              <a:t>These transactions yielded lots of information, some of which we even discarded, since we were paying attention only to the data that made us efficient in processing the transaction </a:t>
            </a:r>
            <a:r>
              <a:rPr lang="en-US" sz="1400" i="1" dirty="0" smtClean="0"/>
              <a:t>(let’s talk about statements)</a:t>
            </a:r>
            <a:endParaRPr lang="en-US" i="1" dirty="0" smtClean="0"/>
          </a:p>
          <a:p>
            <a:r>
              <a:rPr lang="en-US" dirty="0" smtClean="0"/>
              <a:t>Big Data </a:t>
            </a:r>
            <a:r>
              <a:rPr lang="en-US" dirty="0"/>
              <a:t>says there is a story </a:t>
            </a:r>
            <a:r>
              <a:rPr lang="en-US" dirty="0" smtClean="0"/>
              <a:t>around every transaction – there are hints, connect-the-dot moments that allow you to create new opportunities and be in the right place at the right time</a:t>
            </a:r>
          </a:p>
        </p:txBody>
      </p:sp>
      <p:sp>
        <p:nvSpPr>
          <p:cNvPr id="4" name="Text Placeholder 3"/>
          <p:cNvSpPr>
            <a:spLocks noGrp="1"/>
          </p:cNvSpPr>
          <p:nvPr>
            <p:ph type="body" sz="quarter" idx="13"/>
          </p:nvPr>
        </p:nvSpPr>
        <p:spPr>
          <a:xfrm>
            <a:off x="2895600" y="5943600"/>
            <a:ext cx="5867400" cy="457200"/>
          </a:xfrm>
        </p:spPr>
        <p:txBody>
          <a:bodyPr/>
          <a:lstStyle/>
          <a:p>
            <a:r>
              <a:rPr lang="en-US" dirty="0" smtClean="0"/>
              <a:t>We have cool databases already; do we talk about them as databases to be mined, or do we just think of them as interesting data that’s a byproduct of doing transactions?</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34</a:t>
            </a:fld>
            <a:endParaRPr lang="en-US"/>
          </a:p>
        </p:txBody>
      </p:sp>
    </p:spTree>
    <p:extLst>
      <p:ext uri="{BB962C8B-B14F-4D97-AF65-F5344CB8AC3E}">
        <p14:creationId xmlns:p14="http://schemas.microsoft.com/office/powerpoint/2010/main" val="193762252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The data around a transaction</a:t>
            </a:r>
            <a:endParaRPr lang="en-US" dirty="0"/>
          </a:p>
        </p:txBody>
      </p:sp>
      <p:sp>
        <p:nvSpPr>
          <p:cNvPr id="4" name="Text Placeholder 3"/>
          <p:cNvSpPr>
            <a:spLocks noGrp="1"/>
          </p:cNvSpPr>
          <p:nvPr>
            <p:ph type="body" sz="quarter" idx="4294967295"/>
          </p:nvPr>
        </p:nvSpPr>
        <p:spPr>
          <a:xfrm>
            <a:off x="4876800" y="5943600"/>
            <a:ext cx="3886200" cy="457200"/>
          </a:xfrm>
        </p:spPr>
        <p:txBody>
          <a:bodyPr/>
          <a:lstStyle/>
          <a:p>
            <a:endParaRPr lang="en-US"/>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133" y="661028"/>
            <a:ext cx="4072667" cy="30222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9308" y="661028"/>
            <a:ext cx="4072667" cy="30222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309" y="3759514"/>
            <a:ext cx="4072667" cy="30222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9308" y="3759514"/>
            <a:ext cx="4072667" cy="30222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661616" y="2895600"/>
            <a:ext cx="3815384" cy="1473514"/>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4000" dirty="0" smtClean="0">
                <a:effectLst>
                  <a:outerShdw blurRad="38100" dist="38100" dir="2700000" algn="tl">
                    <a:srgbClr val="000000">
                      <a:alpha val="43137"/>
                    </a:srgbClr>
                  </a:outerShdw>
                </a:effectLst>
              </a:rPr>
              <a:t>Transaction</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058839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additive="base">
                                        <p:cTn id="14" dur="500" fill="hold"/>
                                        <p:tgtEl>
                                          <p:spTgt spid="8194"/>
                                        </p:tgtEl>
                                        <p:attrNameLst>
                                          <p:attrName>ppt_x</p:attrName>
                                        </p:attrNameLst>
                                      </p:cBhvr>
                                      <p:tavLst>
                                        <p:tav tm="0">
                                          <p:val>
                                            <p:strVal val="0-#ppt_w/2"/>
                                          </p:val>
                                        </p:tav>
                                        <p:tav tm="100000">
                                          <p:val>
                                            <p:strVal val="#ppt_x"/>
                                          </p:val>
                                        </p:tav>
                                      </p:tavLst>
                                    </p:anim>
                                    <p:anim calcmode="lin" valueType="num">
                                      <p:cBhvr additive="base">
                                        <p:cTn id="15" dur="500" fill="hold"/>
                                        <p:tgtEl>
                                          <p:spTgt spid="8194"/>
                                        </p:tgtEl>
                                        <p:attrNameLst>
                                          <p:attrName>ppt_y</p:attrName>
                                        </p:attrNameLst>
                                      </p:cBhvr>
                                      <p:tavLst>
                                        <p:tav tm="0">
                                          <p:val>
                                            <p:strVal val="0-#ppt_h/2"/>
                                          </p:val>
                                        </p:tav>
                                        <p:tav tm="100000">
                                          <p:val>
                                            <p:strVal val="#ppt_y"/>
                                          </p:val>
                                        </p:tav>
                                      </p:tavLst>
                                    </p:anim>
                                  </p:childTnLst>
                                </p:cTn>
                              </p:par>
                              <p:par>
                                <p:cTn id="16" presetID="2" presetClass="entr" presetSubtype="3" fill="hold" nodeType="withEffect">
                                  <p:stCondLst>
                                    <p:cond delay="300"/>
                                  </p:stCondLst>
                                  <p:childTnLst>
                                    <p:set>
                                      <p:cBhvr>
                                        <p:cTn id="17" dur="1" fill="hold">
                                          <p:stCondLst>
                                            <p:cond delay="0"/>
                                          </p:stCondLst>
                                        </p:cTn>
                                        <p:tgtEl>
                                          <p:spTgt spid="8195"/>
                                        </p:tgtEl>
                                        <p:attrNameLst>
                                          <p:attrName>style.visibility</p:attrName>
                                        </p:attrNameLst>
                                      </p:cBhvr>
                                      <p:to>
                                        <p:strVal val="visible"/>
                                      </p:to>
                                    </p:set>
                                    <p:anim calcmode="lin" valueType="num">
                                      <p:cBhvr additive="base">
                                        <p:cTn id="18" dur="500" fill="hold"/>
                                        <p:tgtEl>
                                          <p:spTgt spid="8195"/>
                                        </p:tgtEl>
                                        <p:attrNameLst>
                                          <p:attrName>ppt_x</p:attrName>
                                        </p:attrNameLst>
                                      </p:cBhvr>
                                      <p:tavLst>
                                        <p:tav tm="0">
                                          <p:val>
                                            <p:strVal val="1+#ppt_w/2"/>
                                          </p:val>
                                        </p:tav>
                                        <p:tav tm="100000">
                                          <p:val>
                                            <p:strVal val="#ppt_x"/>
                                          </p:val>
                                        </p:tav>
                                      </p:tavLst>
                                    </p:anim>
                                    <p:anim calcmode="lin" valueType="num">
                                      <p:cBhvr additive="base">
                                        <p:cTn id="19" dur="500" fill="hold"/>
                                        <p:tgtEl>
                                          <p:spTgt spid="8195"/>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600"/>
                                  </p:stCondLst>
                                  <p:childTnLst>
                                    <p:set>
                                      <p:cBhvr>
                                        <p:cTn id="21" dur="1" fill="hold">
                                          <p:stCondLst>
                                            <p:cond delay="0"/>
                                          </p:stCondLst>
                                        </p:cTn>
                                        <p:tgtEl>
                                          <p:spTgt spid="8196"/>
                                        </p:tgtEl>
                                        <p:attrNameLst>
                                          <p:attrName>style.visibility</p:attrName>
                                        </p:attrNameLst>
                                      </p:cBhvr>
                                      <p:to>
                                        <p:strVal val="visible"/>
                                      </p:to>
                                    </p:set>
                                    <p:anim calcmode="lin" valueType="num">
                                      <p:cBhvr additive="base">
                                        <p:cTn id="22" dur="500" fill="hold"/>
                                        <p:tgtEl>
                                          <p:spTgt spid="8196"/>
                                        </p:tgtEl>
                                        <p:attrNameLst>
                                          <p:attrName>ppt_x</p:attrName>
                                        </p:attrNameLst>
                                      </p:cBhvr>
                                      <p:tavLst>
                                        <p:tav tm="0">
                                          <p:val>
                                            <p:strVal val="0-#ppt_w/2"/>
                                          </p:val>
                                        </p:tav>
                                        <p:tav tm="100000">
                                          <p:val>
                                            <p:strVal val="#ppt_x"/>
                                          </p:val>
                                        </p:tav>
                                      </p:tavLst>
                                    </p:anim>
                                    <p:anim calcmode="lin" valueType="num">
                                      <p:cBhvr additive="base">
                                        <p:cTn id="23" dur="500" fill="hold"/>
                                        <p:tgtEl>
                                          <p:spTgt spid="8196"/>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900"/>
                                  </p:stCondLst>
                                  <p:childTnLst>
                                    <p:set>
                                      <p:cBhvr>
                                        <p:cTn id="25" dur="1" fill="hold">
                                          <p:stCondLst>
                                            <p:cond delay="0"/>
                                          </p:stCondLst>
                                        </p:cTn>
                                        <p:tgtEl>
                                          <p:spTgt spid="8197"/>
                                        </p:tgtEl>
                                        <p:attrNameLst>
                                          <p:attrName>style.visibility</p:attrName>
                                        </p:attrNameLst>
                                      </p:cBhvr>
                                      <p:to>
                                        <p:strVal val="visible"/>
                                      </p:to>
                                    </p:set>
                                    <p:anim calcmode="lin" valueType="num">
                                      <p:cBhvr additive="base">
                                        <p:cTn id="26" dur="500" fill="hold"/>
                                        <p:tgtEl>
                                          <p:spTgt spid="8197"/>
                                        </p:tgtEl>
                                        <p:attrNameLst>
                                          <p:attrName>ppt_x</p:attrName>
                                        </p:attrNameLst>
                                      </p:cBhvr>
                                      <p:tavLst>
                                        <p:tav tm="0">
                                          <p:val>
                                            <p:strVal val="1+#ppt_w/2"/>
                                          </p:val>
                                        </p:tav>
                                        <p:tav tm="100000">
                                          <p:val>
                                            <p:strVal val="#ppt_x"/>
                                          </p:val>
                                        </p:tav>
                                      </p:tavLst>
                                    </p:anim>
                                    <p:anim calcmode="lin" valueType="num">
                                      <p:cBhvr additive="base">
                                        <p:cTn id="27"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our “native” opportunity</a:t>
            </a:r>
            <a:br>
              <a:rPr lang="en-US" dirty="0" smtClean="0"/>
            </a:br>
            <a:r>
              <a:rPr lang="en-US" sz="1800" dirty="0" smtClean="0">
                <a:solidFill>
                  <a:schemeClr val="accent2">
                    <a:lumMod val="20000"/>
                    <a:lumOff val="80000"/>
                  </a:schemeClr>
                </a:solidFill>
              </a:rPr>
              <a:t>The whole point of our CUSO</a:t>
            </a:r>
            <a:endParaRPr lang="en-US" dirty="0">
              <a:solidFill>
                <a:schemeClr val="accent2">
                  <a:lumMod val="20000"/>
                  <a:lumOff val="80000"/>
                </a:schemeClr>
              </a:solidFill>
            </a:endParaRPr>
          </a:p>
        </p:txBody>
      </p:sp>
      <p:sp>
        <p:nvSpPr>
          <p:cNvPr id="5" name="Slide Number Placeholder 4"/>
          <p:cNvSpPr>
            <a:spLocks noGrp="1"/>
          </p:cNvSpPr>
          <p:nvPr>
            <p:ph type="sldNum" sz="quarter" idx="10"/>
          </p:nvPr>
        </p:nvSpPr>
        <p:spPr/>
        <p:txBody>
          <a:bodyPr/>
          <a:lstStyle/>
          <a:p>
            <a:fld id="{B21889AB-90DF-4F03-B430-F12A03ED58B3}" type="slidenum">
              <a:rPr lang="en-US" smtClean="0"/>
              <a:pPr/>
              <a:t>36</a:t>
            </a:fld>
            <a:endParaRPr lang="en-US"/>
          </a:p>
        </p:txBody>
      </p:sp>
      <p:sp>
        <p:nvSpPr>
          <p:cNvPr id="3" name="Content Placeholder 2"/>
          <p:cNvSpPr>
            <a:spLocks noGrp="1"/>
          </p:cNvSpPr>
          <p:nvPr>
            <p:ph sz="quarter" idx="12"/>
          </p:nvPr>
        </p:nvSpPr>
        <p:spPr>
          <a:xfrm>
            <a:off x="381000" y="1760621"/>
            <a:ext cx="5943600" cy="2590800"/>
          </a:xfrm>
        </p:spPr>
        <p:txBody>
          <a:bodyPr/>
          <a:lstStyle/>
          <a:p>
            <a:r>
              <a:rPr lang="en-US" dirty="0" smtClean="0"/>
              <a:t>As a collective, why would we buy external data before we take the time to identify what we do well with the data we already own at almost zero cost to our organizations?</a:t>
            </a:r>
          </a:p>
        </p:txBody>
      </p:sp>
      <p:sp>
        <p:nvSpPr>
          <p:cNvPr id="8" name="Content Placeholder 7"/>
          <p:cNvSpPr>
            <a:spLocks noGrp="1"/>
          </p:cNvSpPr>
          <p:nvPr>
            <p:ph sz="quarter" idx="14"/>
          </p:nvPr>
        </p:nvSpPr>
        <p:spPr>
          <a:xfrm>
            <a:off x="381000" y="3034265"/>
            <a:ext cx="8382000" cy="1783427"/>
          </a:xfrm>
        </p:spPr>
        <p:txBody>
          <a:bodyPr/>
          <a:lstStyle/>
          <a:p>
            <a:pPr lvl="1"/>
            <a:r>
              <a:rPr lang="en-US" dirty="0"/>
              <a:t>When we </a:t>
            </a:r>
            <a:r>
              <a:rPr lang="en-US" i="1" dirty="0"/>
              <a:t>are </a:t>
            </a:r>
            <a:r>
              <a:rPr lang="en-US" dirty="0" smtClean="0"/>
              <a:t>ready</a:t>
            </a:r>
            <a:r>
              <a:rPr lang="en-US" dirty="0"/>
              <a:t>, what should our first three projects be around external data? </a:t>
            </a:r>
            <a:r>
              <a:rPr lang="en-US" sz="1600" i="1" dirty="0"/>
              <a:t>(we have a non-member database, should we write an upload to it?)</a:t>
            </a:r>
            <a:endParaRPr lang="en-US" i="1" dirty="0"/>
          </a:p>
          <a:p>
            <a:r>
              <a:rPr lang="en-US" dirty="0"/>
              <a:t>What projects should we take on in the future to bring important databases into our native space?</a:t>
            </a:r>
          </a:p>
          <a:p>
            <a:pPr lvl="1"/>
            <a:r>
              <a:rPr lang="en-US" dirty="0"/>
              <a:t>Where can we create a competitive advantage for ourselves by lowering the cost of external databases that will be a requirement for CUs in the future?</a:t>
            </a:r>
          </a:p>
          <a:p>
            <a:r>
              <a:rPr lang="en-US" dirty="0"/>
              <a:t>Let’s discuss a few:</a:t>
            </a:r>
          </a:p>
          <a:p>
            <a:pPr lvl="1"/>
            <a:r>
              <a:rPr lang="en-US" dirty="0"/>
              <a:t>The possibilities in redefining </a:t>
            </a:r>
            <a:r>
              <a:rPr lang="en-US" b="1" dirty="0"/>
              <a:t>patronage databases </a:t>
            </a:r>
            <a:r>
              <a:rPr lang="en-US" dirty="0"/>
              <a:t>and their importance to our cooperatives</a:t>
            </a:r>
          </a:p>
          <a:p>
            <a:pPr lvl="1"/>
            <a:r>
              <a:rPr lang="en-US" dirty="0"/>
              <a:t>The need for </a:t>
            </a:r>
            <a:r>
              <a:rPr lang="en-US" b="1" dirty="0"/>
              <a:t>activity databases </a:t>
            </a:r>
            <a:r>
              <a:rPr lang="en-US" dirty="0"/>
              <a:t>that can interactively reduce risk and highlight out-of-the-norm activity – for opportunity as well defense</a:t>
            </a:r>
          </a:p>
          <a:p>
            <a:pPr lvl="1"/>
            <a:endParaRPr lang="en-US" dirty="0"/>
          </a:p>
        </p:txBody>
      </p:sp>
      <p:grpSp>
        <p:nvGrpSpPr>
          <p:cNvPr id="9" name="Group 8"/>
          <p:cNvGrpSpPr/>
          <p:nvPr/>
        </p:nvGrpSpPr>
        <p:grpSpPr>
          <a:xfrm>
            <a:off x="6553200" y="848082"/>
            <a:ext cx="2046818" cy="1924529"/>
            <a:chOff x="5108377" y="1969955"/>
            <a:chExt cx="3311834" cy="3113965"/>
          </a:xfrm>
        </p:grpSpPr>
        <p:sp>
          <p:nvSpPr>
            <p:cNvPr id="10" name="Rectangle 9"/>
            <p:cNvSpPr/>
            <p:nvPr/>
          </p:nvSpPr>
          <p:spPr>
            <a:xfrm>
              <a:off x="5108377" y="1969955"/>
              <a:ext cx="3311834" cy="3113965"/>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377" y="1969955"/>
              <a:ext cx="3311834" cy="2207889"/>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5108377" y="4191000"/>
              <a:ext cx="3311834" cy="821691"/>
            </a:xfrm>
            <a:prstGeom prst="rect">
              <a:avLst/>
            </a:prstGeom>
            <a:noFill/>
          </p:spPr>
          <p:txBody>
            <a:bodyPr wrap="square" rtlCol="0">
              <a:spAutoFit/>
            </a:bodyPr>
            <a:lstStyle/>
            <a:p>
              <a:pPr algn="ctr"/>
              <a:r>
                <a:rPr lang="en-US" sz="900" dirty="0" err="1" smtClean="0">
                  <a:latin typeface="Cambria" panose="02040503050406030204" pitchFamily="18" charset="0"/>
                </a:rPr>
                <a:t>Wanna</a:t>
              </a:r>
              <a:r>
                <a:rPr lang="en-US" sz="900" dirty="0" smtClean="0">
                  <a:latin typeface="Cambria" panose="02040503050406030204" pitchFamily="18" charset="0"/>
                </a:rPr>
                <a:t> keep me out of your pockets?  </a:t>
              </a:r>
              <a:br>
                <a:rPr lang="en-US" sz="900" dirty="0" smtClean="0">
                  <a:latin typeface="Cambria" panose="02040503050406030204" pitchFamily="18" charset="0"/>
                </a:rPr>
              </a:br>
              <a:r>
                <a:rPr lang="en-US" sz="900" dirty="0" smtClean="0">
                  <a:latin typeface="Cambria" panose="02040503050406030204" pitchFamily="18" charset="0"/>
                </a:rPr>
                <a:t>Build a system with us that won’t make your invoice(s) go up!</a:t>
              </a:r>
              <a:endParaRPr lang="en-US" sz="900" dirty="0">
                <a:latin typeface="Cambria" panose="02040503050406030204" pitchFamily="18" charset="0"/>
              </a:endParaRPr>
            </a:p>
          </p:txBody>
        </p:sp>
      </p:grpSp>
    </p:spTree>
    <p:extLst>
      <p:ext uri="{BB962C8B-B14F-4D97-AF65-F5344CB8AC3E}">
        <p14:creationId xmlns:p14="http://schemas.microsoft.com/office/powerpoint/2010/main" val="251387943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Patronage Databases </a:t>
            </a:r>
            <a:br>
              <a:rPr lang="en-US" dirty="0" smtClean="0"/>
            </a:br>
            <a:r>
              <a:rPr lang="en-US" sz="1800" dirty="0" smtClean="0">
                <a:solidFill>
                  <a:schemeClr val="accent2">
                    <a:lumMod val="20000"/>
                    <a:lumOff val="80000"/>
                  </a:schemeClr>
                </a:solidFill>
              </a:rPr>
              <a:t>How did we get where we are today?</a:t>
            </a:r>
            <a:endParaRPr lang="en-US" dirty="0">
              <a:solidFill>
                <a:schemeClr val="accent2">
                  <a:lumMod val="20000"/>
                  <a:lumOff val="80000"/>
                </a:schemeClr>
              </a:solidFill>
            </a:endParaRPr>
          </a:p>
        </p:txBody>
      </p:sp>
      <p:sp>
        <p:nvSpPr>
          <p:cNvPr id="5" name="Slide Number Placeholder 4"/>
          <p:cNvSpPr>
            <a:spLocks noGrp="1"/>
          </p:cNvSpPr>
          <p:nvPr>
            <p:ph type="sldNum" sz="quarter" idx="10"/>
          </p:nvPr>
        </p:nvSpPr>
        <p:spPr/>
        <p:txBody>
          <a:bodyPr/>
          <a:lstStyle/>
          <a:p>
            <a:fld id="{B21889AB-90DF-4F03-B430-F12A03ED58B3}" type="slidenum">
              <a:rPr lang="en-US" smtClean="0"/>
              <a:pPr/>
              <a:t>37</a:t>
            </a:fld>
            <a:endParaRPr lang="en-US"/>
          </a:p>
        </p:txBody>
      </p:sp>
      <p:sp>
        <p:nvSpPr>
          <p:cNvPr id="4" name="Text Placeholder 3"/>
          <p:cNvSpPr>
            <a:spLocks noGrp="1"/>
          </p:cNvSpPr>
          <p:nvPr>
            <p:ph type="body" sz="quarter" idx="13"/>
          </p:nvPr>
        </p:nvSpPr>
        <p:spPr/>
        <p:txBody>
          <a:bodyPr/>
          <a:lstStyle/>
          <a:p>
            <a:r>
              <a:rPr lang="en-US" dirty="0" smtClean="0"/>
              <a:t>If you think this is a new idea, you haven’t been paying attention...check out Leadership Conference and past CEO School materials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747" y="533400"/>
            <a:ext cx="2699084" cy="323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695201"/>
            <a:ext cx="2716326" cy="3505200"/>
          </a:xfrm>
          <a:prstGeom prst="rect">
            <a:avLst/>
          </a:prstGeom>
          <a:ln>
            <a:noFill/>
          </a:ln>
          <a:effectLst>
            <a:outerShdw blurRad="190500" algn="tl" rotWithShape="0">
              <a:srgbClr val="000000">
                <a:alpha val="70000"/>
              </a:srgbClr>
            </a:outerShdw>
          </a:effec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46" y="1411704"/>
            <a:ext cx="4010528" cy="30078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0511" y="4267200"/>
            <a:ext cx="2882489" cy="29178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2830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2 of the Member Average Balances Summary File</a:t>
            </a:r>
            <a:br>
              <a:rPr lang="en-US" dirty="0" smtClean="0"/>
            </a:br>
            <a:r>
              <a:rPr lang="en-US" sz="1800" dirty="0" smtClean="0">
                <a:solidFill>
                  <a:schemeClr val="accent2">
                    <a:lumMod val="20000"/>
                    <a:lumOff val="80000"/>
                  </a:schemeClr>
                </a:solidFill>
              </a:rPr>
              <a:t>Everything you want to know about member owner balances</a:t>
            </a:r>
            <a:endParaRPr lang="en-US" sz="1800" dirty="0">
              <a:solidFill>
                <a:schemeClr val="accent2">
                  <a:lumMod val="20000"/>
                  <a:lumOff val="80000"/>
                </a:schemeClr>
              </a:solidFill>
            </a:endParaRPr>
          </a:p>
        </p:txBody>
      </p:sp>
      <p:sp>
        <p:nvSpPr>
          <p:cNvPr id="5" name="Slide Number Placeholder 4"/>
          <p:cNvSpPr>
            <a:spLocks noGrp="1"/>
          </p:cNvSpPr>
          <p:nvPr>
            <p:ph type="sldNum" sz="quarter" idx="10"/>
          </p:nvPr>
        </p:nvSpPr>
        <p:spPr/>
        <p:txBody>
          <a:bodyPr/>
          <a:lstStyle/>
          <a:p>
            <a:fld id="{B21889AB-90DF-4F03-B430-F12A03ED58B3}" type="slidenum">
              <a:rPr lang="en-US" smtClean="0"/>
              <a:pPr/>
              <a:t>38</a:t>
            </a:fld>
            <a:endParaRPr lang="en-US"/>
          </a:p>
        </p:txBody>
      </p:sp>
      <p:sp>
        <p:nvSpPr>
          <p:cNvPr id="3" name="Content Placeholder 2"/>
          <p:cNvSpPr>
            <a:spLocks noGrp="1"/>
          </p:cNvSpPr>
          <p:nvPr>
            <p:ph sz="quarter" idx="12"/>
          </p:nvPr>
        </p:nvSpPr>
        <p:spPr>
          <a:xfrm>
            <a:off x="609600" y="2514600"/>
            <a:ext cx="2743200" cy="4038600"/>
          </a:xfrm>
        </p:spPr>
        <p:txBody>
          <a:bodyPr/>
          <a:lstStyle/>
          <a:p>
            <a:r>
              <a:rPr lang="en-US" dirty="0" smtClean="0"/>
              <a:t>What’s the average daily balance for loans that were just paid off?</a:t>
            </a:r>
          </a:p>
          <a:p>
            <a:r>
              <a:rPr lang="en-US" dirty="0" smtClean="0"/>
              <a:t>What’s the monthly average balance of members who are enrolled in </a:t>
            </a:r>
            <a:r>
              <a:rPr lang="en-US" dirty="0" err="1" smtClean="0"/>
              <a:t>eStatements</a:t>
            </a:r>
            <a:r>
              <a:rPr lang="en-US" dirty="0" smtClean="0"/>
              <a:t>?</a:t>
            </a:r>
          </a:p>
          <a:p>
            <a:r>
              <a:rPr lang="en-US" dirty="0" smtClean="0"/>
              <a:t>How does the monthly average balance compare between males and females? Organizations? Other member types?</a:t>
            </a:r>
          </a:p>
          <a:p>
            <a:r>
              <a:rPr lang="en-US" dirty="0"/>
              <a:t>What branch has members with the highest </a:t>
            </a:r>
            <a:r>
              <a:rPr lang="en-US" dirty="0" smtClean="0"/>
              <a:t>monthly average balance in </a:t>
            </a:r>
            <a:r>
              <a:rPr lang="en-US" dirty="0"/>
              <a:t>loan dollars</a:t>
            </a:r>
            <a:r>
              <a:rPr lang="en-US" dirty="0" smtClean="0"/>
              <a:t>?</a:t>
            </a:r>
            <a:endParaRPr lang="en-US" dirty="0"/>
          </a:p>
        </p:txBody>
      </p:sp>
      <p:sp>
        <p:nvSpPr>
          <p:cNvPr id="7" name="Content Placeholder 6"/>
          <p:cNvSpPr>
            <a:spLocks noGrp="1"/>
          </p:cNvSpPr>
          <p:nvPr>
            <p:ph sz="quarter" idx="14"/>
          </p:nvPr>
        </p:nvSpPr>
        <p:spPr>
          <a:xfrm>
            <a:off x="3390900" y="2514600"/>
            <a:ext cx="2743200" cy="2866813"/>
          </a:xfrm>
        </p:spPr>
        <p:txBody>
          <a:bodyPr/>
          <a:lstStyle/>
          <a:p>
            <a:pPr marL="168275" indent="-168275">
              <a:buFont typeface="Wingdings" panose="05000000000000000000" pitchFamily="2" charset="2"/>
              <a:buChar char="§"/>
            </a:pPr>
            <a:r>
              <a:rPr lang="en-US" dirty="0" smtClean="0"/>
              <a:t>How </a:t>
            </a:r>
            <a:r>
              <a:rPr lang="en-US" dirty="0"/>
              <a:t>many members had increased their average daily balance in savings dollars between January 2013 and June 2013? </a:t>
            </a:r>
            <a:r>
              <a:rPr lang="en-US" dirty="0" smtClean="0"/>
              <a:t>(Could </a:t>
            </a:r>
            <a:r>
              <a:rPr lang="en-US" dirty="0"/>
              <a:t>an investment opportunity be offered to them</a:t>
            </a:r>
            <a:r>
              <a:rPr lang="en-US" dirty="0" smtClean="0"/>
              <a:t>?)</a:t>
            </a:r>
          </a:p>
          <a:p>
            <a:pPr marL="168275" indent="-168275">
              <a:buFont typeface="Wingdings" panose="05000000000000000000" pitchFamily="2" charset="2"/>
              <a:buChar char="§"/>
            </a:pPr>
            <a:r>
              <a:rPr lang="en-US" dirty="0"/>
              <a:t>What is the </a:t>
            </a:r>
            <a:r>
              <a:rPr lang="en-US" dirty="0" smtClean="0"/>
              <a:t>monthly average balance of </a:t>
            </a:r>
            <a:r>
              <a:rPr lang="en-US" dirty="0"/>
              <a:t>members who applied for a loan during the last month?</a:t>
            </a:r>
          </a:p>
          <a:p>
            <a:pPr marL="168275" indent="-168275">
              <a:buFont typeface="Wingdings" panose="05000000000000000000" pitchFamily="2" charset="2"/>
              <a:buChar char="§"/>
            </a:pPr>
            <a:endParaRPr lang="en-US" dirty="0"/>
          </a:p>
        </p:txBody>
      </p:sp>
      <p:sp>
        <p:nvSpPr>
          <p:cNvPr id="4" name="Text Placeholder 3"/>
          <p:cNvSpPr>
            <a:spLocks noGrp="1"/>
          </p:cNvSpPr>
          <p:nvPr>
            <p:ph type="body" sz="quarter" idx="13"/>
          </p:nvPr>
        </p:nvSpPr>
        <p:spPr>
          <a:xfrm>
            <a:off x="4191000" y="5943600"/>
            <a:ext cx="4572000" cy="457200"/>
          </a:xfrm>
        </p:spPr>
        <p:txBody>
          <a:bodyPr/>
          <a:lstStyle/>
          <a:p>
            <a:r>
              <a:rPr lang="en-US" dirty="0" smtClean="0"/>
              <a:t>I told you about this file last year and you knew it was available on 1/1/2013 – did you plan to Query anything?  What will you Query in 2014?</a:t>
            </a:r>
            <a:endParaRPr lang="en-US" dirty="0"/>
          </a:p>
        </p:txBody>
      </p:sp>
      <p:sp>
        <p:nvSpPr>
          <p:cNvPr id="8" name="Content Placeholder 7"/>
          <p:cNvSpPr>
            <a:spLocks noGrp="1"/>
          </p:cNvSpPr>
          <p:nvPr>
            <p:ph sz="quarter" idx="15"/>
          </p:nvPr>
        </p:nvSpPr>
        <p:spPr>
          <a:xfrm>
            <a:off x="6096000" y="2514600"/>
            <a:ext cx="2743200" cy="2866813"/>
          </a:xfrm>
        </p:spPr>
        <p:txBody>
          <a:bodyPr/>
          <a:lstStyle/>
          <a:p>
            <a:pPr marL="168275" indent="-168275">
              <a:buFont typeface="Wingdings" panose="05000000000000000000" pitchFamily="2" charset="2"/>
              <a:buChar char="§"/>
            </a:pPr>
            <a:r>
              <a:rPr lang="en-US" dirty="0" smtClean="0"/>
              <a:t>How </a:t>
            </a:r>
            <a:r>
              <a:rPr lang="en-US" dirty="0"/>
              <a:t>does the </a:t>
            </a:r>
            <a:r>
              <a:rPr lang="en-US" dirty="0" smtClean="0"/>
              <a:t>monthly average balance </a:t>
            </a:r>
            <a:r>
              <a:rPr lang="en-US" dirty="0"/>
              <a:t>compare between tier levels?</a:t>
            </a:r>
          </a:p>
          <a:p>
            <a:pPr marL="168275" indent="-168275">
              <a:buFont typeface="Wingdings" panose="05000000000000000000" pitchFamily="2" charset="2"/>
              <a:buChar char="§"/>
            </a:pPr>
            <a:r>
              <a:rPr lang="en-US" dirty="0"/>
              <a:t>What is the </a:t>
            </a:r>
            <a:r>
              <a:rPr lang="en-US" dirty="0" smtClean="0"/>
              <a:t>monthly average balance for </a:t>
            </a:r>
            <a:r>
              <a:rPr lang="en-US" dirty="0"/>
              <a:t>members who performed more than 30 </a:t>
            </a:r>
            <a:r>
              <a:rPr lang="en-US" dirty="0" smtClean="0"/>
              <a:t>debit card transactions? How </a:t>
            </a:r>
            <a:r>
              <a:rPr lang="en-US" dirty="0"/>
              <a:t>does this correlate to members who do not have a debit card</a:t>
            </a:r>
            <a:r>
              <a:rPr lang="en-US" dirty="0" smtClean="0"/>
              <a:t>?</a:t>
            </a:r>
            <a:endParaRPr lang="en-US" dirty="0"/>
          </a:p>
        </p:txBody>
      </p:sp>
      <p:sp>
        <p:nvSpPr>
          <p:cNvPr id="9" name="Content Placeholder 8"/>
          <p:cNvSpPr>
            <a:spLocks noGrp="1"/>
          </p:cNvSpPr>
          <p:nvPr>
            <p:ph sz="quarter" idx="16"/>
          </p:nvPr>
        </p:nvSpPr>
        <p:spPr>
          <a:xfrm>
            <a:off x="381000" y="1752600"/>
            <a:ext cx="8382000" cy="914400"/>
          </a:xfrm>
        </p:spPr>
        <p:txBody>
          <a:bodyPr/>
          <a:lstStyle/>
          <a:p>
            <a:r>
              <a:rPr lang="en-US" dirty="0" smtClean="0"/>
              <a:t>On 12/31/2013 we will have completed a full year cycle on collecting this data – you can Query it </a:t>
            </a:r>
            <a:r>
              <a:rPr lang="en-US" u="sng" dirty="0" smtClean="0"/>
              <a:t>today</a:t>
            </a:r>
            <a:r>
              <a:rPr lang="en-US" dirty="0" smtClean="0"/>
              <a:t> (filename: MBRBAL) to learn:</a:t>
            </a:r>
          </a:p>
        </p:txBody>
      </p:sp>
    </p:spTree>
    <p:extLst>
      <p:ext uri="{BB962C8B-B14F-4D97-AF65-F5344CB8AC3E}">
        <p14:creationId xmlns:p14="http://schemas.microsoft.com/office/powerpoint/2010/main" val="117873873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2 of the Member Average Balances Summary File</a:t>
            </a:r>
            <a:br>
              <a:rPr lang="en-US" dirty="0"/>
            </a:br>
            <a:r>
              <a:rPr lang="en-US" sz="1800" dirty="0">
                <a:solidFill>
                  <a:schemeClr val="accent2">
                    <a:lumMod val="20000"/>
                    <a:lumOff val="80000"/>
                  </a:schemeClr>
                </a:solidFill>
              </a:rPr>
              <a:t>Everything you want to know about member owner balances</a:t>
            </a:r>
            <a:endParaRPr lang="en-US" dirty="0"/>
          </a:p>
        </p:txBody>
      </p:sp>
      <p:sp>
        <p:nvSpPr>
          <p:cNvPr id="3" name="Content Placeholder 2"/>
          <p:cNvSpPr>
            <a:spLocks noGrp="1"/>
          </p:cNvSpPr>
          <p:nvPr>
            <p:ph sz="quarter" idx="12"/>
          </p:nvPr>
        </p:nvSpPr>
        <p:spPr/>
        <p:txBody>
          <a:bodyPr/>
          <a:lstStyle/>
          <a:p>
            <a:r>
              <a:rPr lang="en-US" dirty="0" smtClean="0"/>
              <a:t>On 1/1/2014 we’ll start collecting 2014 balance information</a:t>
            </a:r>
          </a:p>
          <a:p>
            <a:pPr lvl="1"/>
            <a:r>
              <a:rPr lang="en-US" dirty="0" smtClean="0"/>
              <a:t>I look forward to developing some comparison data and analysis </a:t>
            </a:r>
            <a:r>
              <a:rPr lang="en-US" sz="1600" dirty="0" smtClean="0"/>
              <a:t>(although it’s not clear yet how we’ll do it or to what end...)</a:t>
            </a:r>
            <a:endParaRPr lang="en-US" dirty="0" smtClean="0"/>
          </a:p>
          <a:p>
            <a:pPr lvl="1"/>
            <a:endParaRPr lang="en-US" dirty="0"/>
          </a:p>
        </p:txBody>
      </p:sp>
      <p:sp>
        <p:nvSpPr>
          <p:cNvPr id="4" name="Text Placeholder 3"/>
          <p:cNvSpPr>
            <a:spLocks noGrp="1"/>
          </p:cNvSpPr>
          <p:nvPr>
            <p:ph type="body" sz="quarter" idx="13"/>
          </p:nvPr>
        </p:nvSpPr>
        <p:spPr>
          <a:xfrm>
            <a:off x="5486400" y="5943600"/>
            <a:ext cx="3276600" cy="457200"/>
          </a:xfrm>
        </p:spPr>
        <p:txBody>
          <a:bodyPr/>
          <a:lstStyle/>
          <a:p>
            <a:r>
              <a:rPr lang="en-US" dirty="0" smtClean="0"/>
              <a:t>Let’s look at some projects the Analytics team has been working on that do not require Query...</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39</a:t>
            </a:fld>
            <a:endParaRPr lang="en-US"/>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5181600" cy="3206325"/>
          </a:xfrm>
          <a:prstGeom prst="rect">
            <a:avLst/>
          </a:prstGeom>
          <a:solidFill>
            <a:schemeClr val="accent1">
              <a:lumMod val="20000"/>
              <a:lumOff val="80000"/>
            </a:schemeClr>
          </a:solidFill>
          <a:ln>
            <a:noFill/>
          </a:ln>
          <a:effectLst/>
        </p:spPr>
      </p:pic>
      <p:sp>
        <p:nvSpPr>
          <p:cNvPr id="8" name="Cloud Callout 7"/>
          <p:cNvSpPr/>
          <p:nvPr/>
        </p:nvSpPr>
        <p:spPr>
          <a:xfrm>
            <a:off x="6019800" y="3124200"/>
            <a:ext cx="2819400" cy="1452384"/>
          </a:xfrm>
          <a:prstGeom prst="cloudCallout">
            <a:avLst>
              <a:gd name="adj1" fmla="val -67261"/>
              <a:gd name="adj2" fmla="val -31434"/>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1400" dirty="0"/>
              <a:t>This is some easy, clean data </a:t>
            </a:r>
            <a:r>
              <a:rPr lang="en-US" sz="1400" dirty="0" smtClean="0"/>
              <a:t>for</a:t>
            </a:r>
          </a:p>
          <a:p>
            <a:pPr algn="ctr"/>
            <a:endParaRPr lang="en-US" sz="1400" dirty="0" smtClean="0"/>
          </a:p>
          <a:p>
            <a:pPr algn="ctr"/>
            <a:r>
              <a:rPr lang="en-US" sz="1400" dirty="0" smtClean="0"/>
              <a:t> </a:t>
            </a:r>
            <a:r>
              <a:rPr lang="en-US" sz="1400" dirty="0"/>
              <a:t>and the mobile space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3657600"/>
            <a:ext cx="1737229" cy="644779"/>
          </a:xfrm>
          <a:prstGeom prst="rect">
            <a:avLst/>
          </a:prstGeom>
        </p:spPr>
      </p:pic>
    </p:spTree>
    <p:extLst>
      <p:ext uri="{BB962C8B-B14F-4D97-AF65-F5344CB8AC3E}">
        <p14:creationId xmlns:p14="http://schemas.microsoft.com/office/powerpoint/2010/main" val="82587456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Confirming Grasp in a Challenging World</a:t>
            </a:r>
            <a:endParaRPr lang="en-US" dirty="0"/>
          </a:p>
        </p:txBody>
      </p:sp>
      <p:sp>
        <p:nvSpPr>
          <p:cNvPr id="3" name="Content Placeholder 2"/>
          <p:cNvSpPr>
            <a:spLocks noGrp="1"/>
          </p:cNvSpPr>
          <p:nvPr>
            <p:ph idx="1"/>
          </p:nvPr>
        </p:nvSpPr>
        <p:spPr/>
        <p:txBody>
          <a:bodyPr/>
          <a:lstStyle/>
          <a:p>
            <a:r>
              <a:rPr lang="en-US" dirty="0" smtClean="0"/>
              <a:t>As CEOs, we know that the requirements of our job and the expectations of the teams and our employers are changing dramatically with each new gadget that comes onto the market</a:t>
            </a:r>
          </a:p>
          <a:p>
            <a:pPr lvl="1"/>
            <a:r>
              <a:rPr lang="en-US" dirty="0" smtClean="0"/>
              <a:t>It’s a database world, it’s a search engine world, it is the day of the presentation, live and in color</a:t>
            </a:r>
          </a:p>
          <a:p>
            <a:pPr lvl="1"/>
            <a:r>
              <a:rPr lang="en-US" dirty="0" smtClean="0"/>
              <a:t>No longer can we rely on others to give us information, press the buttons for us, or type up black-and-white Word documents to carry our message</a:t>
            </a:r>
          </a:p>
          <a:p>
            <a:r>
              <a:rPr lang="en-US" dirty="0" smtClean="0"/>
              <a:t>Understanding where and how to look for current information is trumping experience – in today’s world, you need both</a:t>
            </a:r>
          </a:p>
          <a:p>
            <a:r>
              <a:rPr lang="en-US" dirty="0" smtClean="0"/>
              <a:t>Can your stakeholders testify to your grasp of today’s credit union database and what it means to success?</a:t>
            </a:r>
            <a:endParaRPr lang="en-US" dirty="0"/>
          </a:p>
        </p:txBody>
      </p:sp>
      <p:sp>
        <p:nvSpPr>
          <p:cNvPr id="5" name="Slide Number Placeholder 4"/>
          <p:cNvSpPr>
            <a:spLocks noGrp="1"/>
          </p:cNvSpPr>
          <p:nvPr>
            <p:ph type="sldNum" sz="quarter" idx="12"/>
          </p:nvPr>
        </p:nvSpPr>
        <p:spPr/>
        <p:txBody>
          <a:bodyPr/>
          <a:lstStyle/>
          <a:p>
            <a:fld id="{B21889AB-90DF-4F03-B430-F12A03ED58B3}" type="slidenum">
              <a:rPr lang="en-US" smtClean="0"/>
              <a:pPr/>
              <a:t>4</a:t>
            </a:fld>
            <a:endParaRPr lang="en-US"/>
          </a:p>
        </p:txBody>
      </p:sp>
      <p:sp>
        <p:nvSpPr>
          <p:cNvPr id="4" name="Text Placeholder 3"/>
          <p:cNvSpPr>
            <a:spLocks noGrp="1"/>
          </p:cNvSpPr>
          <p:nvPr>
            <p:ph type="body" sz="quarter" idx="13"/>
          </p:nvPr>
        </p:nvSpPr>
        <p:spPr>
          <a:xfrm>
            <a:off x="4495800" y="6172200"/>
            <a:ext cx="4191000" cy="609600"/>
          </a:xfrm>
        </p:spPr>
        <p:txBody>
          <a:bodyPr/>
          <a:lstStyle/>
          <a:p>
            <a:r>
              <a:rPr lang="en-US" dirty="0" smtClean="0"/>
              <a:t>CEOs cannot afford to assume that past talents will ensure their future careers</a:t>
            </a:r>
            <a:endParaRPr lang="en-US" dirty="0"/>
          </a:p>
        </p:txBody>
      </p:sp>
      <p:sp>
        <p:nvSpPr>
          <p:cNvPr id="11" name="Subtitle 10"/>
          <p:cNvSpPr>
            <a:spLocks noGrp="1"/>
          </p:cNvSpPr>
          <p:nvPr>
            <p:ph type="subTitle" idx="14"/>
          </p:nvPr>
        </p:nvSpPr>
        <p:spPr/>
        <p:txBody>
          <a:bodyPr/>
          <a:lstStyle/>
          <a:p>
            <a:r>
              <a:rPr lang="en-US" dirty="0"/>
              <a:t>Are you ready to compete in a self-service database world?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2 of the Member Average Balances Summary File</a:t>
            </a:r>
            <a:br>
              <a:rPr lang="en-US" dirty="0"/>
            </a:br>
            <a:r>
              <a:rPr lang="en-US" sz="1800" dirty="0" smtClean="0">
                <a:solidFill>
                  <a:schemeClr val="accent2">
                    <a:lumMod val="20000"/>
                    <a:lumOff val="80000"/>
                  </a:schemeClr>
                </a:solidFill>
              </a:rPr>
              <a:t>Enhancements for paying an Ownership Dividend</a:t>
            </a:r>
            <a:endParaRPr lang="en-US" sz="1800" dirty="0">
              <a:solidFill>
                <a:schemeClr val="accent2">
                  <a:lumMod val="20000"/>
                  <a:lumOff val="80000"/>
                </a:schemeClr>
              </a:solidFill>
            </a:endParaRPr>
          </a:p>
        </p:txBody>
      </p:sp>
      <p:sp>
        <p:nvSpPr>
          <p:cNvPr id="5" name="Content Placeholder 4"/>
          <p:cNvSpPr>
            <a:spLocks noGrp="1"/>
          </p:cNvSpPr>
          <p:nvPr>
            <p:ph sz="quarter" idx="12"/>
          </p:nvPr>
        </p:nvSpPr>
        <p:spPr/>
        <p:txBody>
          <a:bodyPr/>
          <a:lstStyle/>
          <a:p>
            <a:endParaRPr lang="en-US" dirty="0" smtClean="0"/>
          </a:p>
          <a:p>
            <a:r>
              <a:rPr lang="en-US" dirty="0" smtClean="0"/>
              <a:t>Adding options to take advantage of the new </a:t>
            </a:r>
            <a:r>
              <a:rPr lang="en-US" b="1" dirty="0" smtClean="0"/>
              <a:t>Member </a:t>
            </a:r>
            <a:r>
              <a:rPr lang="en-US" b="1" dirty="0"/>
              <a:t>Average </a:t>
            </a:r>
            <a:r>
              <a:rPr lang="en-US" b="1" dirty="0" smtClean="0"/>
              <a:t>Balances</a:t>
            </a:r>
            <a:r>
              <a:rPr lang="en-US" dirty="0" smtClean="0"/>
              <a:t> </a:t>
            </a:r>
            <a:r>
              <a:rPr lang="en-US" dirty="0"/>
              <a:t>Database (</a:t>
            </a:r>
            <a:r>
              <a:rPr lang="en-US" dirty="0" smtClean="0"/>
              <a:t>MBRBAL), populated for all CUs since January 2013</a:t>
            </a:r>
          </a:p>
          <a:p>
            <a:pPr lvl="1"/>
            <a:r>
              <a:rPr lang="en-US" dirty="0" smtClean="0"/>
              <a:t>Calculate patronage dividend based on: </a:t>
            </a:r>
            <a:r>
              <a:rPr lang="en-US" b="1" dirty="0" smtClean="0"/>
              <a:t>dividends/interest paid </a:t>
            </a:r>
            <a:r>
              <a:rPr lang="en-US" dirty="0" smtClean="0"/>
              <a:t>(like now) </a:t>
            </a:r>
            <a:br>
              <a:rPr lang="en-US" dirty="0" smtClean="0"/>
            </a:br>
            <a:r>
              <a:rPr lang="en-US" dirty="0" smtClean="0"/>
              <a:t>OR </a:t>
            </a:r>
            <a:r>
              <a:rPr lang="en-US" b="1" dirty="0" smtClean="0"/>
              <a:t>average member balances </a:t>
            </a:r>
            <a:r>
              <a:rPr lang="en-US" dirty="0" smtClean="0"/>
              <a:t>(using new database)</a:t>
            </a:r>
          </a:p>
          <a:p>
            <a:pPr lvl="1"/>
            <a:r>
              <a:rPr lang="en-US" dirty="0" err="1" smtClean="0"/>
              <a:t>Calc</a:t>
            </a:r>
            <a:r>
              <a:rPr lang="en-US" dirty="0" smtClean="0"/>
              <a:t> 3 different rates in one pass </a:t>
            </a:r>
            <a:r>
              <a:rPr lang="en-US" sz="1400" i="1" dirty="0" smtClean="0"/>
              <a:t>(x% on savings/checking, y% on loans, z% on LOCs)</a:t>
            </a:r>
            <a:endParaRPr lang="en-US" i="1" dirty="0" smtClean="0"/>
          </a:p>
          <a:p>
            <a:pPr lvl="1"/>
            <a:r>
              <a:rPr lang="en-US" dirty="0" smtClean="0"/>
              <a:t>Exclusions </a:t>
            </a:r>
            <a:r>
              <a:rPr lang="en-US" sz="1400" i="1" dirty="0" smtClean="0"/>
              <a:t>(delinquency, dormancy, etc.) </a:t>
            </a:r>
            <a:r>
              <a:rPr lang="en-US" dirty="0" smtClean="0"/>
              <a:t>can be based on a previous EOM snapshot – such as December 31 if posting mid-January</a:t>
            </a:r>
          </a:p>
          <a:p>
            <a:pPr lvl="1"/>
            <a:r>
              <a:rPr lang="en-US" dirty="0" smtClean="0"/>
              <a:t>Can choose to pay only if member earns a certain minimum PD</a:t>
            </a:r>
          </a:p>
          <a:p>
            <a:pPr lvl="1"/>
            <a:r>
              <a:rPr lang="en-US" dirty="0" smtClean="0"/>
              <a:t>Can choose to pay a minimum dividend </a:t>
            </a:r>
            <a:r>
              <a:rPr lang="en-US" sz="1400" i="1" dirty="0" smtClean="0"/>
              <a:t>(or even a fixed amount) </a:t>
            </a:r>
            <a:endParaRPr lang="en-US" i="1" dirty="0" smtClean="0"/>
          </a:p>
          <a:p>
            <a:pPr lvl="1"/>
            <a:r>
              <a:rPr lang="en-US" dirty="0" smtClean="0"/>
              <a:t>Age range and aggregate balance exclusions:</a:t>
            </a:r>
          </a:p>
          <a:p>
            <a:pPr lvl="1"/>
            <a:endParaRPr lang="en-US" dirty="0" smtClean="0"/>
          </a:p>
          <a:p>
            <a:pPr lvl="1"/>
            <a:endParaRPr lang="en-US" dirty="0"/>
          </a:p>
        </p:txBody>
      </p:sp>
      <p:sp>
        <p:nvSpPr>
          <p:cNvPr id="8" name="Text Placeholder 7"/>
          <p:cNvSpPr>
            <a:spLocks noGrp="1"/>
          </p:cNvSpPr>
          <p:nvPr>
            <p:ph type="body" sz="quarter" idx="13"/>
          </p:nvPr>
        </p:nvSpPr>
        <p:spPr>
          <a:xfrm>
            <a:off x="6019800" y="5943600"/>
            <a:ext cx="2743200" cy="457200"/>
          </a:xfrm>
        </p:spPr>
        <p:txBody>
          <a:bodyPr/>
          <a:lstStyle/>
          <a:p>
            <a:r>
              <a:rPr lang="en-US" dirty="0" smtClean="0"/>
              <a:t>Delta County CU will be champion for this in January </a:t>
            </a:r>
            <a:br>
              <a:rPr lang="en-US" dirty="0" smtClean="0"/>
            </a:br>
            <a:r>
              <a:rPr lang="en-US" sz="1400" dirty="0" smtClean="0"/>
              <a:t>(kind of an alpha-active-beta)</a:t>
            </a:r>
            <a:endParaRPr lang="en-US" sz="1400" dirty="0"/>
          </a:p>
        </p:txBody>
      </p:sp>
      <p:sp>
        <p:nvSpPr>
          <p:cNvPr id="10" name="Slide Number Placeholder 9"/>
          <p:cNvSpPr>
            <a:spLocks noGrp="1"/>
          </p:cNvSpPr>
          <p:nvPr>
            <p:ph type="sldNum" sz="quarter" idx="14"/>
          </p:nvPr>
        </p:nvSpPr>
        <p:spPr/>
        <p:txBody>
          <a:bodyPr/>
          <a:lstStyle/>
          <a:p>
            <a:fld id="{33D6E5A2-EC83-451F-A719-9AC1370DD5CF}" type="slidenum">
              <a:rPr lang="en-US" smtClean="0"/>
              <a:pPr/>
              <a:t>40</a:t>
            </a:fld>
            <a:endParaRPr lang="en-US" dirty="0"/>
          </a:p>
        </p:txBody>
      </p:sp>
      <p:sp>
        <p:nvSpPr>
          <p:cNvPr id="3" name="Rectangle 2"/>
          <p:cNvSpPr/>
          <p:nvPr/>
        </p:nvSpPr>
        <p:spPr>
          <a:xfrm>
            <a:off x="394380" y="1375337"/>
            <a:ext cx="49530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dirty="0" smtClean="0"/>
              <a:t>Patronage/Ownership </a:t>
            </a:r>
            <a:r>
              <a:rPr lang="en-US" dirty="0"/>
              <a:t>Dividend </a:t>
            </a:r>
            <a:r>
              <a:rPr lang="en-US" dirty="0" smtClean="0"/>
              <a:t>Enhancements</a:t>
            </a:r>
            <a:r>
              <a:rPr lang="en-US" dirty="0"/>
              <a:t> (MNMISC #27 Patronage Dividend Configuration)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5438"/>
          <a:stretch/>
        </p:blipFill>
        <p:spPr>
          <a:xfrm>
            <a:off x="1219200" y="5410200"/>
            <a:ext cx="3763222" cy="1123031"/>
          </a:xfrm>
          <a:prstGeom prst="rect">
            <a:avLst/>
          </a:prstGeom>
          <a:solidFill>
            <a:schemeClr val="bg1"/>
          </a:solidFill>
          <a:ln>
            <a:solidFill>
              <a:schemeClr val="accent1"/>
            </a:solidFill>
          </a:ln>
        </p:spPr>
      </p:pic>
    </p:spTree>
    <p:extLst>
      <p:ext uri="{BB962C8B-B14F-4D97-AF65-F5344CB8AC3E}">
        <p14:creationId xmlns:p14="http://schemas.microsoft.com/office/powerpoint/2010/main" val="213506454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Transaction activity databases</a:t>
            </a:r>
            <a:br>
              <a:rPr lang="en-US" dirty="0" smtClean="0"/>
            </a:br>
            <a:r>
              <a:rPr lang="en-US" sz="1800" dirty="0" smtClean="0">
                <a:solidFill>
                  <a:schemeClr val="accent2">
                    <a:lumMod val="20000"/>
                    <a:lumOff val="80000"/>
                  </a:schemeClr>
                </a:solidFill>
              </a:rPr>
              <a:t>What do they say about patronage?</a:t>
            </a:r>
            <a:endParaRPr lang="en-US" dirty="0">
              <a:solidFill>
                <a:schemeClr val="accent2">
                  <a:lumMod val="20000"/>
                  <a:lumOff val="80000"/>
                </a:schemeClr>
              </a:solidFill>
            </a:endParaRPr>
          </a:p>
        </p:txBody>
      </p:sp>
      <p:sp>
        <p:nvSpPr>
          <p:cNvPr id="3" name="Slide Number Placeholder 2"/>
          <p:cNvSpPr>
            <a:spLocks noGrp="1"/>
          </p:cNvSpPr>
          <p:nvPr>
            <p:ph type="sldNum" sz="quarter" idx="10"/>
          </p:nvPr>
        </p:nvSpPr>
        <p:spPr/>
        <p:txBody>
          <a:bodyPr/>
          <a:lstStyle/>
          <a:p>
            <a:fld id="{B21889AB-90DF-4F03-B430-F12A03ED58B3}" type="slidenum">
              <a:rPr lang="en-US" smtClean="0"/>
              <a:pPr/>
              <a:t>41</a:t>
            </a:fld>
            <a:endParaRPr lang="en-US"/>
          </a:p>
        </p:txBody>
      </p:sp>
      <p:sp>
        <p:nvSpPr>
          <p:cNvPr id="5" name="Content Placeholder 4"/>
          <p:cNvSpPr>
            <a:spLocks noGrp="1"/>
          </p:cNvSpPr>
          <p:nvPr>
            <p:ph sz="quarter" idx="12"/>
          </p:nvPr>
        </p:nvSpPr>
        <p:spPr/>
        <p:txBody>
          <a:bodyPr/>
          <a:lstStyle/>
          <a:p>
            <a:r>
              <a:rPr lang="en-US" dirty="0" smtClean="0"/>
              <a:t>It all started with the idea, “How can I know how much John Q. Member does with my credit union?”</a:t>
            </a:r>
          </a:p>
        </p:txBody>
      </p:sp>
      <p:sp>
        <p:nvSpPr>
          <p:cNvPr id="9" name="Content Placeholder 8"/>
          <p:cNvSpPr>
            <a:spLocks noGrp="1"/>
          </p:cNvSpPr>
          <p:nvPr>
            <p:ph sz="quarter" idx="14"/>
          </p:nvPr>
        </p:nvSpPr>
        <p:spPr>
          <a:xfrm>
            <a:off x="381000" y="2426368"/>
            <a:ext cx="2514600" cy="3200400"/>
          </a:xfrm>
        </p:spPr>
        <p:txBody>
          <a:bodyPr/>
          <a:lstStyle/>
          <a:p>
            <a:r>
              <a:rPr lang="en-US" dirty="0"/>
              <a:t>So we built a </a:t>
            </a:r>
            <a:r>
              <a:rPr lang="en-US" dirty="0" smtClean="0"/>
              <a:t>database </a:t>
            </a:r>
            <a:r>
              <a:rPr lang="en-US" dirty="0"/>
              <a:t>and </a:t>
            </a:r>
            <a:br>
              <a:rPr lang="en-US" dirty="0"/>
            </a:br>
            <a:r>
              <a:rPr lang="en-US" dirty="0"/>
              <a:t>displayed it in </a:t>
            </a:r>
            <a:r>
              <a:rPr lang="en-US" dirty="0" smtClean="0"/>
              <a:t>Inquiry </a:t>
            </a:r>
            <a:r>
              <a:rPr lang="en-US" dirty="0"/>
              <a:t>and Phone</a:t>
            </a:r>
          </a:p>
          <a:p>
            <a:endParaRPr lang="en-US" dirty="0"/>
          </a:p>
          <a:p>
            <a:r>
              <a:rPr lang="en-US" dirty="0" smtClean="0"/>
              <a:t>...great for when you’re talking to John, but not so great if you want some trending across all members</a:t>
            </a:r>
            <a:endParaRPr lang="en-US" dirty="0"/>
          </a:p>
          <a:p>
            <a:endParaRPr lang="en-US" dirty="0"/>
          </a:p>
        </p:txBody>
      </p:sp>
      <p:sp>
        <p:nvSpPr>
          <p:cNvPr id="8" name="Text Placeholder 7"/>
          <p:cNvSpPr>
            <a:spLocks noGrp="1"/>
          </p:cNvSpPr>
          <p:nvPr>
            <p:ph type="body" sz="quarter" idx="13"/>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712852"/>
            <a:ext cx="5527572" cy="3981771"/>
          </a:xfrm>
          <a:prstGeom prst="rect">
            <a:avLst/>
          </a:prstGeom>
          <a:ln>
            <a:noFill/>
          </a:ln>
          <a:effectLst>
            <a:outerShdw blurRad="190500" algn="tl" rotWithShape="0">
              <a:srgbClr val="000000">
                <a:alpha val="70000"/>
              </a:srgbClr>
            </a:outerShdw>
          </a:effectLst>
        </p:spPr>
      </p:pic>
      <p:sp>
        <p:nvSpPr>
          <p:cNvPr id="10" name="Rectangle 9"/>
          <p:cNvSpPr/>
          <p:nvPr/>
        </p:nvSpPr>
        <p:spPr>
          <a:xfrm>
            <a:off x="5285592" y="2325486"/>
            <a:ext cx="3670980"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600" dirty="0" smtClean="0"/>
              <a:t>Inquiry/Phone &gt; Transaction Activity</a:t>
            </a:r>
            <a:endParaRPr lang="en-US" sz="16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5334000"/>
            <a:ext cx="1135295" cy="11320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215457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Transaction activity databases</a:t>
            </a:r>
            <a:br>
              <a:rPr lang="en-US" dirty="0"/>
            </a:br>
            <a:r>
              <a:rPr lang="en-US" sz="1800" dirty="0">
                <a:solidFill>
                  <a:schemeClr val="accent2">
                    <a:lumMod val="20000"/>
                    <a:lumOff val="80000"/>
                  </a:schemeClr>
                </a:solidFill>
              </a:rPr>
              <a:t>What do they say about patronage?</a:t>
            </a:r>
            <a:endParaRPr lang="en-US" dirty="0"/>
          </a:p>
        </p:txBody>
      </p:sp>
      <p:sp>
        <p:nvSpPr>
          <p:cNvPr id="3" name="Content Placeholder 2"/>
          <p:cNvSpPr>
            <a:spLocks noGrp="1"/>
          </p:cNvSpPr>
          <p:nvPr>
            <p:ph sz="quarter" idx="12"/>
          </p:nvPr>
        </p:nvSpPr>
        <p:spPr/>
        <p:txBody>
          <a:bodyPr/>
          <a:lstStyle/>
          <a:p>
            <a:r>
              <a:rPr lang="en-US" dirty="0" smtClean="0"/>
              <a:t>Then we started thinking about how we could use this data about all members to mitigate risk and identify situations that need more research?</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42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54178"/>
            <a:ext cx="5908571" cy="425622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705" y="4354377"/>
            <a:ext cx="5908572" cy="4256223"/>
          </a:xfrm>
          <a:prstGeom prst="rect">
            <a:avLst/>
          </a:prstGeom>
          <a:ln>
            <a:noFill/>
          </a:ln>
          <a:effectLst>
            <a:outerShdw blurRad="190500" algn="tl" rotWithShape="0">
              <a:srgbClr val="000000">
                <a:alpha val="70000"/>
              </a:srgbClr>
            </a:outerShdw>
          </a:effectLst>
        </p:spPr>
      </p:pic>
      <p:sp>
        <p:nvSpPr>
          <p:cNvPr id="8" name="Rectangle 7"/>
          <p:cNvSpPr/>
          <p:nvPr/>
        </p:nvSpPr>
        <p:spPr>
          <a:xfrm>
            <a:off x="3352800" y="2514600"/>
            <a:ext cx="3670980"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600" dirty="0" smtClean="0"/>
              <a:t>Auditing Functions menu &gt; </a:t>
            </a:r>
            <a:br>
              <a:rPr lang="en-US" sz="1600" dirty="0" smtClean="0"/>
            </a:br>
            <a:r>
              <a:rPr lang="en-US" sz="1600" dirty="0" smtClean="0"/>
              <a:t>#28 Monitor Abnormal Trans Activity </a:t>
            </a:r>
            <a:endParaRPr lang="en-US" sz="1600" dirty="0"/>
          </a:p>
        </p:txBody>
      </p:sp>
    </p:spTree>
    <p:extLst>
      <p:ext uri="{BB962C8B-B14F-4D97-AF65-F5344CB8AC3E}">
        <p14:creationId xmlns:p14="http://schemas.microsoft.com/office/powerpoint/2010/main" val="392019764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for monitoring abnormal member activity</a:t>
            </a:r>
            <a:endParaRPr lang="en-US" dirty="0"/>
          </a:p>
        </p:txBody>
      </p:sp>
      <p:sp>
        <p:nvSpPr>
          <p:cNvPr id="3" name="Content Placeholder 2"/>
          <p:cNvSpPr>
            <a:spLocks noGrp="1"/>
          </p:cNvSpPr>
          <p:nvPr>
            <p:ph sz="quarter" idx="12"/>
          </p:nvPr>
        </p:nvSpPr>
        <p:spPr/>
        <p:txBody>
          <a:bodyPr/>
          <a:lstStyle/>
          <a:p>
            <a:r>
              <a:rPr lang="en-US" dirty="0" smtClean="0"/>
              <a:t>Today, Abnormal Activity Monitoring is a solution for log-management</a:t>
            </a:r>
          </a:p>
          <a:p>
            <a:pPr lvl="1"/>
            <a:r>
              <a:rPr lang="en-US" dirty="0" smtClean="0"/>
              <a:t>After the fact, review what happened and look for anomalies, research why people are on the list and decide what action is needed</a:t>
            </a:r>
          </a:p>
          <a:p>
            <a:r>
              <a:rPr lang="en-US" dirty="0" smtClean="0"/>
              <a:t>Tomorrow, we’ll use this database at the point of the transaction to potentially change the outcome of a member request</a:t>
            </a:r>
          </a:p>
          <a:p>
            <a:pPr lvl="1"/>
            <a:r>
              <a:rPr lang="en-US" dirty="0" smtClean="0"/>
              <a:t>If our software does not believe it is John Q. Member, based on the activity patterns, we might deny the transaction</a:t>
            </a:r>
          </a:p>
          <a:p>
            <a:pPr lvl="1"/>
            <a:r>
              <a:rPr lang="en-US" dirty="0" smtClean="0"/>
              <a:t>We believe examiners and risk management officers will push CUs to use this kind of trending database in many areas – online and mobile banking, across the counter, wire processing, etc.</a:t>
            </a:r>
          </a:p>
          <a:p>
            <a:pPr lvl="1"/>
            <a:r>
              <a:rPr lang="en-US" dirty="0" smtClean="0"/>
              <a:t>Yesterday, it was your employee who had a gut feeling about a transaction that seemed “off,” tomorrow the computer will sound the alarm and maybe act on your behalf</a:t>
            </a:r>
          </a:p>
          <a:p>
            <a:pPr lvl="1"/>
            <a:endParaRPr lang="en-US" dirty="0"/>
          </a:p>
        </p:txBody>
      </p:sp>
      <p:sp>
        <p:nvSpPr>
          <p:cNvPr id="4" name="Text Placeholder 3"/>
          <p:cNvSpPr>
            <a:spLocks noGrp="1"/>
          </p:cNvSpPr>
          <p:nvPr>
            <p:ph type="body" sz="quarter" idx="13"/>
          </p:nvPr>
        </p:nvSpPr>
        <p:spPr/>
        <p:txBody>
          <a:bodyPr/>
          <a:lstStyle/>
          <a:p>
            <a:r>
              <a:rPr lang="en-US" dirty="0" smtClean="0"/>
              <a:t>Talk about a place to save money for CUs: this has to be native in our future, and at $0 cost to our CUs and their tactics</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43</a:t>
            </a:fld>
            <a:endParaRPr lang="en-US"/>
          </a:p>
        </p:txBody>
      </p:sp>
    </p:spTree>
    <p:extLst>
      <p:ext uri="{BB962C8B-B14F-4D97-AF65-F5344CB8AC3E}">
        <p14:creationId xmlns:p14="http://schemas.microsoft.com/office/powerpoint/2010/main" val="287257258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for monitoring abnormal member activity</a:t>
            </a:r>
            <a:endParaRPr lang="en-US" dirty="0"/>
          </a:p>
        </p:txBody>
      </p:sp>
      <p:sp>
        <p:nvSpPr>
          <p:cNvPr id="3" name="Content Placeholder 2"/>
          <p:cNvSpPr>
            <a:spLocks noGrp="1"/>
          </p:cNvSpPr>
          <p:nvPr>
            <p:ph sz="quarter" idx="12"/>
          </p:nvPr>
        </p:nvSpPr>
        <p:spPr/>
        <p:txBody>
          <a:bodyPr/>
          <a:lstStyle/>
          <a:p>
            <a:r>
              <a:rPr lang="en-US" dirty="0" smtClean="0"/>
              <a:t>Today, Abnormal Activity Monitoring is a solution for log-management</a:t>
            </a:r>
          </a:p>
          <a:p>
            <a:pPr lvl="1"/>
            <a:r>
              <a:rPr lang="en-US" dirty="0" smtClean="0"/>
              <a:t>After the fact, review what happened and look for anomalies, research why people are on the list and decide what action is needed</a:t>
            </a:r>
          </a:p>
          <a:p>
            <a:r>
              <a:rPr lang="en-US" dirty="0" smtClean="0"/>
              <a:t>Tomorrow, we’ll use this database at the point of the transaction to potentially change the outcome of a member request</a:t>
            </a:r>
          </a:p>
          <a:p>
            <a:pPr lvl="1"/>
            <a:r>
              <a:rPr lang="en-US" dirty="0" smtClean="0"/>
              <a:t>If our software does not believe it is John Q. Member, based on the activity patterns, we might deny the transaction</a:t>
            </a:r>
          </a:p>
          <a:p>
            <a:pPr lvl="1"/>
            <a:r>
              <a:rPr lang="en-US" dirty="0" smtClean="0"/>
              <a:t>We believe examiners and risk management officers will push CUs to use this kind of trending database in many areas – online and mobile banking, across the counter, wire processing, etc.</a:t>
            </a:r>
          </a:p>
          <a:p>
            <a:pPr lvl="1"/>
            <a:r>
              <a:rPr lang="en-US" dirty="0" smtClean="0"/>
              <a:t>Yesterday, it was your employee who had a gut feeling about a transaction that seemed “off,” tomorrow the computer will sound the alarm and maybe act on your behalf</a:t>
            </a:r>
          </a:p>
          <a:p>
            <a:pPr lvl="1"/>
            <a:endParaRPr lang="en-US" dirty="0"/>
          </a:p>
        </p:txBody>
      </p:sp>
      <p:sp>
        <p:nvSpPr>
          <p:cNvPr id="4" name="Text Placeholder 3"/>
          <p:cNvSpPr>
            <a:spLocks noGrp="1"/>
          </p:cNvSpPr>
          <p:nvPr>
            <p:ph type="body" sz="quarter" idx="13"/>
          </p:nvPr>
        </p:nvSpPr>
        <p:spPr/>
        <p:txBody>
          <a:bodyPr/>
          <a:lstStyle/>
          <a:p>
            <a:r>
              <a:rPr lang="en-US" dirty="0" smtClean="0"/>
              <a:t>Talk about a place to save money for CUs: this has to be native in our future, and at $0 cost to our CUs and their tactics</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44</a:t>
            </a:fld>
            <a:endParaRPr lang="en-US"/>
          </a:p>
        </p:txBody>
      </p:sp>
      <p:sp>
        <p:nvSpPr>
          <p:cNvPr id="8" name="Explosion 1 7"/>
          <p:cNvSpPr/>
          <p:nvPr/>
        </p:nvSpPr>
        <p:spPr>
          <a:xfrm>
            <a:off x="457200" y="-533400"/>
            <a:ext cx="8077200" cy="8077200"/>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The world will make you </a:t>
            </a:r>
            <a:br>
              <a:rPr lang="en-US" dirty="0" smtClean="0"/>
            </a:br>
            <a:r>
              <a:rPr lang="en-US" dirty="0" smtClean="0"/>
              <a:t>spend your money on this</a:t>
            </a:r>
          </a:p>
          <a:p>
            <a:pPr algn="ctr"/>
            <a:endParaRPr lang="en-US" dirty="0" smtClean="0"/>
          </a:p>
          <a:p>
            <a:pPr algn="ctr"/>
            <a:r>
              <a:rPr lang="en-US" dirty="0" smtClean="0"/>
              <a:t>That means we should invest the CUSO’s money so that you have an advantage where everyone else sees an expense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330700"/>
            <a:ext cx="1847850" cy="1231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8613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Transaction activity databases</a:t>
            </a:r>
            <a:br>
              <a:rPr lang="en-US" dirty="0"/>
            </a:br>
            <a:r>
              <a:rPr lang="en-US" sz="1800" dirty="0">
                <a:solidFill>
                  <a:schemeClr val="accent2">
                    <a:lumMod val="20000"/>
                    <a:lumOff val="80000"/>
                  </a:schemeClr>
                </a:solidFill>
              </a:rPr>
              <a:t>What do they say about patronage?</a:t>
            </a:r>
            <a:endParaRPr lang="en-US" dirty="0"/>
          </a:p>
        </p:txBody>
      </p:sp>
      <p:sp>
        <p:nvSpPr>
          <p:cNvPr id="3" name="Content Placeholder 2"/>
          <p:cNvSpPr>
            <a:spLocks noGrp="1"/>
          </p:cNvSpPr>
          <p:nvPr>
            <p:ph sz="quarter" idx="12"/>
          </p:nvPr>
        </p:nvSpPr>
        <p:spPr/>
        <p:txBody>
          <a:bodyPr/>
          <a:lstStyle/>
          <a:p>
            <a:r>
              <a:rPr lang="en-US" dirty="0" smtClean="0"/>
              <a:t>The next thing we did was create a simple dashboard that allowed you to sample members quickly to see high volumes of activity and behavior differences from month to month</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45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979" y="2819400"/>
            <a:ext cx="6584950" cy="4743450"/>
          </a:xfrm>
          <a:prstGeom prst="rect">
            <a:avLst/>
          </a:prstGeom>
          <a:ln>
            <a:noFill/>
          </a:ln>
          <a:effectLst>
            <a:outerShdw blurRad="190500" algn="tl" rotWithShape="0">
              <a:srgbClr val="000000">
                <a:alpha val="70000"/>
              </a:srgbClr>
            </a:outerShdw>
          </a:effectLst>
        </p:spPr>
      </p:pic>
      <p:sp>
        <p:nvSpPr>
          <p:cNvPr id="7" name="Cloud Callout 6"/>
          <p:cNvSpPr/>
          <p:nvPr/>
        </p:nvSpPr>
        <p:spPr>
          <a:xfrm>
            <a:off x="248653" y="3733800"/>
            <a:ext cx="1648326" cy="1527048"/>
          </a:xfrm>
          <a:prstGeom prst="cloudCallout">
            <a:avLst>
              <a:gd name="adj1" fmla="val 59258"/>
              <a:gd name="adj2" fmla="val 4183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Watch for summary totals coming in 2014!</a:t>
            </a:r>
            <a:endParaRPr lang="en-US" sz="1400" dirty="0"/>
          </a:p>
        </p:txBody>
      </p:sp>
      <p:sp>
        <p:nvSpPr>
          <p:cNvPr id="8" name="Rectangle 7"/>
          <p:cNvSpPr/>
          <p:nvPr/>
        </p:nvSpPr>
        <p:spPr>
          <a:xfrm>
            <a:off x="4607028" y="2667000"/>
            <a:ext cx="4384572"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600" dirty="0" smtClean="0"/>
              <a:t>MNMGMD #25 Tran Activity Summary Comparison</a:t>
            </a:r>
            <a:endParaRPr lang="en-US" sz="1600" dirty="0"/>
          </a:p>
        </p:txBody>
      </p:sp>
    </p:spTree>
    <p:extLst>
      <p:ext uri="{BB962C8B-B14F-4D97-AF65-F5344CB8AC3E}">
        <p14:creationId xmlns:p14="http://schemas.microsoft.com/office/powerpoint/2010/main" val="143491881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Transaction activity databases</a:t>
            </a:r>
            <a:br>
              <a:rPr lang="en-US" dirty="0" smtClean="0"/>
            </a:br>
            <a:r>
              <a:rPr lang="en-US" sz="1800" dirty="0" smtClean="0">
                <a:solidFill>
                  <a:schemeClr val="accent2">
                    <a:lumMod val="20000"/>
                    <a:lumOff val="80000"/>
                  </a:schemeClr>
                </a:solidFill>
              </a:rPr>
              <a:t>What do they say about patronage?</a:t>
            </a:r>
            <a:endParaRPr lang="en-US" sz="1800" dirty="0">
              <a:solidFill>
                <a:schemeClr val="accent2">
                  <a:lumMod val="20000"/>
                  <a:lumOff val="80000"/>
                </a:schemeClr>
              </a:solidFill>
            </a:endParaRPr>
          </a:p>
        </p:txBody>
      </p:sp>
      <p:sp>
        <p:nvSpPr>
          <p:cNvPr id="5" name="Slide Number Placeholder 4"/>
          <p:cNvSpPr>
            <a:spLocks noGrp="1"/>
          </p:cNvSpPr>
          <p:nvPr>
            <p:ph type="sldNum" sz="quarter" idx="10"/>
          </p:nvPr>
        </p:nvSpPr>
        <p:spPr/>
        <p:txBody>
          <a:bodyPr/>
          <a:lstStyle/>
          <a:p>
            <a:fld id="{B21889AB-90DF-4F03-B430-F12A03ED58B3}" type="slidenum">
              <a:rPr lang="en-US" smtClean="0"/>
              <a:pPr/>
              <a:t>46</a:t>
            </a:fld>
            <a:endParaRPr lang="en-US"/>
          </a:p>
        </p:txBody>
      </p:sp>
      <p:sp>
        <p:nvSpPr>
          <p:cNvPr id="3" name="Content Placeholder 2"/>
          <p:cNvSpPr>
            <a:spLocks noGrp="1"/>
          </p:cNvSpPr>
          <p:nvPr>
            <p:ph sz="quarter" idx="12"/>
          </p:nvPr>
        </p:nvSpPr>
        <p:spPr>
          <a:xfrm>
            <a:off x="381000" y="1760621"/>
            <a:ext cx="4914900" cy="2590800"/>
          </a:xfrm>
        </p:spPr>
        <p:txBody>
          <a:bodyPr/>
          <a:lstStyle/>
          <a:p>
            <a:r>
              <a:rPr lang="en-US" dirty="0" smtClean="0"/>
              <a:t>And now for the next big thing... summarizing and comparing </a:t>
            </a:r>
            <a:br>
              <a:rPr lang="en-US" dirty="0" smtClean="0"/>
            </a:br>
            <a:r>
              <a:rPr lang="en-US" dirty="0" smtClean="0"/>
              <a:t>transaction activity based on demographic group and other commonalities</a:t>
            </a:r>
          </a:p>
          <a:p>
            <a:r>
              <a:rPr lang="en-US" dirty="0" smtClean="0"/>
              <a:t>This will allow us to align a demographic group’s use of the credit union with their balances in the credit union: PATRONAGE</a:t>
            </a:r>
          </a:p>
        </p:txBody>
      </p:sp>
      <p:sp>
        <p:nvSpPr>
          <p:cNvPr id="8" name="Content Placeholder 7"/>
          <p:cNvSpPr>
            <a:spLocks noGrp="1"/>
          </p:cNvSpPr>
          <p:nvPr>
            <p:ph sz="quarter" idx="14"/>
          </p:nvPr>
        </p:nvSpPr>
        <p:spPr>
          <a:xfrm>
            <a:off x="381000" y="4019144"/>
            <a:ext cx="8382000" cy="1066800"/>
          </a:xfrm>
        </p:spPr>
        <p:txBody>
          <a:bodyPr/>
          <a:lstStyle/>
          <a:p>
            <a:r>
              <a:rPr lang="en-US" dirty="0" smtClean="0"/>
              <a:t>Will this lead to credit union leaders rethinking the way they design their products and financial engines?</a:t>
            </a:r>
          </a:p>
          <a:p>
            <a:pPr lvl="1"/>
            <a:r>
              <a:rPr lang="en-US" dirty="0" smtClean="0"/>
              <a:t>Can you say “Qualified Dividends” and </a:t>
            </a:r>
            <a:r>
              <a:rPr lang="en-US" dirty="0" err="1" smtClean="0"/>
              <a:t>BancVue</a:t>
            </a:r>
            <a:r>
              <a:rPr lang="en-US" dirty="0" smtClean="0"/>
              <a:t>?</a:t>
            </a:r>
          </a:p>
          <a:p>
            <a:endParaRPr lang="en-US" dirty="0"/>
          </a:p>
        </p:txBody>
      </p:sp>
      <p:sp>
        <p:nvSpPr>
          <p:cNvPr id="4" name="Text Placeholder 3"/>
          <p:cNvSpPr>
            <a:spLocks noGrp="1"/>
          </p:cNvSpPr>
          <p:nvPr>
            <p:ph type="body" sz="quarter" idx="13"/>
          </p:nvPr>
        </p:nvSpPr>
        <p:spPr/>
        <p:txBody>
          <a:bodyPr/>
          <a:lstStyle/>
          <a:p>
            <a:r>
              <a:rPr lang="en-US" smtClean="0"/>
              <a:t>Let’s take a look at what the Analytics team is working on for 2014...</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32560"/>
            <a:ext cx="5829300" cy="19202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loud Callout 13"/>
          <p:cNvSpPr/>
          <p:nvPr/>
        </p:nvSpPr>
        <p:spPr>
          <a:xfrm>
            <a:off x="6858000" y="1520952"/>
            <a:ext cx="1295400" cy="765048"/>
          </a:xfrm>
          <a:prstGeom prst="cloudCallout">
            <a:avLst>
              <a:gd name="adj1" fmla="val -42479"/>
              <a:gd name="adj2" fmla="val 5825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Like this...</a:t>
            </a:r>
            <a:endParaRPr lang="en-US" sz="1600" dirty="0"/>
          </a:p>
        </p:txBody>
      </p:sp>
    </p:spTree>
    <p:extLst>
      <p:ext uri="{BB962C8B-B14F-4D97-AF65-F5344CB8AC3E}">
        <p14:creationId xmlns:p14="http://schemas.microsoft.com/office/powerpoint/2010/main" val="382806234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Balances alone do not define patronage</a:t>
            </a:r>
            <a:br>
              <a:rPr lang="en-US" dirty="0" smtClean="0"/>
            </a:br>
            <a:r>
              <a:rPr lang="en-US" sz="1800" dirty="0" smtClean="0">
                <a:solidFill>
                  <a:schemeClr val="accent2">
                    <a:lumMod val="20000"/>
                    <a:lumOff val="80000"/>
                  </a:schemeClr>
                </a:solidFill>
              </a:rPr>
              <a:t>What other data can we build patronage financial models around?</a:t>
            </a:r>
            <a:endParaRPr lang="en-US" dirty="0">
              <a:solidFill>
                <a:schemeClr val="accent2">
                  <a:lumMod val="20000"/>
                  <a:lumOff val="80000"/>
                </a:schemeClr>
              </a:solidFill>
            </a:endParaRPr>
          </a:p>
        </p:txBody>
      </p:sp>
      <p:sp>
        <p:nvSpPr>
          <p:cNvPr id="3" name="Content Placeholder 2"/>
          <p:cNvSpPr>
            <a:spLocks noGrp="1"/>
          </p:cNvSpPr>
          <p:nvPr>
            <p:ph sz="quarter" idx="12"/>
          </p:nvPr>
        </p:nvSpPr>
        <p:spPr/>
        <p:txBody>
          <a:bodyPr/>
          <a:lstStyle/>
          <a:p>
            <a:r>
              <a:rPr lang="en-US" dirty="0" smtClean="0"/>
              <a:t>You inherited a way to make money (the spread model) – what are you thinking about for the future?</a:t>
            </a:r>
          </a:p>
          <a:p>
            <a:pPr lvl="1"/>
            <a:r>
              <a:rPr lang="en-US" dirty="0" smtClean="0"/>
              <a:t>Today – Spread model</a:t>
            </a:r>
          </a:p>
          <a:p>
            <a:pPr lvl="1"/>
            <a:r>
              <a:rPr lang="en-US" dirty="0" smtClean="0"/>
              <a:t>Tomorrow – Can we count on the spread model? How should we adapt it? Should we abandon it? Or are we simply heading to the service and lending model?</a:t>
            </a:r>
          </a:p>
          <a:p>
            <a:r>
              <a:rPr lang="en-US" dirty="0" smtClean="0"/>
              <a:t>How do you relate patronage analysis for different CU business models?</a:t>
            </a:r>
          </a:p>
          <a:p>
            <a:pPr lvl="1"/>
            <a:r>
              <a:rPr lang="en-US" dirty="0" smtClean="0"/>
              <a:t>The traditional model – organic member relationships</a:t>
            </a:r>
          </a:p>
          <a:p>
            <a:pPr lvl="1"/>
            <a:r>
              <a:rPr lang="en-US" dirty="0" smtClean="0"/>
              <a:t>The indirect model – servicing accounts for profit</a:t>
            </a:r>
          </a:p>
          <a:p>
            <a:pPr lvl="1"/>
            <a:r>
              <a:rPr lang="en-US" dirty="0" smtClean="0"/>
              <a:t>The service and lending model – forget spread, we sell stuff</a:t>
            </a:r>
          </a:p>
          <a:p>
            <a:pPr lvl="1"/>
            <a:r>
              <a:rPr lang="en-US" dirty="0" smtClean="0"/>
              <a:t>The business service model – the CU for the business member</a:t>
            </a:r>
          </a:p>
          <a:p>
            <a:pPr lvl="1"/>
            <a:r>
              <a:rPr lang="en-US" dirty="0" smtClean="0"/>
              <a:t>The network model – a co-op of CUs under a single corporate management </a:t>
            </a:r>
            <a:endParaRPr lang="en-US" dirty="0"/>
          </a:p>
        </p:txBody>
      </p:sp>
      <p:sp>
        <p:nvSpPr>
          <p:cNvPr id="8" name="Text Placeholder 7"/>
          <p:cNvSpPr>
            <a:spLocks noGrp="1"/>
          </p:cNvSpPr>
          <p:nvPr>
            <p:ph type="body" sz="quarter" idx="13"/>
          </p:nvPr>
        </p:nvSpPr>
        <p:spPr>
          <a:xfrm>
            <a:off x="4191000" y="5943600"/>
            <a:ext cx="3048000" cy="457200"/>
          </a:xfrm>
        </p:spPr>
        <p:txBody>
          <a:bodyPr/>
          <a:lstStyle/>
          <a:p>
            <a:r>
              <a:rPr lang="en-US" dirty="0" smtClean="0"/>
              <a:t>When you need more than one model to serve diversity...</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47</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5943600"/>
            <a:ext cx="1567888" cy="421105"/>
          </a:xfrm>
          <a:prstGeom prst="rect">
            <a:avLst/>
          </a:prstGeom>
        </p:spPr>
      </p:pic>
    </p:spTree>
    <p:extLst>
      <p:ext uri="{BB962C8B-B14F-4D97-AF65-F5344CB8AC3E}">
        <p14:creationId xmlns:p14="http://schemas.microsoft.com/office/powerpoint/2010/main" val="43145541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fork in the road that leads nowhere</a:t>
            </a:r>
            <a:endParaRPr lang="en-US" dirty="0"/>
          </a:p>
        </p:txBody>
      </p:sp>
      <p:sp>
        <p:nvSpPr>
          <p:cNvPr id="3" name="Content Placeholder 2"/>
          <p:cNvSpPr>
            <a:spLocks noGrp="1"/>
          </p:cNvSpPr>
          <p:nvPr>
            <p:ph sz="quarter" idx="12"/>
          </p:nvPr>
        </p:nvSpPr>
        <p:spPr/>
        <p:txBody>
          <a:bodyPr/>
          <a:lstStyle/>
          <a:p>
            <a:r>
              <a:rPr lang="en-US" dirty="0"/>
              <a:t>If you want a different future, you </a:t>
            </a:r>
            <a:r>
              <a:rPr lang="en-US" dirty="0" smtClean="0"/>
              <a:t>must have the </a:t>
            </a:r>
            <a:r>
              <a:rPr lang="en-US" dirty="0"/>
              <a:t>integrity to say “THIS IS DIFFERENT</a:t>
            </a:r>
            <a:r>
              <a:rPr lang="en-US" dirty="0" smtClean="0"/>
              <a:t>!”</a:t>
            </a:r>
          </a:p>
          <a:p>
            <a:pPr lvl="1"/>
            <a:r>
              <a:rPr lang="en-US" dirty="0" smtClean="0"/>
              <a:t>Differentiate </a:t>
            </a:r>
            <a:r>
              <a:rPr lang="en-US" dirty="0"/>
              <a:t>the path to the future in a significant way</a:t>
            </a:r>
          </a:p>
          <a:p>
            <a:r>
              <a:rPr lang="en-US" dirty="0" smtClean="0"/>
              <a:t>What </a:t>
            </a:r>
            <a:r>
              <a:rPr lang="en-US" dirty="0"/>
              <a:t>we did yesterday will </a:t>
            </a:r>
            <a:r>
              <a:rPr lang="en-US" dirty="0" smtClean="0"/>
              <a:t>often try </a:t>
            </a:r>
            <a:r>
              <a:rPr lang="en-US" dirty="0"/>
              <a:t>to pull us back, one feature at a </a:t>
            </a:r>
            <a:r>
              <a:rPr lang="en-US" dirty="0" smtClean="0"/>
              <a:t>time</a:t>
            </a:r>
          </a:p>
          <a:p>
            <a:pPr lvl="1"/>
            <a:r>
              <a:rPr lang="en-US" dirty="0" smtClean="0"/>
              <a:t>“Why can’t </a:t>
            </a:r>
            <a:r>
              <a:rPr lang="en-US" b="1" dirty="0" smtClean="0"/>
              <a:t>It’s Me 247 </a:t>
            </a:r>
            <a:r>
              <a:rPr lang="en-US" dirty="0" smtClean="0"/>
              <a:t>members jump to </a:t>
            </a:r>
            <a:r>
              <a:rPr lang="en-US" b="1" dirty="0" smtClean="0"/>
              <a:t>It’s My Biz 247</a:t>
            </a:r>
            <a:r>
              <a:rPr lang="en-US" dirty="0" smtClean="0"/>
              <a:t>?”</a:t>
            </a:r>
          </a:p>
          <a:p>
            <a:pPr lvl="1"/>
            <a:r>
              <a:rPr lang="en-US" dirty="0" smtClean="0"/>
              <a:t>“Why can’t </a:t>
            </a:r>
            <a:r>
              <a:rPr lang="en-US" b="1" dirty="0" smtClean="0"/>
              <a:t>It’s My Biz 247 </a:t>
            </a:r>
            <a:r>
              <a:rPr lang="en-US" dirty="0" smtClean="0"/>
              <a:t>members use personal bill pay?”</a:t>
            </a:r>
          </a:p>
          <a:p>
            <a:pPr lvl="1"/>
            <a:r>
              <a:rPr lang="en-US" dirty="0" smtClean="0"/>
              <a:t>“Why can’t the features be exactly the same in both?”</a:t>
            </a:r>
          </a:p>
          <a:p>
            <a:pPr lvl="1"/>
            <a:r>
              <a:rPr lang="en-US" dirty="0" smtClean="0"/>
              <a:t>“Why can’t </a:t>
            </a:r>
            <a:r>
              <a:rPr lang="en-US" i="1" dirty="0" smtClean="0"/>
              <a:t>everything </a:t>
            </a:r>
            <a:r>
              <a:rPr lang="en-US" dirty="0" smtClean="0"/>
              <a:t>be exactly the same?  It hurts to learn a new game!”</a:t>
            </a:r>
          </a:p>
          <a:p>
            <a:r>
              <a:rPr lang="en-US" dirty="0" smtClean="0"/>
              <a:t>What can we learn about indirect models from trying to build two different online banking models?</a:t>
            </a:r>
            <a:endParaRPr lang="en-US" dirty="0"/>
          </a:p>
        </p:txBody>
      </p:sp>
      <p:sp>
        <p:nvSpPr>
          <p:cNvPr id="4" name="Text Placeholder 3"/>
          <p:cNvSpPr>
            <a:spLocks noGrp="1"/>
          </p:cNvSpPr>
          <p:nvPr>
            <p:ph type="body" sz="quarter" idx="13"/>
          </p:nvPr>
        </p:nvSpPr>
        <p:spPr/>
        <p:txBody>
          <a:bodyPr/>
          <a:lstStyle/>
          <a:p>
            <a:r>
              <a:rPr lang="en-US" dirty="0" smtClean="0"/>
              <a:t>If you want different outcomes and opportunities, have </a:t>
            </a:r>
            <a:r>
              <a:rPr lang="en-US" dirty="0"/>
              <a:t>the courage to build different </a:t>
            </a:r>
            <a:r>
              <a:rPr lang="en-US" dirty="0" smtClean="0"/>
              <a:t>models</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48</a:t>
            </a:fld>
            <a:endParaRPr lang="en-US"/>
          </a:p>
        </p:txBody>
      </p:sp>
    </p:spTree>
    <p:extLst>
      <p:ext uri="{BB962C8B-B14F-4D97-AF65-F5344CB8AC3E}">
        <p14:creationId xmlns:p14="http://schemas.microsoft.com/office/powerpoint/2010/main" val="156684705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2823573"/>
            <a:ext cx="1447800" cy="1443627"/>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Looking for financial engines that will drive your success</a:t>
            </a:r>
            <a:endParaRPr lang="en-US" dirty="0"/>
          </a:p>
        </p:txBody>
      </p:sp>
      <p:sp>
        <p:nvSpPr>
          <p:cNvPr id="3" name="Content Placeholder 2"/>
          <p:cNvSpPr>
            <a:spLocks noGrp="1"/>
          </p:cNvSpPr>
          <p:nvPr>
            <p:ph sz="quarter" idx="12"/>
          </p:nvPr>
        </p:nvSpPr>
        <p:spPr/>
        <p:txBody>
          <a:bodyPr/>
          <a:lstStyle/>
          <a:p>
            <a:r>
              <a:rPr lang="en-US" dirty="0"/>
              <a:t>Look high and </a:t>
            </a:r>
            <a:r>
              <a:rPr lang="en-US" dirty="0" smtClean="0"/>
              <a:t>low, </a:t>
            </a:r>
            <a:r>
              <a:rPr lang="en-US" dirty="0"/>
              <a:t>and under every </a:t>
            </a:r>
            <a:r>
              <a:rPr lang="en-US" dirty="0" smtClean="0"/>
              <a:t>rock  </a:t>
            </a:r>
          </a:p>
          <a:p>
            <a:pPr lvl="1"/>
            <a:r>
              <a:rPr lang="en-US" dirty="0" smtClean="0"/>
              <a:t>Consider everything as an asset with the potential to yield new returns</a:t>
            </a:r>
          </a:p>
          <a:p>
            <a:r>
              <a:rPr lang="en-US" dirty="0" smtClean="0"/>
              <a:t>You </a:t>
            </a:r>
            <a:r>
              <a:rPr lang="en-US" dirty="0"/>
              <a:t>are the vault keepers of what many people see as the </a:t>
            </a:r>
            <a:r>
              <a:rPr lang="en-US" dirty="0" smtClean="0"/>
              <a:t/>
            </a:r>
            <a:br>
              <a:rPr lang="en-US" dirty="0" smtClean="0"/>
            </a:br>
            <a:r>
              <a:rPr lang="en-US" dirty="0" smtClean="0"/>
              <a:t>most </a:t>
            </a:r>
            <a:r>
              <a:rPr lang="en-US" dirty="0"/>
              <a:t>important commodity in the world today: </a:t>
            </a:r>
            <a:r>
              <a:rPr lang="en-US" b="1" dirty="0"/>
              <a:t>personal </a:t>
            </a:r>
            <a:r>
              <a:rPr lang="en-US" b="1" dirty="0" smtClean="0"/>
              <a:t>data</a:t>
            </a:r>
          </a:p>
          <a:p>
            <a:pPr lvl="1"/>
            <a:r>
              <a:rPr lang="en-US" dirty="0" smtClean="0"/>
              <a:t>Is it yours to use?</a:t>
            </a:r>
          </a:p>
          <a:p>
            <a:pPr lvl="1"/>
            <a:r>
              <a:rPr lang="en-US" dirty="0" smtClean="0"/>
              <a:t>What is happening all around us related to selling what we know </a:t>
            </a:r>
            <a:br>
              <a:rPr lang="en-US" dirty="0" smtClean="0"/>
            </a:br>
            <a:r>
              <a:rPr lang="en-US" dirty="0" smtClean="0"/>
              <a:t>about people with whom we do business?  Can you trade on that?</a:t>
            </a:r>
          </a:p>
          <a:p>
            <a:pPr lvl="1"/>
            <a:r>
              <a:rPr lang="en-US" dirty="0" smtClean="0"/>
              <a:t>Is there a way to earn by saying you never will?</a:t>
            </a:r>
          </a:p>
          <a:p>
            <a:pPr lvl="1"/>
            <a:r>
              <a:rPr lang="en-US" dirty="0" smtClean="0"/>
              <a:t>Is there a way to inspire your member-customers to want to be </a:t>
            </a:r>
            <a:r>
              <a:rPr lang="en-US" i="1" dirty="0" smtClean="0"/>
              <a:t>member-owners </a:t>
            </a:r>
            <a:r>
              <a:rPr lang="en-US" dirty="0" smtClean="0"/>
              <a:t>of a personal data warehouse cooperative?</a:t>
            </a:r>
          </a:p>
          <a:p>
            <a:pPr lvl="1"/>
            <a:r>
              <a:rPr lang="en-US" dirty="0" smtClean="0"/>
              <a:t>When the world changes, will you already have discussed why?</a:t>
            </a:r>
          </a:p>
        </p:txBody>
      </p:sp>
      <p:sp>
        <p:nvSpPr>
          <p:cNvPr id="4" name="Text Placeholder 3"/>
          <p:cNvSpPr>
            <a:spLocks noGrp="1"/>
          </p:cNvSpPr>
          <p:nvPr>
            <p:ph type="body" sz="quarter" idx="13"/>
          </p:nvPr>
        </p:nvSpPr>
        <p:spPr>
          <a:xfrm>
            <a:off x="2362200" y="5943600"/>
            <a:ext cx="6400800" cy="457200"/>
          </a:xfrm>
        </p:spPr>
        <p:txBody>
          <a:bodyPr/>
          <a:lstStyle/>
          <a:p>
            <a:r>
              <a:rPr lang="en-US" dirty="0" smtClean="0"/>
              <a:t>More and more credit unions are wanting to pay for hints (triggers) about what their members might be doing...how long before someone wants to pay </a:t>
            </a:r>
            <a:r>
              <a:rPr lang="en-US" i="1" dirty="0" smtClean="0"/>
              <a:t>you </a:t>
            </a:r>
            <a:r>
              <a:rPr lang="en-US" dirty="0" smtClean="0"/>
              <a:t>for hints about what their customers are doing?</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49</a:t>
            </a:fld>
            <a:endParaRPr lang="en-US"/>
          </a:p>
        </p:txBody>
      </p:sp>
    </p:spTree>
    <p:extLst>
      <p:ext uri="{BB962C8B-B14F-4D97-AF65-F5344CB8AC3E}">
        <p14:creationId xmlns:p14="http://schemas.microsoft.com/office/powerpoint/2010/main" val="249830517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32124"/>
          <a:stretch/>
        </p:blipFill>
        <p:spPr>
          <a:xfrm>
            <a:off x="1667" y="0"/>
            <a:ext cx="9142333" cy="2209800"/>
          </a:xfrm>
          <a:prstGeom prst="rect">
            <a:avLst/>
          </a:prstGeom>
        </p:spPr>
      </p:pic>
      <p:sp>
        <p:nvSpPr>
          <p:cNvPr id="10" name="Rounded Rectangle 9"/>
          <p:cNvSpPr/>
          <p:nvPr/>
        </p:nvSpPr>
        <p:spPr bwMode="auto">
          <a:xfrm flipH="1">
            <a:off x="111456" y="2362200"/>
            <a:ext cx="2880360" cy="4495800"/>
          </a:xfrm>
          <a:prstGeom prst="roundRect">
            <a:avLst/>
          </a:prstGeom>
          <a:solidFill>
            <a:schemeClr val="bg1"/>
          </a:solidFill>
          <a:ln>
            <a:noFill/>
            <a:headEnd type="none" w="med" len="med"/>
            <a:tailEnd type="none" w="med" len="med"/>
          </a:ln>
          <a:effectLst>
            <a:outerShdw blurRad="63500" sx="104000" sy="104000" algn="ctr" rotWithShape="0">
              <a:schemeClr val="bg1">
                <a:lumMod val="65000"/>
                <a:alpha val="40000"/>
              </a:scheme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2400" b="1" dirty="0">
                <a:solidFill>
                  <a:schemeClr val="accent2"/>
                </a:solidFill>
                <a:effectLst>
                  <a:outerShdw blurRad="38100" dist="38100" dir="2700000" algn="tl">
                    <a:srgbClr val="000000">
                      <a:alpha val="43137"/>
                    </a:srgbClr>
                  </a:outerShdw>
                </a:effectLst>
                <a:latin typeface="+mj-lt"/>
              </a:rPr>
              <a:t>Actionable Analytical </a:t>
            </a:r>
            <a:r>
              <a:rPr lang="en-US" sz="2400" b="1" dirty="0" smtClean="0">
                <a:solidFill>
                  <a:schemeClr val="accent2"/>
                </a:solidFill>
                <a:effectLst>
                  <a:outerShdw blurRad="38100" dist="38100" dir="2700000" algn="tl">
                    <a:srgbClr val="000000">
                      <a:alpha val="43137"/>
                    </a:srgbClr>
                  </a:outerShdw>
                </a:effectLst>
                <a:latin typeface="+mj-lt"/>
              </a:rPr>
              <a:t>Approach 2.0</a:t>
            </a:r>
            <a:endParaRPr lang="en-US" dirty="0" smtClean="0">
              <a:solidFill>
                <a:schemeClr val="accent2"/>
              </a:solidFill>
              <a:latin typeface="+mj-lt"/>
            </a:endParaRPr>
          </a:p>
          <a:p>
            <a:pPr algn="ctr"/>
            <a:endParaRPr lang="en-US" dirty="0"/>
          </a:p>
          <a:p>
            <a:pPr algn="ctr"/>
            <a:r>
              <a:rPr lang="en-US" sz="1600" dirty="0" smtClean="0">
                <a:latin typeface="+mj-lt"/>
              </a:rPr>
              <a:t>Are you ready to extend data and your insight to the customer-owner?</a:t>
            </a:r>
          </a:p>
        </p:txBody>
      </p:sp>
      <p:sp>
        <p:nvSpPr>
          <p:cNvPr id="6" name="Title 5"/>
          <p:cNvSpPr>
            <a:spLocks noGrp="1"/>
          </p:cNvSpPr>
          <p:nvPr>
            <p:ph type="ctrTitle"/>
          </p:nvPr>
        </p:nvSpPr>
        <p:spPr>
          <a:xfrm>
            <a:off x="152400" y="1044575"/>
            <a:ext cx="5257800" cy="1470025"/>
          </a:xfrm>
          <a:noFill/>
        </p:spPr>
        <p:txBody>
          <a:bodyPr/>
          <a:lstStyle/>
          <a:p>
            <a:r>
              <a:rPr lang="en-US" sz="2400" i="1" dirty="0">
                <a:ln>
                  <a:noFill/>
                </a:ln>
                <a:solidFill>
                  <a:schemeClr val="bg1"/>
                </a:solidFill>
              </a:rPr>
              <a:t>Today’s Agenda</a:t>
            </a:r>
          </a:p>
        </p:txBody>
      </p:sp>
      <p:sp>
        <p:nvSpPr>
          <p:cNvPr id="5" name="Slide Number Placeholder 4"/>
          <p:cNvSpPr>
            <a:spLocks noGrp="1"/>
          </p:cNvSpPr>
          <p:nvPr>
            <p:ph type="sldNum" sz="quarter" idx="4294967295"/>
          </p:nvPr>
        </p:nvSpPr>
        <p:spPr>
          <a:xfrm>
            <a:off x="0" y="6356350"/>
            <a:ext cx="914400" cy="365125"/>
          </a:xfrm>
        </p:spPr>
        <p:txBody>
          <a:bodyPr/>
          <a:lstStyle/>
          <a:p>
            <a:pPr>
              <a:defRPr/>
            </a:pPr>
            <a:fld id="{A0DBF9E7-BFFF-4884-BFB7-E297003A0978}" type="slidenum">
              <a:rPr lang="en-US" smtClean="0"/>
              <a:pPr>
                <a:defRPr/>
              </a:pPr>
              <a:t>5</a:t>
            </a:fld>
            <a:endParaRPr lang="en-US"/>
          </a:p>
        </p:txBody>
      </p:sp>
      <p:sp>
        <p:nvSpPr>
          <p:cNvPr id="11" name="Rounded Rectangle 10"/>
          <p:cNvSpPr/>
          <p:nvPr/>
        </p:nvSpPr>
        <p:spPr bwMode="auto">
          <a:xfrm>
            <a:off x="3121356" y="2362200"/>
            <a:ext cx="2880360" cy="4495800"/>
          </a:xfrm>
          <a:prstGeom prst="roundRect">
            <a:avLst/>
          </a:prstGeom>
          <a:solidFill>
            <a:schemeClr val="bg1"/>
          </a:solidFill>
          <a:ln>
            <a:noFill/>
            <a:headEnd type="none" w="med" len="med"/>
            <a:tailEnd type="none" w="med" len="med"/>
          </a:ln>
          <a:effectLst>
            <a:outerShdw blurRad="63500" sx="104000" sy="104000" algn="ctr" rotWithShape="0">
              <a:schemeClr val="bg1">
                <a:lumMod val="65000"/>
                <a:alpha val="40000"/>
              </a:scheme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2400" b="1" dirty="0" smtClean="0">
                <a:solidFill>
                  <a:schemeClr val="accent2"/>
                </a:solidFill>
                <a:effectLst>
                  <a:outerShdw blurRad="38100" dist="38100" dir="2700000" algn="tl">
                    <a:srgbClr val="000000">
                      <a:alpha val="43137"/>
                    </a:srgbClr>
                  </a:outerShdw>
                </a:effectLst>
                <a:latin typeface="+mj-lt"/>
              </a:rPr>
              <a:t>Patronage Databases</a:t>
            </a:r>
            <a:endParaRPr lang="en-US" sz="2400" b="1" dirty="0">
              <a:solidFill>
                <a:schemeClr val="accent2"/>
              </a:solidFill>
              <a:effectLst>
                <a:outerShdw blurRad="38100" dist="38100" dir="2700000" algn="tl">
                  <a:srgbClr val="000000">
                    <a:alpha val="43137"/>
                  </a:srgbClr>
                </a:outerShdw>
              </a:effectLst>
              <a:latin typeface="+mj-lt"/>
            </a:endParaRPr>
          </a:p>
          <a:p>
            <a:pPr algn="ctr"/>
            <a:endParaRPr lang="en-US" sz="1600" dirty="0" smtClean="0"/>
          </a:p>
          <a:p>
            <a:pPr algn="ctr"/>
            <a:r>
              <a:rPr lang="en-US" sz="1600" dirty="0" smtClean="0"/>
              <a:t>The cornerstone of cooperative business financial engines – what’s the key to the CU’s success, member money or member activity?</a:t>
            </a:r>
            <a:endParaRPr lang="en-US" sz="1600" dirty="0"/>
          </a:p>
        </p:txBody>
      </p:sp>
      <p:sp>
        <p:nvSpPr>
          <p:cNvPr id="12" name="Rounded Rectangle 11"/>
          <p:cNvSpPr/>
          <p:nvPr/>
        </p:nvSpPr>
        <p:spPr bwMode="auto">
          <a:xfrm>
            <a:off x="6131256" y="2362200"/>
            <a:ext cx="2880360" cy="4495800"/>
          </a:xfrm>
          <a:prstGeom prst="roundRect">
            <a:avLst/>
          </a:prstGeom>
          <a:solidFill>
            <a:schemeClr val="bg1"/>
          </a:solidFill>
          <a:ln>
            <a:noFill/>
            <a:headEnd type="none" w="med" len="med"/>
            <a:tailEnd type="none" w="med" len="med"/>
          </a:ln>
          <a:effectLst>
            <a:outerShdw blurRad="63500" sx="104000" sy="104000" algn="ctr" rotWithShape="0">
              <a:schemeClr val="bg1">
                <a:lumMod val="65000"/>
                <a:alpha val="40000"/>
              </a:scheme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2400" b="1" dirty="0" smtClean="0">
                <a:solidFill>
                  <a:schemeClr val="accent2"/>
                </a:solidFill>
                <a:effectLst>
                  <a:outerShdw blurRad="38100" dist="38100" dir="2700000" algn="tl">
                    <a:srgbClr val="000000">
                      <a:alpha val="43137"/>
                    </a:srgbClr>
                  </a:outerShdw>
                </a:effectLst>
                <a:latin typeface="+mj-lt"/>
              </a:rPr>
              <a:t>Big projects where CEOs need to lead the way</a:t>
            </a:r>
          </a:p>
          <a:p>
            <a:pPr algn="ctr"/>
            <a:endParaRPr lang="en-US" sz="1600" dirty="0" smtClean="0"/>
          </a:p>
          <a:p>
            <a:pPr algn="ctr"/>
            <a:r>
              <a:rPr lang="en-US" sz="1600" dirty="0" smtClean="0"/>
              <a:t>Do we know the difference between our day-to-day jobs and the ones we should do to change the next decade?</a:t>
            </a:r>
            <a:endParaRPr lang="en-US" sz="1600" dirty="0"/>
          </a:p>
        </p:txBody>
      </p:sp>
      <p:sp>
        <p:nvSpPr>
          <p:cNvPr id="13" name="Flowchart: Document 12"/>
          <p:cNvSpPr/>
          <p:nvPr/>
        </p:nvSpPr>
        <p:spPr bwMode="auto">
          <a:xfrm flipV="1">
            <a:off x="-304800" y="5253159"/>
            <a:ext cx="9753600" cy="1676400"/>
          </a:xfrm>
          <a:prstGeom prst="flowChartDocumen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Flowchart: Document 15"/>
          <p:cNvSpPr/>
          <p:nvPr/>
        </p:nvSpPr>
        <p:spPr bwMode="auto">
          <a:xfrm flipV="1">
            <a:off x="-304800" y="5334000"/>
            <a:ext cx="9753600" cy="1676400"/>
          </a:xfrm>
          <a:prstGeom prst="flowChartDocumen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b="100000"/>
            </a:path>
            <a:tileRect t="-100000" r="-100000"/>
          </a:gra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462908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3962400"/>
            <a:ext cx="4572000" cy="983343"/>
          </a:xfrm>
        </p:spPr>
        <p:txBody>
          <a:bodyPr/>
          <a:lstStyle/>
          <a:p>
            <a:r>
              <a:rPr lang="en-US" dirty="0" smtClean="0"/>
              <a:t>Big projects where CEOs need to lead the way</a:t>
            </a:r>
            <a:endParaRPr lang="en-US" dirty="0"/>
          </a:p>
        </p:txBody>
      </p:sp>
      <p:sp>
        <p:nvSpPr>
          <p:cNvPr id="6" name="Subtitle 5"/>
          <p:cNvSpPr>
            <a:spLocks noGrp="1"/>
          </p:cNvSpPr>
          <p:nvPr>
            <p:ph type="subTitle" idx="1"/>
          </p:nvPr>
        </p:nvSpPr>
        <p:spPr>
          <a:xfrm>
            <a:off x="381000" y="5181600"/>
            <a:ext cx="4191000" cy="1371600"/>
          </a:xfrm>
        </p:spPr>
        <p:txBody>
          <a:bodyPr/>
          <a:lstStyle/>
          <a:p>
            <a:r>
              <a:rPr lang="en-US" dirty="0" smtClean="0"/>
              <a:t>Do we know the difference between our day-to-day jobs and the ones we should do to change the next decade?</a:t>
            </a:r>
            <a:br>
              <a:rPr lang="en-US" dirty="0" smtClean="0"/>
            </a:br>
            <a:endParaRPr lang="en-US" dirty="0"/>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752600"/>
            <a:ext cx="4788499" cy="3370756"/>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Does our network model align with your </a:t>
            </a:r>
            <a:br>
              <a:rPr lang="en-US" dirty="0" smtClean="0"/>
            </a:br>
            <a:r>
              <a:rPr lang="en-US" dirty="0" smtClean="0"/>
              <a:t>financial engines?</a:t>
            </a:r>
            <a:endParaRPr lang="en-US" dirty="0"/>
          </a:p>
        </p:txBody>
      </p:sp>
      <p:sp>
        <p:nvSpPr>
          <p:cNvPr id="3" name="Content Placeholder 2"/>
          <p:cNvSpPr>
            <a:spLocks noGrp="1"/>
          </p:cNvSpPr>
          <p:nvPr>
            <p:ph sz="quarter" idx="12"/>
          </p:nvPr>
        </p:nvSpPr>
        <p:spPr>
          <a:xfrm>
            <a:off x="381000" y="1752600"/>
            <a:ext cx="4191000" cy="4114800"/>
          </a:xfrm>
        </p:spPr>
        <p:txBody>
          <a:bodyPr/>
          <a:lstStyle/>
          <a:p>
            <a:r>
              <a:rPr lang="en-US" dirty="0" smtClean="0"/>
              <a:t>On March 26, 2014, we have a unique opportunity to talk together about how our CUSO pricing engines for the future can continue to align with how credit unions are thinking about their future</a:t>
            </a:r>
          </a:p>
          <a:p>
            <a:r>
              <a:rPr lang="en-US" dirty="0" smtClean="0"/>
              <a:t>Do you use the tools you have today? Do you need to do some research before March 26</a:t>
            </a:r>
            <a:r>
              <a:rPr lang="en-US" baseline="30000" dirty="0" smtClean="0"/>
              <a:t>th</a:t>
            </a:r>
            <a:r>
              <a:rPr lang="en-US" dirty="0" smtClean="0"/>
              <a:t>?</a:t>
            </a:r>
          </a:p>
          <a:p>
            <a:endParaRPr lang="en-US" dirty="0"/>
          </a:p>
        </p:txBody>
      </p:sp>
      <p:sp>
        <p:nvSpPr>
          <p:cNvPr id="4" name="Text Placeholder 3"/>
          <p:cNvSpPr>
            <a:spLocks noGrp="1"/>
          </p:cNvSpPr>
          <p:nvPr>
            <p:ph type="body" sz="quarter" idx="13"/>
          </p:nvPr>
        </p:nvSpPr>
        <p:spPr>
          <a:xfrm>
            <a:off x="2514600" y="5943600"/>
            <a:ext cx="6248400" cy="457200"/>
          </a:xfrm>
        </p:spPr>
        <p:txBody>
          <a:bodyPr/>
          <a:lstStyle/>
          <a:p>
            <a:r>
              <a:rPr lang="en-US" dirty="0" smtClean="0"/>
              <a:t>No tool represents our commitment to being a cooperative, </a:t>
            </a:r>
            <a:br>
              <a:rPr lang="en-US" dirty="0" smtClean="0"/>
            </a:br>
            <a:r>
              <a:rPr lang="en-US" dirty="0" smtClean="0"/>
              <a:t>to the power of ownership, more than this website</a:t>
            </a:r>
          </a:p>
          <a:p>
            <a:r>
              <a:rPr lang="en-US" dirty="0" smtClean="0"/>
              <a:t>What is a nuance to some is a critical stake in the ground to CU*Answers...do you know why?</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51</a:t>
            </a:fld>
            <a:endParaRPr lang="en-US"/>
          </a:p>
        </p:txBody>
      </p:sp>
      <p:sp>
        <p:nvSpPr>
          <p:cNvPr id="6" name="Rectangle 5"/>
          <p:cNvSpPr/>
          <p:nvPr/>
        </p:nvSpPr>
        <p:spPr>
          <a:xfrm>
            <a:off x="6130553" y="1524000"/>
            <a:ext cx="3021468" cy="369332"/>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dirty="0"/>
              <a:t>http://accounting.cubase.org/</a:t>
            </a:r>
          </a:p>
        </p:txBody>
      </p:sp>
    </p:spTree>
    <p:extLst>
      <p:ext uri="{BB962C8B-B14F-4D97-AF65-F5344CB8AC3E}">
        <p14:creationId xmlns:p14="http://schemas.microsoft.com/office/powerpoint/2010/main" val="28292884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Pricing Focus Group: Sneak Peek</a:t>
            </a:r>
            <a:br>
              <a:rPr lang="en-US" dirty="0" smtClean="0"/>
            </a:br>
            <a:r>
              <a:rPr lang="en-US" sz="1800" dirty="0" smtClean="0">
                <a:solidFill>
                  <a:schemeClr val="accent2">
                    <a:lumMod val="20000"/>
                    <a:lumOff val="80000"/>
                  </a:schemeClr>
                </a:solidFill>
              </a:rPr>
              <a:t>Some stats we’re working on for the 2010-2014 perspective </a:t>
            </a:r>
            <a:endParaRPr lang="en-US" dirty="0">
              <a:solidFill>
                <a:schemeClr val="accent2">
                  <a:lumMod val="20000"/>
                  <a:lumOff val="80000"/>
                </a:schemeClr>
              </a:solidFill>
            </a:endParaRPr>
          </a:p>
        </p:txBody>
      </p:sp>
      <p:sp>
        <p:nvSpPr>
          <p:cNvPr id="4" name="Slide Number Placeholder 3"/>
          <p:cNvSpPr>
            <a:spLocks noGrp="1"/>
          </p:cNvSpPr>
          <p:nvPr>
            <p:ph type="sldNum" sz="quarter" idx="10"/>
          </p:nvPr>
        </p:nvSpPr>
        <p:spPr/>
        <p:txBody>
          <a:bodyPr/>
          <a:lstStyle/>
          <a:p>
            <a:fld id="{77F42D85-6D6D-4ED8-A207-576450FE2C32}" type="slidenum">
              <a:rPr lang="en-US" smtClean="0"/>
              <a:pPr/>
              <a:t>52</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47800"/>
            <a:ext cx="5686795" cy="35052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21" y="4899636"/>
            <a:ext cx="2833810" cy="177047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3148229"/>
            <a:ext cx="2880953" cy="172857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5684" y="4908522"/>
            <a:ext cx="2823334" cy="171285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9979" y="4894234"/>
            <a:ext cx="2891429" cy="1765238"/>
          </a:xfrm>
          <a:prstGeom prst="rect">
            <a:avLst/>
          </a:prstGeom>
        </p:spPr>
      </p:pic>
      <p:cxnSp>
        <p:nvCxnSpPr>
          <p:cNvPr id="20" name="Straight Connector 19"/>
          <p:cNvCxnSpPr/>
          <p:nvPr/>
        </p:nvCxnSpPr>
        <p:spPr>
          <a:xfrm>
            <a:off x="5915395" y="1524000"/>
            <a:ext cx="0" cy="155448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076959" y="4874683"/>
            <a:ext cx="265176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096000" y="2111514"/>
            <a:ext cx="2626818"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000" dirty="0" smtClean="0"/>
              <a:t>Pricing trends from</a:t>
            </a:r>
            <a:br>
              <a:rPr lang="en-US" sz="2000" dirty="0" smtClean="0"/>
            </a:br>
            <a:r>
              <a:rPr lang="en-US" sz="2000" dirty="0" smtClean="0"/>
              <a:t>1999 to 2013</a:t>
            </a:r>
            <a:endParaRPr lang="en-US" sz="2000" dirty="0"/>
          </a:p>
        </p:txBody>
      </p:sp>
      <p:cxnSp>
        <p:nvCxnSpPr>
          <p:cNvPr id="28" name="Straight Connector 27"/>
          <p:cNvCxnSpPr/>
          <p:nvPr/>
        </p:nvCxnSpPr>
        <p:spPr>
          <a:xfrm>
            <a:off x="3043858" y="4985084"/>
            <a:ext cx="0" cy="155448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01021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Pricing Focus Group: Sneak Peek</a:t>
            </a:r>
            <a:br>
              <a:rPr lang="en-US" dirty="0" smtClean="0"/>
            </a:br>
            <a:r>
              <a:rPr lang="en-US" sz="1800" dirty="0" smtClean="0">
                <a:solidFill>
                  <a:schemeClr val="accent2">
                    <a:lumMod val="20000"/>
                    <a:lumOff val="80000"/>
                  </a:schemeClr>
                </a:solidFill>
              </a:rPr>
              <a:t>Some stats we’re working on for the 2010-2014 perspective</a:t>
            </a:r>
            <a:endParaRPr lang="en-US" dirty="0">
              <a:solidFill>
                <a:schemeClr val="accent2">
                  <a:lumMod val="20000"/>
                  <a:lumOff val="80000"/>
                </a:schemeClr>
              </a:solidFill>
            </a:endParaRPr>
          </a:p>
        </p:txBody>
      </p:sp>
      <p:sp>
        <p:nvSpPr>
          <p:cNvPr id="4" name="Slide Number Placeholder 3"/>
          <p:cNvSpPr>
            <a:spLocks noGrp="1"/>
          </p:cNvSpPr>
          <p:nvPr>
            <p:ph type="sldNum" sz="quarter" idx="10"/>
          </p:nvPr>
        </p:nvSpPr>
        <p:spPr/>
        <p:txBody>
          <a:bodyPr/>
          <a:lstStyle/>
          <a:p>
            <a:fld id="{77F42D85-6D6D-4ED8-A207-576450FE2C32}" type="slidenum">
              <a:rPr lang="en-US" smtClean="0"/>
              <a:pPr/>
              <a:t>53</a:t>
            </a:fld>
            <a:endParaRPr lang="en-US"/>
          </a:p>
        </p:txBody>
      </p:sp>
      <p:sp>
        <p:nvSpPr>
          <p:cNvPr id="5" name="Content Placeholder 4"/>
          <p:cNvSpPr>
            <a:spLocks noGrp="1"/>
          </p:cNvSpPr>
          <p:nvPr>
            <p:ph sz="quarter" idx="14"/>
          </p:nvPr>
        </p:nvSpPr>
        <p:spPr>
          <a:xfrm>
            <a:off x="3581400" y="1752600"/>
            <a:ext cx="5181600" cy="4207042"/>
          </a:xfrm>
        </p:spPr>
        <p:txBody>
          <a:bodyPr/>
          <a:lstStyle/>
          <a:p>
            <a:r>
              <a:rPr lang="en-US" dirty="0" smtClean="0"/>
              <a:t>I constantly boast that no credit union with CU*Answers today is being charged what their contract allows us to charge them</a:t>
            </a:r>
          </a:p>
          <a:p>
            <a:r>
              <a:rPr lang="en-US" dirty="0" smtClean="0"/>
              <a:t>We beat every </a:t>
            </a:r>
            <a:r>
              <a:rPr lang="en-US" i="1" dirty="0" smtClean="0"/>
              <a:t>pro forma </a:t>
            </a:r>
            <a:r>
              <a:rPr lang="en-US" dirty="0" smtClean="0"/>
              <a:t>projection that credit union leaders built into their analysis to join our network, way back when</a:t>
            </a:r>
          </a:p>
          <a:p>
            <a:r>
              <a:rPr lang="en-US" dirty="0" smtClean="0"/>
              <a:t>We lower prices, not around our contract, but around what our CUSO thinks is right for the day – and hopefully right for the future</a:t>
            </a:r>
          </a:p>
          <a:p>
            <a:r>
              <a:rPr lang="en-US" dirty="0" smtClean="0"/>
              <a:t>Do you know how this works?  Do you understand how to have a voice in this?  Do you think change is needed?</a:t>
            </a:r>
          </a:p>
          <a:p>
            <a:endParaRPr lang="en-US" dirty="0"/>
          </a:p>
        </p:txBody>
      </p:sp>
      <p:sp>
        <p:nvSpPr>
          <p:cNvPr id="3" name="Text Placeholder 2"/>
          <p:cNvSpPr>
            <a:spLocks noGrp="1"/>
          </p:cNvSpPr>
          <p:nvPr>
            <p:ph type="body" sz="quarter" idx="13"/>
          </p:nvPr>
        </p:nvSpPr>
        <p:spPr>
          <a:xfrm>
            <a:off x="4495800" y="5943600"/>
            <a:ext cx="4267200" cy="457200"/>
          </a:xfrm>
        </p:spPr>
        <p:txBody>
          <a:bodyPr/>
          <a:lstStyle/>
          <a:p>
            <a:r>
              <a:rPr lang="en-US" dirty="0" smtClean="0"/>
              <a:t>If so, then you’ll mark March 26</a:t>
            </a:r>
            <a:r>
              <a:rPr lang="en-US" baseline="30000" dirty="0" smtClean="0"/>
              <a:t>th</a:t>
            </a:r>
            <a:r>
              <a:rPr lang="en-US" dirty="0" smtClean="0"/>
              <a:t> on your calendar and make sure your ideas are heard</a:t>
            </a:r>
            <a:endParaRPr lang="en-US" dirty="0"/>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077" r="41527"/>
          <a:stretch/>
        </p:blipFill>
        <p:spPr bwMode="auto">
          <a:xfrm>
            <a:off x="609600" y="1295400"/>
            <a:ext cx="2895600" cy="5611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58760539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your calendar now!</a:t>
            </a:r>
            <a:endParaRPr lang="en-US" dirty="0">
              <a:solidFill>
                <a:schemeClr val="accent6">
                  <a:lumMod val="75000"/>
                </a:schemeClr>
              </a:solidFill>
            </a:endParaRPr>
          </a:p>
        </p:txBody>
      </p:sp>
      <p:sp>
        <p:nvSpPr>
          <p:cNvPr id="8" name="Content Placeholder 7"/>
          <p:cNvSpPr>
            <a:spLocks noGrp="1"/>
          </p:cNvSpPr>
          <p:nvPr>
            <p:ph idx="1"/>
          </p:nvPr>
        </p:nvSpPr>
        <p:spPr>
          <a:xfrm>
            <a:off x="381000" y="2057400"/>
            <a:ext cx="7010400" cy="3733801"/>
          </a:xfrm>
        </p:spPr>
        <p:txBody>
          <a:bodyPr/>
          <a:lstStyle/>
          <a:p>
            <a:pPr marL="0" indent="0">
              <a:buNone/>
            </a:pPr>
            <a:r>
              <a:rPr lang="en-US" sz="1800" b="1" dirty="0" smtClean="0">
                <a:solidFill>
                  <a:schemeClr val="accent3"/>
                </a:solidFill>
              </a:rPr>
              <a:t>Tuesday, March 25</a:t>
            </a:r>
          </a:p>
          <a:p>
            <a:r>
              <a:rPr lang="en-US" sz="1800" b="1" dirty="0" smtClean="0"/>
              <a:t>Accounting Top 10 </a:t>
            </a:r>
            <a:r>
              <a:rPr lang="en-US" sz="1800" dirty="0" smtClean="0"/>
              <a:t>Focus Group </a:t>
            </a:r>
            <a:r>
              <a:rPr lang="en-US" sz="1400" i="1" dirty="0" smtClean="0"/>
              <a:t>(meeting #3)</a:t>
            </a:r>
            <a:endParaRPr lang="en-US" sz="1800" i="1" dirty="0" smtClean="0"/>
          </a:p>
          <a:p>
            <a:pPr lvl="1"/>
            <a:r>
              <a:rPr lang="en-US" sz="1600" dirty="0" smtClean="0"/>
              <a:t>Working with CU*Answers developers to prioritize, envision, and deliver new CU*BASE accounting tools</a:t>
            </a:r>
          </a:p>
          <a:p>
            <a:r>
              <a:rPr lang="en-US" sz="1800" b="1" dirty="0" smtClean="0"/>
              <a:t>CFO Strategies </a:t>
            </a:r>
            <a:r>
              <a:rPr lang="en-US" sz="1800" dirty="0" smtClean="0"/>
              <a:t>Roundtable </a:t>
            </a:r>
            <a:r>
              <a:rPr lang="en-US" sz="1400" i="1" dirty="0" smtClean="0"/>
              <a:t>(inaugural meeting)</a:t>
            </a:r>
            <a:endParaRPr lang="en-US" sz="1800" i="1" dirty="0" smtClean="0"/>
          </a:p>
          <a:p>
            <a:pPr lvl="1"/>
            <a:r>
              <a:rPr lang="en-US" sz="1600" dirty="0" smtClean="0"/>
              <a:t>A networking session for CFOs and accounting leaders, to discuss </a:t>
            </a:r>
            <a:r>
              <a:rPr lang="en-US" sz="1600" dirty="0"/>
              <a:t>financial issues related to credit unions and the solutions within our network</a:t>
            </a:r>
            <a:endParaRPr lang="en-US" sz="1600" dirty="0" smtClean="0"/>
          </a:p>
          <a:p>
            <a:pPr marL="0" indent="0">
              <a:buNone/>
            </a:pPr>
            <a:r>
              <a:rPr lang="en-US" sz="1800" b="1" dirty="0" smtClean="0">
                <a:solidFill>
                  <a:schemeClr val="accent3"/>
                </a:solidFill>
              </a:rPr>
              <a:t>Wednesday, </a:t>
            </a:r>
            <a:r>
              <a:rPr lang="en-US" sz="1800" b="1" dirty="0">
                <a:solidFill>
                  <a:schemeClr val="accent3"/>
                </a:solidFill>
              </a:rPr>
              <a:t>March </a:t>
            </a:r>
            <a:r>
              <a:rPr lang="en-US" sz="1800" b="1" dirty="0" smtClean="0">
                <a:solidFill>
                  <a:schemeClr val="accent3"/>
                </a:solidFill>
              </a:rPr>
              <a:t>26</a:t>
            </a:r>
            <a:endParaRPr lang="en-US" sz="1800" dirty="0" smtClean="0"/>
          </a:p>
          <a:p>
            <a:r>
              <a:rPr lang="en-US" sz="1800" dirty="0" smtClean="0"/>
              <a:t>2014 CUSO </a:t>
            </a:r>
            <a:r>
              <a:rPr lang="en-US" sz="1800" b="1" dirty="0" smtClean="0"/>
              <a:t>Pricing Focus Group </a:t>
            </a:r>
            <a:r>
              <a:rPr lang="en-US" sz="1400" i="1" dirty="0"/>
              <a:t>(meeting #3)</a:t>
            </a:r>
            <a:endParaRPr lang="en-US" sz="1800" b="1" i="1" dirty="0" smtClean="0"/>
          </a:p>
          <a:p>
            <a:pPr lvl="1"/>
            <a:r>
              <a:rPr lang="en-US" sz="1600" dirty="0" smtClean="0"/>
              <a:t>Discussion with CEO Randy Karnes on CU*Answers’ pricing trends, challenges, and potential future solutions</a:t>
            </a:r>
          </a:p>
          <a:p>
            <a:pPr lvl="1"/>
            <a:r>
              <a:rPr lang="en-US" sz="1600" dirty="0" smtClean="0"/>
              <a:t>Interact with CU*Answers Board and senior leadership on how CUSO pricing designs affect CU budgets and operations</a:t>
            </a:r>
          </a:p>
          <a:p>
            <a:pPr lvl="1"/>
            <a:r>
              <a:rPr lang="en-US" sz="1600" dirty="0" smtClean="0"/>
              <a:t>Learn what potential changes your CU might consider for business plans for 2015 and beyond</a:t>
            </a:r>
          </a:p>
          <a:p>
            <a:pPr lvl="1"/>
            <a:endParaRPr lang="en-US" sz="1600" dirty="0"/>
          </a:p>
        </p:txBody>
      </p:sp>
      <p:sp>
        <p:nvSpPr>
          <p:cNvPr id="3" name="Slide Number Placeholder 2"/>
          <p:cNvSpPr>
            <a:spLocks noGrp="1"/>
          </p:cNvSpPr>
          <p:nvPr>
            <p:ph type="sldNum" sz="quarter" idx="12"/>
          </p:nvPr>
        </p:nvSpPr>
        <p:spPr>
          <a:prstGeom prst="rect">
            <a:avLst/>
          </a:prstGeom>
        </p:spPr>
        <p:txBody>
          <a:bodyPr/>
          <a:lstStyle/>
          <a:p>
            <a:fld id="{E54FDF46-4A52-4F2B-8DF0-BB4C40E65B4E}" type="slidenum">
              <a:rPr lang="en-US" smtClean="0"/>
              <a:pPr/>
              <a:t>54</a:t>
            </a:fld>
            <a:endParaRPr lang="en-US" dirty="0"/>
          </a:p>
        </p:txBody>
      </p:sp>
      <p:sp>
        <p:nvSpPr>
          <p:cNvPr id="5" name="Subtitle 4"/>
          <p:cNvSpPr>
            <a:spLocks noGrp="1"/>
          </p:cNvSpPr>
          <p:nvPr>
            <p:ph type="subTitle" idx="14"/>
          </p:nvPr>
        </p:nvSpPr>
        <p:spPr>
          <a:xfrm>
            <a:off x="381000" y="1524000"/>
            <a:ext cx="8229600" cy="381000"/>
          </a:xfrm>
        </p:spPr>
        <p:style>
          <a:lnRef idx="0">
            <a:schemeClr val="accent3"/>
          </a:lnRef>
          <a:fillRef idx="3">
            <a:schemeClr val="accent3"/>
          </a:fillRef>
          <a:effectRef idx="3">
            <a:schemeClr val="accent3"/>
          </a:effectRef>
          <a:fontRef idx="minor">
            <a:schemeClr val="lt1"/>
          </a:fontRef>
        </p:style>
        <p:txBody>
          <a:bodyPr anchor="ctr" anchorCtr="0"/>
          <a:lstStyle/>
          <a:p>
            <a:pPr algn="ctr"/>
            <a:r>
              <a:rPr lang="en-US" sz="2800" cap="none" dirty="0" smtClean="0">
                <a:solidFill>
                  <a:schemeClr val="bg1"/>
                </a:solidFill>
              </a:rPr>
              <a:t>2014 Special Event</a:t>
            </a:r>
            <a:endParaRPr lang="en-US" sz="2800" cap="none"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09800"/>
            <a:ext cx="1346200" cy="173672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4114800"/>
            <a:ext cx="1346200" cy="1736725"/>
          </a:xfrm>
          <a:prstGeom prst="rect">
            <a:avLst/>
          </a:prstGeom>
          <a:ln>
            <a:noFill/>
          </a:ln>
          <a:effectLst>
            <a:outerShdw blurRad="190500" algn="tl" rotWithShape="0">
              <a:srgbClr val="000000">
                <a:alpha val="70000"/>
              </a:srgbClr>
            </a:outerShdw>
          </a:effectLst>
        </p:spPr>
      </p:pic>
      <p:sp>
        <p:nvSpPr>
          <p:cNvPr id="10" name="Explosion 1 9"/>
          <p:cNvSpPr/>
          <p:nvPr/>
        </p:nvSpPr>
        <p:spPr>
          <a:xfrm>
            <a:off x="5562600" y="69294"/>
            <a:ext cx="3505200" cy="1988106"/>
          </a:xfrm>
          <a:prstGeom prst="irregularSeal1">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000" smtClean="0"/>
              <a:t>March 25-26, 2014</a:t>
            </a:r>
            <a:endParaRPr lang="en-US" sz="2000" dirty="0"/>
          </a:p>
        </p:txBody>
      </p:sp>
    </p:spTree>
    <p:extLst>
      <p:ext uri="{BB962C8B-B14F-4D97-AF65-F5344CB8AC3E}">
        <p14:creationId xmlns:p14="http://schemas.microsoft.com/office/powerpoint/2010/main" val="4088854621"/>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tracking the Accounting Top 10?</a:t>
            </a:r>
            <a:endParaRPr lang="en-US" dirty="0"/>
          </a:p>
        </p:txBody>
      </p:sp>
      <p:sp>
        <p:nvSpPr>
          <p:cNvPr id="3" name="Content Placeholder 2"/>
          <p:cNvSpPr>
            <a:spLocks noGrp="1"/>
          </p:cNvSpPr>
          <p:nvPr>
            <p:ph sz="quarter" idx="12"/>
          </p:nvPr>
        </p:nvSpPr>
        <p:spPr>
          <a:xfrm>
            <a:off x="4267200" y="2438400"/>
            <a:ext cx="4495800" cy="3429000"/>
          </a:xfrm>
        </p:spPr>
        <p:txBody>
          <a:bodyPr/>
          <a:lstStyle/>
          <a:p>
            <a:r>
              <a:rPr lang="en-US" dirty="0" smtClean="0"/>
              <a:t>True to my heart as an ex-CFO, this focus group really has me going</a:t>
            </a:r>
          </a:p>
          <a:p>
            <a:r>
              <a:rPr lang="en-US" dirty="0" smtClean="0"/>
              <a:t>These projects are changing the foundation of what we understand about accounting and how it interacts with every other part of CU*BASE</a:t>
            </a:r>
          </a:p>
          <a:p>
            <a:r>
              <a:rPr lang="en-US" dirty="0" smtClean="0"/>
              <a:t>There are some quick-hit tools in here, but more importantly, there are ideas that will launch new businesses and secure business intelligence that has yet to be documented</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55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914400"/>
            <a:ext cx="3338666" cy="5819980"/>
          </a:xfrm>
          <a:prstGeom prst="rect">
            <a:avLst/>
          </a:prstGeom>
          <a:ln>
            <a:noFill/>
          </a:ln>
          <a:effectLst>
            <a:outerShdw blurRad="190500" algn="tl" rotWithShape="0">
              <a:srgbClr val="000000">
                <a:alpha val="70000"/>
              </a:srgbClr>
            </a:outerShdw>
          </a:effectLst>
        </p:spPr>
      </p:pic>
      <p:sp>
        <p:nvSpPr>
          <p:cNvPr id="6" name="Rectangle 5"/>
          <p:cNvSpPr/>
          <p:nvPr/>
        </p:nvSpPr>
        <p:spPr>
          <a:xfrm>
            <a:off x="2438400" y="1828800"/>
            <a:ext cx="58674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dirty="0"/>
              <a:t>http://gividends.com/category/top-ten-priorities-2013/</a:t>
            </a:r>
          </a:p>
        </p:txBody>
      </p:sp>
    </p:spTree>
    <p:extLst>
      <p:ext uri="{BB962C8B-B14F-4D97-AF65-F5344CB8AC3E}">
        <p14:creationId xmlns:p14="http://schemas.microsoft.com/office/powerpoint/2010/main" val="365074060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dashboard to understand CU*BASE </a:t>
            </a:r>
            <a:br>
              <a:rPr lang="en-US" dirty="0" smtClean="0"/>
            </a:br>
            <a:r>
              <a:rPr lang="en-US" dirty="0" smtClean="0"/>
              <a:t>accounting concepts in a new way</a:t>
            </a:r>
            <a:endParaRPr lang="en-US" dirty="0">
              <a:solidFill>
                <a:schemeClr val="accent2">
                  <a:lumMod val="20000"/>
                  <a:lumOff val="80000"/>
                </a:schemeClr>
              </a:solidFill>
            </a:endParaRPr>
          </a:p>
        </p:txBody>
      </p:sp>
      <p:sp>
        <p:nvSpPr>
          <p:cNvPr id="7" name="Text Placeholder 6"/>
          <p:cNvSpPr>
            <a:spLocks noGrp="1"/>
          </p:cNvSpPr>
          <p:nvPr>
            <p:ph type="body" sz="quarter" idx="13"/>
          </p:nvPr>
        </p:nvSpPr>
        <p:spPr/>
        <p:txBody>
          <a:bodyPr/>
          <a:lstStyle/>
          <a:p>
            <a:r>
              <a:rPr lang="en-US" dirty="0" smtClean="0"/>
              <a:t>Let’s take a look...</a:t>
            </a:r>
            <a:endParaRPr lang="en-US" dirty="0"/>
          </a:p>
        </p:txBody>
      </p:sp>
      <p:sp>
        <p:nvSpPr>
          <p:cNvPr id="10" name="Slide Number Placeholder 9"/>
          <p:cNvSpPr>
            <a:spLocks noGrp="1"/>
          </p:cNvSpPr>
          <p:nvPr>
            <p:ph type="sldNum" sz="quarter" idx="14"/>
          </p:nvPr>
        </p:nvSpPr>
        <p:spPr/>
        <p:txBody>
          <a:bodyPr/>
          <a:lstStyle/>
          <a:p>
            <a:fld id="{33D6E5A2-EC83-451F-A719-9AC1370DD5CF}" type="slidenum">
              <a:rPr lang="en-US" smtClean="0"/>
              <a:pPr/>
              <a:t>56</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447800"/>
            <a:ext cx="3968572" cy="2052857"/>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292" y="4343400"/>
            <a:ext cx="2318708" cy="10668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286000"/>
            <a:ext cx="4470000" cy="3317142"/>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8432" y="4114800"/>
            <a:ext cx="4470000" cy="3317142"/>
          </a:xfrm>
          <a:prstGeom prst="rect">
            <a:avLst/>
          </a:prstGeom>
          <a:ln>
            <a:noFill/>
          </a:ln>
          <a:effectLst>
            <a:outerShdw blurRad="190500" algn="tl" rotWithShape="0">
              <a:srgbClr val="000000">
                <a:alpha val="70000"/>
              </a:srgbClr>
            </a:outerShdw>
          </a:effectLst>
        </p:spPr>
      </p:pic>
      <p:sp>
        <p:nvSpPr>
          <p:cNvPr id="13" name="Rectangle 12"/>
          <p:cNvSpPr/>
          <p:nvPr/>
        </p:nvSpPr>
        <p:spPr>
          <a:xfrm>
            <a:off x="381000" y="1600200"/>
            <a:ext cx="3194785"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r>
              <a:rPr lang="en-US" dirty="0"/>
              <a:t>TR Journal Entry “Breadcrumbs”</a:t>
            </a:r>
          </a:p>
        </p:txBody>
      </p:sp>
      <p:sp>
        <p:nvSpPr>
          <p:cNvPr id="14" name="Explosion 1 13"/>
          <p:cNvSpPr/>
          <p:nvPr/>
        </p:nvSpPr>
        <p:spPr>
          <a:xfrm>
            <a:off x="7175814" y="0"/>
            <a:ext cx="1752600" cy="1864628"/>
          </a:xfrm>
          <a:prstGeom prst="irregularSeal1">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sz="1000" dirty="0"/>
              <a:t>Features in development, to be released as soon as FEP allows</a:t>
            </a:r>
          </a:p>
        </p:txBody>
      </p:sp>
    </p:spTree>
    <p:extLst>
      <p:ext uri="{BB962C8B-B14F-4D97-AF65-F5344CB8AC3E}">
        <p14:creationId xmlns:p14="http://schemas.microsoft.com/office/powerpoint/2010/main" val="248372896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410200" y="1143000"/>
            <a:ext cx="3622040" cy="1779524"/>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a:t>Building a Budget Business as we build a </a:t>
            </a:r>
            <a:r>
              <a:rPr lang="en-US" dirty="0" smtClean="0"/>
              <a:t/>
            </a:r>
            <a:br>
              <a:rPr lang="en-US" dirty="0" smtClean="0"/>
            </a:br>
            <a:r>
              <a:rPr lang="en-US" dirty="0" smtClean="0"/>
              <a:t>solution for </a:t>
            </a:r>
            <a:r>
              <a:rPr lang="en-US" dirty="0"/>
              <a:t>the Accounting Top 10 </a:t>
            </a:r>
          </a:p>
        </p:txBody>
      </p:sp>
      <p:sp>
        <p:nvSpPr>
          <p:cNvPr id="5" name="Slide Number Placeholder 4"/>
          <p:cNvSpPr>
            <a:spLocks noGrp="1"/>
          </p:cNvSpPr>
          <p:nvPr>
            <p:ph type="sldNum" sz="quarter" idx="10"/>
          </p:nvPr>
        </p:nvSpPr>
        <p:spPr/>
        <p:txBody>
          <a:bodyPr/>
          <a:lstStyle/>
          <a:p>
            <a:fld id="{B21889AB-90DF-4F03-B430-F12A03ED58B3}" type="slidenum">
              <a:rPr lang="en-US" smtClean="0"/>
              <a:pPr/>
              <a:t>57</a:t>
            </a:fld>
            <a:endParaRPr lang="en-US"/>
          </a:p>
        </p:txBody>
      </p:sp>
      <p:sp>
        <p:nvSpPr>
          <p:cNvPr id="7" name="Text Placeholder 6"/>
          <p:cNvSpPr>
            <a:spLocks noGrp="1"/>
          </p:cNvSpPr>
          <p:nvPr>
            <p:ph type="body" sz="quarter" idx="13"/>
          </p:nvPr>
        </p:nvSpPr>
        <p:spPr/>
        <p:txBody>
          <a:bodyPr/>
          <a:lstStyle/>
          <a:p>
            <a:r>
              <a:rPr lang="en-US" dirty="0" smtClean="0"/>
              <a:t>Let’s take a look...</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71600"/>
            <a:ext cx="3973334" cy="294857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2857918"/>
            <a:ext cx="3973334" cy="2948572"/>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6"/>
          <a:stretch>
            <a:fillRect/>
          </a:stretch>
        </p:blipFill>
        <p:spPr>
          <a:xfrm>
            <a:off x="4724400" y="2545461"/>
            <a:ext cx="4082669" cy="2940939"/>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067" y="4823828"/>
            <a:ext cx="3973334" cy="2948572"/>
          </a:xfrm>
          <a:prstGeom prst="rect">
            <a:avLst/>
          </a:prstGeom>
          <a:ln>
            <a:noFill/>
          </a:ln>
          <a:effectLst>
            <a:outerShdw blurRad="190500" algn="tl" rotWithShape="0">
              <a:srgbClr val="000000">
                <a:alpha val="70000"/>
              </a:srgbClr>
            </a:outerShdw>
          </a:effectLst>
        </p:spPr>
      </p:pic>
      <p:sp>
        <p:nvSpPr>
          <p:cNvPr id="15" name="Explosion 1 14"/>
          <p:cNvSpPr/>
          <p:nvPr/>
        </p:nvSpPr>
        <p:spPr>
          <a:xfrm>
            <a:off x="7175814" y="0"/>
            <a:ext cx="1752600" cy="1864628"/>
          </a:xfrm>
          <a:prstGeom prst="irregularSeal1">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sz="1000" dirty="0"/>
              <a:t>Features in development, to be released as soon as FEP allows</a:t>
            </a:r>
          </a:p>
        </p:txBody>
      </p:sp>
    </p:spTree>
    <p:extLst>
      <p:ext uri="{BB962C8B-B14F-4D97-AF65-F5344CB8AC3E}">
        <p14:creationId xmlns:p14="http://schemas.microsoft.com/office/powerpoint/2010/main" val="169623016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Budget Business as we build a </a:t>
            </a:r>
            <a:r>
              <a:rPr lang="en-US" dirty="0" smtClean="0"/>
              <a:t/>
            </a:r>
            <a:br>
              <a:rPr lang="en-US" dirty="0" smtClean="0"/>
            </a:br>
            <a:r>
              <a:rPr lang="en-US" dirty="0" smtClean="0"/>
              <a:t>solution for </a:t>
            </a:r>
            <a:r>
              <a:rPr lang="en-US" dirty="0"/>
              <a:t>the Accounting Top 10 </a:t>
            </a:r>
          </a:p>
        </p:txBody>
      </p:sp>
      <p:sp>
        <p:nvSpPr>
          <p:cNvPr id="5" name="Slide Number Placeholder 4"/>
          <p:cNvSpPr>
            <a:spLocks noGrp="1"/>
          </p:cNvSpPr>
          <p:nvPr>
            <p:ph type="sldNum" sz="quarter" idx="10"/>
          </p:nvPr>
        </p:nvSpPr>
        <p:spPr/>
        <p:txBody>
          <a:bodyPr/>
          <a:lstStyle/>
          <a:p>
            <a:fld id="{B21889AB-90DF-4F03-B430-F12A03ED58B3}" type="slidenum">
              <a:rPr lang="en-US" smtClean="0"/>
              <a:pPr/>
              <a:t>58</a:t>
            </a:fld>
            <a:endParaRPr lang="en-US"/>
          </a:p>
        </p:txBody>
      </p:sp>
      <p:sp>
        <p:nvSpPr>
          <p:cNvPr id="8" name="Content Placeholder 7"/>
          <p:cNvSpPr>
            <a:spLocks noGrp="1"/>
          </p:cNvSpPr>
          <p:nvPr>
            <p:ph sz="quarter" idx="12"/>
          </p:nvPr>
        </p:nvSpPr>
        <p:spPr>
          <a:xfrm>
            <a:off x="384048" y="2090339"/>
            <a:ext cx="4038600" cy="4041248"/>
          </a:xfrm>
        </p:spPr>
        <p:txBody>
          <a:bodyPr/>
          <a:lstStyle/>
          <a:p>
            <a:r>
              <a:rPr lang="en-US" dirty="0" smtClean="0"/>
              <a:t>A tool that budgets every G/L for every branch based on your actual execution or previous budget plans</a:t>
            </a:r>
          </a:p>
          <a:p>
            <a:r>
              <a:rPr lang="en-US" dirty="0" smtClean="0"/>
              <a:t>A simple calculation of net change per G/L</a:t>
            </a:r>
          </a:p>
          <a:p>
            <a:pPr lvl="1"/>
            <a:r>
              <a:rPr lang="en-US" dirty="0" smtClean="0"/>
              <a:t>Different formulas for different segments of your income statement</a:t>
            </a:r>
          </a:p>
          <a:p>
            <a:r>
              <a:rPr lang="en-US" dirty="0" smtClean="0"/>
              <a:t>A tool that allows for interactive variance reporting, with dashboard-type tools to do it on the fly</a:t>
            </a:r>
          </a:p>
          <a:p>
            <a:r>
              <a:rPr lang="en-US" dirty="0" smtClean="0"/>
              <a:t>A tool that lets you group G/</a:t>
            </a:r>
            <a:r>
              <a:rPr lang="en-US" dirty="0" err="1" smtClean="0"/>
              <a:t>Ls</a:t>
            </a:r>
            <a:r>
              <a:rPr lang="en-US" dirty="0" smtClean="0"/>
              <a:t> the same as the sub-totals on your income statement and see them online</a:t>
            </a:r>
          </a:p>
        </p:txBody>
      </p:sp>
      <p:sp>
        <p:nvSpPr>
          <p:cNvPr id="10" name="Content Placeholder 9"/>
          <p:cNvSpPr>
            <a:spLocks noGrp="1"/>
          </p:cNvSpPr>
          <p:nvPr>
            <p:ph sz="quarter" idx="14"/>
          </p:nvPr>
        </p:nvSpPr>
        <p:spPr>
          <a:xfrm>
            <a:off x="4555064" y="2090339"/>
            <a:ext cx="4207618" cy="3472608"/>
          </a:xfrm>
        </p:spPr>
        <p:txBody>
          <a:bodyPr/>
          <a:lstStyle/>
          <a:p>
            <a:r>
              <a:rPr lang="en-US" dirty="0" smtClean="0"/>
              <a:t>A tool that will not only project your asset/liability growth, but also the resulting balance, month by month</a:t>
            </a:r>
          </a:p>
          <a:p>
            <a:r>
              <a:rPr lang="en-US" dirty="0" smtClean="0"/>
              <a:t>Using the projected balance and estimated rates, calculate offsetting income and expense from assets liabilities</a:t>
            </a:r>
          </a:p>
          <a:p>
            <a:r>
              <a:rPr lang="en-US" dirty="0" smtClean="0"/>
              <a:t>Eventually, create simultaneous budgets for both your balance sheet and income statement around member accounts</a:t>
            </a:r>
          </a:p>
          <a:p>
            <a:r>
              <a:rPr lang="en-US" dirty="0" smtClean="0"/>
              <a:t>New tools to analyze past execution and calculate past yields</a:t>
            </a:r>
            <a:endParaRPr lang="en-US" dirty="0"/>
          </a:p>
        </p:txBody>
      </p:sp>
      <p:sp>
        <p:nvSpPr>
          <p:cNvPr id="6" name="Text Placeholder 5"/>
          <p:cNvSpPr>
            <a:spLocks noGrp="1"/>
          </p:cNvSpPr>
          <p:nvPr>
            <p:ph type="body" idx="1"/>
          </p:nvPr>
        </p:nvSpPr>
        <p:spPr>
          <a:xfrm>
            <a:off x="381000" y="1752600"/>
            <a:ext cx="4038600" cy="304800"/>
          </a:xfrm>
        </p:spPr>
        <p:txBody>
          <a:bodyPr/>
          <a:lstStyle/>
          <a:p>
            <a:r>
              <a:rPr lang="en-US" sz="1800" dirty="0" smtClean="0"/>
              <a:t>What it will be in 2014</a:t>
            </a:r>
            <a:endParaRPr lang="en-US" sz="1800" dirty="0"/>
          </a:p>
        </p:txBody>
      </p:sp>
      <p:sp>
        <p:nvSpPr>
          <p:cNvPr id="7" name="Text Placeholder 6"/>
          <p:cNvSpPr>
            <a:spLocks noGrp="1"/>
          </p:cNvSpPr>
          <p:nvPr>
            <p:ph type="body" sz="quarter" idx="3"/>
          </p:nvPr>
        </p:nvSpPr>
        <p:spPr>
          <a:xfrm>
            <a:off x="4552016" y="1752600"/>
            <a:ext cx="4210984" cy="304800"/>
          </a:xfrm>
        </p:spPr>
        <p:txBody>
          <a:bodyPr/>
          <a:lstStyle/>
          <a:p>
            <a:r>
              <a:rPr lang="en-US" sz="1800" dirty="0" smtClean="0"/>
              <a:t>What it will become as we work together</a:t>
            </a:r>
            <a:endParaRPr lang="en-US" sz="1800" dirty="0"/>
          </a:p>
        </p:txBody>
      </p:sp>
    </p:spTree>
    <p:extLst>
      <p:ext uri="{BB962C8B-B14F-4D97-AF65-F5344CB8AC3E}">
        <p14:creationId xmlns:p14="http://schemas.microsoft.com/office/powerpoint/2010/main" val="357905480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Budget Business as we build a </a:t>
            </a:r>
            <a:r>
              <a:rPr lang="en-US" dirty="0" smtClean="0"/>
              <a:t/>
            </a:r>
            <a:br>
              <a:rPr lang="en-US" dirty="0" smtClean="0"/>
            </a:br>
            <a:r>
              <a:rPr lang="en-US" dirty="0" smtClean="0"/>
              <a:t>solution for </a:t>
            </a:r>
            <a:r>
              <a:rPr lang="en-US" dirty="0"/>
              <a:t>the Accounting Top 10 </a:t>
            </a:r>
          </a:p>
        </p:txBody>
      </p:sp>
      <p:sp>
        <p:nvSpPr>
          <p:cNvPr id="5" name="Slide Number Placeholder 4"/>
          <p:cNvSpPr>
            <a:spLocks noGrp="1"/>
          </p:cNvSpPr>
          <p:nvPr>
            <p:ph type="sldNum" sz="quarter" idx="10"/>
          </p:nvPr>
        </p:nvSpPr>
        <p:spPr/>
        <p:txBody>
          <a:bodyPr/>
          <a:lstStyle/>
          <a:p>
            <a:fld id="{B21889AB-90DF-4F03-B430-F12A03ED58B3}" type="slidenum">
              <a:rPr lang="en-US" smtClean="0"/>
              <a:pPr/>
              <a:t>59</a:t>
            </a:fld>
            <a:endParaRPr lang="en-US"/>
          </a:p>
        </p:txBody>
      </p:sp>
      <p:sp>
        <p:nvSpPr>
          <p:cNvPr id="8" name="Content Placeholder 7"/>
          <p:cNvSpPr>
            <a:spLocks noGrp="1"/>
          </p:cNvSpPr>
          <p:nvPr>
            <p:ph sz="quarter" idx="12"/>
          </p:nvPr>
        </p:nvSpPr>
        <p:spPr>
          <a:xfrm>
            <a:off x="384048" y="2090339"/>
            <a:ext cx="4038600" cy="4041248"/>
          </a:xfrm>
        </p:spPr>
        <p:txBody>
          <a:bodyPr/>
          <a:lstStyle/>
          <a:p>
            <a:r>
              <a:rPr lang="en-US" dirty="0" smtClean="0"/>
              <a:t>A tool that budgets every G/L for every branch based on your actual execution or previous budget plans</a:t>
            </a:r>
          </a:p>
          <a:p>
            <a:r>
              <a:rPr lang="en-US" dirty="0" smtClean="0"/>
              <a:t>A simple calculation of net change per G/L</a:t>
            </a:r>
          </a:p>
          <a:p>
            <a:pPr lvl="1"/>
            <a:r>
              <a:rPr lang="en-US" dirty="0" smtClean="0"/>
              <a:t>Different formulas for different segments of your income statement</a:t>
            </a:r>
          </a:p>
          <a:p>
            <a:r>
              <a:rPr lang="en-US" dirty="0" smtClean="0"/>
              <a:t>A tool that allows for interactive variance reporting, with dashboard-type tools to do it on the fly</a:t>
            </a:r>
          </a:p>
          <a:p>
            <a:r>
              <a:rPr lang="en-US" dirty="0" smtClean="0"/>
              <a:t>A tool that lets you group G/</a:t>
            </a:r>
            <a:r>
              <a:rPr lang="en-US" dirty="0" err="1" smtClean="0"/>
              <a:t>Ls</a:t>
            </a:r>
            <a:r>
              <a:rPr lang="en-US" dirty="0" smtClean="0"/>
              <a:t> the same as the sub-totals on your income statement and see them online</a:t>
            </a:r>
          </a:p>
        </p:txBody>
      </p:sp>
      <p:sp>
        <p:nvSpPr>
          <p:cNvPr id="10" name="Content Placeholder 9"/>
          <p:cNvSpPr>
            <a:spLocks noGrp="1"/>
          </p:cNvSpPr>
          <p:nvPr>
            <p:ph sz="quarter" idx="14"/>
          </p:nvPr>
        </p:nvSpPr>
        <p:spPr>
          <a:xfrm>
            <a:off x="4555064" y="2090339"/>
            <a:ext cx="4207618" cy="3472608"/>
          </a:xfrm>
        </p:spPr>
        <p:txBody>
          <a:bodyPr/>
          <a:lstStyle/>
          <a:p>
            <a:r>
              <a:rPr lang="en-US" dirty="0" smtClean="0"/>
              <a:t>A tool that will not only project your asset/liability growth, but also the resulting balance, month by month</a:t>
            </a:r>
          </a:p>
          <a:p>
            <a:r>
              <a:rPr lang="en-US" dirty="0" smtClean="0"/>
              <a:t>Using the projected balance and estimated rates, calculate offsetting income and expense from assets liabilities</a:t>
            </a:r>
          </a:p>
          <a:p>
            <a:r>
              <a:rPr lang="en-US" dirty="0" smtClean="0"/>
              <a:t>Eventually, create simultaneous budgets for both your balance sheet and income statement around member accounts</a:t>
            </a:r>
          </a:p>
          <a:p>
            <a:r>
              <a:rPr lang="en-US" dirty="0" smtClean="0"/>
              <a:t>New tools to analyze past execution and calculate past yields</a:t>
            </a:r>
            <a:endParaRPr lang="en-US" dirty="0"/>
          </a:p>
        </p:txBody>
      </p:sp>
      <p:sp>
        <p:nvSpPr>
          <p:cNvPr id="6" name="Text Placeholder 5"/>
          <p:cNvSpPr>
            <a:spLocks noGrp="1"/>
          </p:cNvSpPr>
          <p:nvPr>
            <p:ph type="body" idx="1"/>
          </p:nvPr>
        </p:nvSpPr>
        <p:spPr>
          <a:xfrm>
            <a:off x="381000" y="1752600"/>
            <a:ext cx="4038600" cy="304800"/>
          </a:xfrm>
        </p:spPr>
        <p:txBody>
          <a:bodyPr/>
          <a:lstStyle/>
          <a:p>
            <a:r>
              <a:rPr lang="en-US" sz="1800" dirty="0" smtClean="0"/>
              <a:t>What it will be in 2014</a:t>
            </a:r>
            <a:endParaRPr lang="en-US" sz="1800" dirty="0"/>
          </a:p>
        </p:txBody>
      </p:sp>
      <p:sp>
        <p:nvSpPr>
          <p:cNvPr id="7" name="Text Placeholder 6"/>
          <p:cNvSpPr>
            <a:spLocks noGrp="1"/>
          </p:cNvSpPr>
          <p:nvPr>
            <p:ph type="body" sz="quarter" idx="3"/>
          </p:nvPr>
        </p:nvSpPr>
        <p:spPr>
          <a:xfrm>
            <a:off x="4552016" y="1752600"/>
            <a:ext cx="4210984" cy="304800"/>
          </a:xfrm>
        </p:spPr>
        <p:txBody>
          <a:bodyPr/>
          <a:lstStyle/>
          <a:p>
            <a:r>
              <a:rPr lang="en-US" sz="1800" dirty="0" smtClean="0"/>
              <a:t>What it will become as we work together</a:t>
            </a:r>
            <a:endParaRPr lang="en-US" sz="1800" dirty="0"/>
          </a:p>
        </p:txBody>
      </p:sp>
      <p:sp>
        <p:nvSpPr>
          <p:cNvPr id="3" name="Explosion 1 2"/>
          <p:cNvSpPr/>
          <p:nvPr/>
        </p:nvSpPr>
        <p:spPr>
          <a:xfrm>
            <a:off x="76200" y="-914400"/>
            <a:ext cx="8839200" cy="8839200"/>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There are two kinds of people in this world: people who want to watch as things evolve, and people who say, “call me when it’s done.”</a:t>
            </a:r>
          </a:p>
          <a:p>
            <a:pPr algn="ctr"/>
            <a:endParaRPr lang="en-US" dirty="0"/>
          </a:p>
          <a:p>
            <a:pPr algn="ctr"/>
            <a:r>
              <a:rPr lang="en-US" dirty="0" smtClean="0"/>
              <a:t>This budget tool needs people to push it along, stage by stage ... I hope you’ll join us on March 25 at the Accounting Top 10 focus group meeting</a:t>
            </a:r>
            <a:endParaRPr lang="en-US" dirty="0"/>
          </a:p>
        </p:txBody>
      </p:sp>
    </p:spTree>
    <p:extLst>
      <p:ext uri="{BB962C8B-B14F-4D97-AF65-F5344CB8AC3E}">
        <p14:creationId xmlns:p14="http://schemas.microsoft.com/office/powerpoint/2010/main" val="1640905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Actionable Analytical Approach 2.0</a:t>
            </a:r>
            <a:endParaRPr lang="en-US" dirty="0"/>
          </a:p>
        </p:txBody>
      </p:sp>
      <p:sp>
        <p:nvSpPr>
          <p:cNvPr id="4" name="Subtitle 3"/>
          <p:cNvSpPr>
            <a:spLocks noGrp="1"/>
          </p:cNvSpPr>
          <p:nvPr>
            <p:ph type="subTitle" idx="1"/>
          </p:nvPr>
        </p:nvSpPr>
        <p:spPr/>
        <p:txBody>
          <a:bodyPr/>
          <a:lstStyle/>
          <a:p>
            <a:r>
              <a:rPr lang="en-US" dirty="0" smtClean="0"/>
              <a:t>Are you ready to extend data and your insight to the customer-owner?</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new strategy group</a:t>
            </a:r>
            <a:br>
              <a:rPr lang="en-US" dirty="0" smtClean="0"/>
            </a:br>
            <a:r>
              <a:rPr lang="en-US" sz="1800" dirty="0" smtClean="0">
                <a:solidFill>
                  <a:schemeClr val="accent2">
                    <a:lumMod val="20000"/>
                    <a:lumOff val="80000"/>
                  </a:schemeClr>
                </a:solidFill>
              </a:rPr>
              <a:t>Led by our CFO, Bob Frizzle</a:t>
            </a:r>
            <a:endParaRPr lang="en-US" dirty="0">
              <a:solidFill>
                <a:schemeClr val="accent2">
                  <a:lumMod val="20000"/>
                  <a:lumOff val="80000"/>
                </a:schemeClr>
              </a:solidFill>
            </a:endParaRPr>
          </a:p>
        </p:txBody>
      </p:sp>
      <p:sp>
        <p:nvSpPr>
          <p:cNvPr id="10" name="Content Placeholder 9"/>
          <p:cNvSpPr>
            <a:spLocks noGrp="1"/>
          </p:cNvSpPr>
          <p:nvPr>
            <p:ph sz="quarter" idx="12"/>
          </p:nvPr>
        </p:nvSpPr>
        <p:spPr/>
        <p:txBody>
          <a:bodyPr/>
          <a:lstStyle/>
          <a:p>
            <a:r>
              <a:rPr lang="en-US" dirty="0" smtClean="0"/>
              <a:t>On March 25, 2014, Bob Frizzle will lead a new </a:t>
            </a:r>
            <a:r>
              <a:rPr lang="en-US" b="1" dirty="0" smtClean="0"/>
              <a:t>CFO Strategies</a:t>
            </a:r>
            <a:r>
              <a:rPr lang="en-US" dirty="0" smtClean="0"/>
              <a:t> focus group to discuss how network CFOs and accounting leaders could work together, much like CEOs are working together this week</a:t>
            </a:r>
          </a:p>
          <a:p>
            <a:r>
              <a:rPr lang="en-US" dirty="0" smtClean="0"/>
              <a:t>I would like to see this become an annual event, but we need to understand if your CU’s leaders have the energy for yet another annual meeting</a:t>
            </a:r>
          </a:p>
          <a:p>
            <a:pPr lvl="1"/>
            <a:r>
              <a:rPr lang="en-US" dirty="0" smtClean="0"/>
              <a:t>What time of year?  How often?</a:t>
            </a:r>
          </a:p>
          <a:p>
            <a:pPr lvl="1"/>
            <a:r>
              <a:rPr lang="en-US" dirty="0" smtClean="0"/>
              <a:t>How does it align with CEO Strategies?  Should it?</a:t>
            </a:r>
          </a:p>
          <a:p>
            <a:pPr lvl="1"/>
            <a:r>
              <a:rPr lang="en-US" dirty="0" smtClean="0"/>
              <a:t>Should CEO Strategies become “CU Officer Strategies” and we adapt our current format to a broader group?</a:t>
            </a:r>
          </a:p>
          <a:p>
            <a:pPr lvl="1"/>
            <a:r>
              <a:rPr lang="en-US" dirty="0" smtClean="0"/>
              <a:t>What will CFOs talk about that is bigger than our tools, that can change our network and how we all perform?</a:t>
            </a:r>
          </a:p>
          <a:p>
            <a:endParaRPr lang="en-US" dirty="0"/>
          </a:p>
        </p:txBody>
      </p:sp>
      <p:sp>
        <p:nvSpPr>
          <p:cNvPr id="11" name="Text Placeholder 10"/>
          <p:cNvSpPr>
            <a:spLocks noGrp="1"/>
          </p:cNvSpPr>
          <p:nvPr>
            <p:ph type="body" sz="quarter" idx="13"/>
          </p:nvPr>
        </p:nvSpPr>
        <p:spPr>
          <a:xfrm>
            <a:off x="5181600" y="5943600"/>
            <a:ext cx="3581400" cy="457200"/>
          </a:xfrm>
        </p:spPr>
        <p:txBody>
          <a:bodyPr/>
          <a:lstStyle/>
          <a:p>
            <a:r>
              <a:rPr lang="en-US" dirty="0" smtClean="0"/>
              <a:t>Bob Frizzle is a valuable architect of what our CUSO has become...I hope you’ll encourage your leaders to work more closely with Bob in the future</a:t>
            </a:r>
            <a:endParaRPr lang="en-US" dirty="0"/>
          </a:p>
        </p:txBody>
      </p:sp>
      <p:sp>
        <p:nvSpPr>
          <p:cNvPr id="3" name="Slide Number Placeholder 2"/>
          <p:cNvSpPr>
            <a:spLocks noGrp="1"/>
          </p:cNvSpPr>
          <p:nvPr>
            <p:ph type="sldNum" sz="quarter" idx="14"/>
          </p:nvPr>
        </p:nvSpPr>
        <p:spPr/>
        <p:txBody>
          <a:bodyPr/>
          <a:lstStyle/>
          <a:p>
            <a:fld id="{B21889AB-90DF-4F03-B430-F12A03ED58B3}" type="slidenum">
              <a:rPr lang="en-US" smtClean="0"/>
              <a:pPr/>
              <a:t>60</a:t>
            </a:fld>
            <a:endParaRPr lang="en-US"/>
          </a:p>
        </p:txBody>
      </p:sp>
    </p:spTree>
    <p:extLst>
      <p:ext uri="{BB962C8B-B14F-4D97-AF65-F5344CB8AC3E}">
        <p14:creationId xmlns:p14="http://schemas.microsoft.com/office/powerpoint/2010/main" val="58567165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Mortgage Statements</a:t>
            </a:r>
            <a:br>
              <a:rPr lang="en-US" dirty="0" smtClean="0"/>
            </a:br>
            <a:r>
              <a:rPr lang="en-US" sz="1800" dirty="0" smtClean="0">
                <a:solidFill>
                  <a:schemeClr val="accent2">
                    <a:lumMod val="20000"/>
                    <a:lumOff val="80000"/>
                  </a:schemeClr>
                </a:solidFill>
              </a:rPr>
              <a:t>When statements become bills</a:t>
            </a:r>
            <a:endParaRPr lang="en-US" dirty="0">
              <a:solidFill>
                <a:schemeClr val="accent2">
                  <a:lumMod val="20000"/>
                  <a:lumOff val="80000"/>
                </a:schemeClr>
              </a:solidFill>
            </a:endParaRPr>
          </a:p>
        </p:txBody>
      </p:sp>
      <p:sp>
        <p:nvSpPr>
          <p:cNvPr id="6" name="Content Placeholder 5"/>
          <p:cNvSpPr>
            <a:spLocks noGrp="1"/>
          </p:cNvSpPr>
          <p:nvPr>
            <p:ph sz="quarter" idx="12"/>
          </p:nvPr>
        </p:nvSpPr>
        <p:spPr>
          <a:xfrm>
            <a:off x="381000" y="1752600"/>
            <a:ext cx="5334000" cy="4114800"/>
          </a:xfrm>
        </p:spPr>
        <p:txBody>
          <a:bodyPr/>
          <a:lstStyle/>
          <a:p>
            <a:r>
              <a:rPr lang="en-US" dirty="0" smtClean="0"/>
              <a:t>Might mortgage statements </a:t>
            </a:r>
            <a:r>
              <a:rPr lang="en-US" dirty="0"/>
              <a:t>launch us towards statement </a:t>
            </a:r>
            <a:r>
              <a:rPr lang="en-US" dirty="0" smtClean="0"/>
              <a:t>cycles in the future, when bills need to go out more than once a month?</a:t>
            </a:r>
          </a:p>
          <a:p>
            <a:endParaRPr lang="en-US" dirty="0"/>
          </a:p>
        </p:txBody>
      </p:sp>
      <p:sp>
        <p:nvSpPr>
          <p:cNvPr id="7" name="Text Placeholder 6"/>
          <p:cNvSpPr>
            <a:spLocks noGrp="1"/>
          </p:cNvSpPr>
          <p:nvPr>
            <p:ph type="body" sz="quarter" idx="13"/>
          </p:nvPr>
        </p:nvSpPr>
        <p:spPr/>
        <p:txBody>
          <a:bodyPr/>
          <a:lstStyle/>
          <a:p>
            <a:r>
              <a:rPr lang="en-US" dirty="0" smtClean="0"/>
              <a:t>Check out the Kitchen for the latest news!</a:t>
            </a:r>
            <a:endParaRPr lang="en-US" dirty="0"/>
          </a:p>
        </p:txBody>
      </p:sp>
      <p:sp>
        <p:nvSpPr>
          <p:cNvPr id="3" name="Slide Number Placeholder 2"/>
          <p:cNvSpPr>
            <a:spLocks noGrp="1"/>
          </p:cNvSpPr>
          <p:nvPr>
            <p:ph type="sldNum" sz="quarter" idx="14"/>
          </p:nvPr>
        </p:nvSpPr>
        <p:spPr/>
        <p:txBody>
          <a:bodyPr/>
          <a:lstStyle/>
          <a:p>
            <a:fld id="{B21889AB-90DF-4F03-B430-F12A03ED58B3}" type="slidenum">
              <a:rPr lang="en-US" smtClean="0"/>
              <a:pPr/>
              <a:t>61</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881" y="1775565"/>
            <a:ext cx="2403586" cy="3101235"/>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5629">
            <a:off x="6514647" y="2703594"/>
            <a:ext cx="2403586" cy="310123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947" y="3112490"/>
            <a:ext cx="2242858" cy="289523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3657961"/>
            <a:ext cx="2242858" cy="2895239"/>
          </a:xfrm>
          <a:prstGeom prst="rect">
            <a:avLst/>
          </a:prstGeom>
          <a:ln>
            <a:noFill/>
          </a:ln>
          <a:effectLst>
            <a:outerShdw blurRad="190500" algn="tl" rotWithShape="0">
              <a:srgbClr val="000000">
                <a:alpha val="70000"/>
              </a:srgbClr>
            </a:outerShdw>
          </a:effectLst>
        </p:spPr>
      </p:pic>
      <p:sp>
        <p:nvSpPr>
          <p:cNvPr id="11" name="Cloud Callout 10"/>
          <p:cNvSpPr/>
          <p:nvPr/>
        </p:nvSpPr>
        <p:spPr>
          <a:xfrm>
            <a:off x="2362200" y="4255489"/>
            <a:ext cx="2590800" cy="1752239"/>
          </a:xfrm>
          <a:prstGeom prst="cloudCallout">
            <a:avLst>
              <a:gd name="adj1" fmla="val -50473"/>
              <a:gd name="adj2" fmla="val -5482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Special thanks to Alpena Alcona Area CU for some insightful analysis</a:t>
            </a:r>
            <a:endParaRPr lang="en-US" sz="1600" dirty="0"/>
          </a:p>
        </p:txBody>
      </p:sp>
    </p:spTree>
    <p:extLst>
      <p:ext uri="{BB962C8B-B14F-4D97-AF65-F5344CB8AC3E}">
        <p14:creationId xmlns:p14="http://schemas.microsoft.com/office/powerpoint/2010/main" val="149823022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bills change everything about </a:t>
            </a:r>
            <a:r>
              <a:rPr lang="en-US" dirty="0" err="1" smtClean="0"/>
              <a:t>eStatements</a:t>
            </a:r>
            <a:endParaRPr lang="en-US" dirty="0"/>
          </a:p>
        </p:txBody>
      </p:sp>
      <p:sp>
        <p:nvSpPr>
          <p:cNvPr id="3" name="Content Placeholder 2"/>
          <p:cNvSpPr>
            <a:spLocks noGrp="1"/>
          </p:cNvSpPr>
          <p:nvPr>
            <p:ph sz="quarter" idx="12"/>
          </p:nvPr>
        </p:nvSpPr>
        <p:spPr>
          <a:xfrm>
            <a:off x="381000" y="1752600"/>
            <a:ext cx="3962400" cy="4114800"/>
          </a:xfrm>
        </p:spPr>
        <p:txBody>
          <a:bodyPr/>
          <a:lstStyle/>
          <a:p>
            <a:r>
              <a:rPr lang="en-US" dirty="0" smtClean="0"/>
              <a:t>In 2014, we’ll start projects to allow </a:t>
            </a:r>
            <a:r>
              <a:rPr lang="en-US" u="sng" dirty="0" smtClean="0"/>
              <a:t>all</a:t>
            </a:r>
            <a:r>
              <a:rPr lang="en-US" dirty="0" smtClean="0"/>
              <a:t> credit unions </a:t>
            </a:r>
            <a:r>
              <a:rPr lang="en-US" i="1" dirty="0" smtClean="0"/>
              <a:t>(</a:t>
            </a:r>
            <a:r>
              <a:rPr lang="en-US" i="1" dirty="0" err="1" smtClean="0"/>
              <a:t>CU*Spy</a:t>
            </a:r>
            <a:r>
              <a:rPr lang="en-US" i="1" dirty="0" smtClean="0"/>
              <a:t> and in-house vaults)</a:t>
            </a:r>
            <a:r>
              <a:rPr lang="en-US" dirty="0" smtClean="0"/>
              <a:t> to offer new things in their “images portal”</a:t>
            </a:r>
          </a:p>
          <a:p>
            <a:pPr lvl="1"/>
            <a:r>
              <a:rPr lang="en-US" dirty="0" smtClean="0"/>
              <a:t>Regular statements</a:t>
            </a:r>
          </a:p>
          <a:p>
            <a:pPr lvl="1"/>
            <a:r>
              <a:rPr lang="en-US" dirty="0" smtClean="0"/>
              <a:t>Credit card statements</a:t>
            </a:r>
          </a:p>
          <a:p>
            <a:pPr lvl="1"/>
            <a:r>
              <a:rPr lang="en-US" dirty="0" smtClean="0"/>
              <a:t>Mortgage statements</a:t>
            </a:r>
          </a:p>
          <a:p>
            <a:pPr lvl="1"/>
            <a:r>
              <a:rPr lang="en-US" dirty="0" smtClean="0"/>
              <a:t>Teller receipt analysis</a:t>
            </a:r>
          </a:p>
          <a:p>
            <a:pPr lvl="1"/>
            <a:r>
              <a:rPr lang="en-US" b="1" dirty="0" smtClean="0">
                <a:solidFill>
                  <a:schemeClr val="accent6">
                    <a:lumMod val="75000"/>
                  </a:schemeClr>
                </a:solidFill>
              </a:rPr>
              <a:t>Receipt images</a:t>
            </a:r>
          </a:p>
          <a:p>
            <a:pPr lvl="1"/>
            <a:r>
              <a:rPr lang="en-US" b="1" dirty="0" smtClean="0">
                <a:solidFill>
                  <a:schemeClr val="accent6">
                    <a:lumMod val="75000"/>
                  </a:schemeClr>
                </a:solidFill>
              </a:rPr>
              <a:t>Loan documents</a:t>
            </a:r>
          </a:p>
          <a:p>
            <a:pPr lvl="1"/>
            <a:r>
              <a:rPr lang="en-US" b="1" dirty="0" smtClean="0">
                <a:solidFill>
                  <a:schemeClr val="accent6">
                    <a:lumMod val="75000"/>
                  </a:schemeClr>
                </a:solidFill>
              </a:rPr>
              <a:t>...a “Virtual </a:t>
            </a:r>
            <a:r>
              <a:rPr lang="en-US" b="1" dirty="0" err="1" smtClean="0">
                <a:solidFill>
                  <a:schemeClr val="accent6">
                    <a:lumMod val="75000"/>
                  </a:schemeClr>
                </a:solidFill>
              </a:rPr>
              <a:t>StrongBox</a:t>
            </a:r>
            <a:r>
              <a:rPr lang="en-US" b="1" dirty="0" smtClean="0">
                <a:solidFill>
                  <a:schemeClr val="accent6">
                    <a:lumMod val="75000"/>
                  </a:schemeClr>
                </a:solidFill>
              </a:rPr>
              <a:t>”</a:t>
            </a:r>
            <a:endParaRPr lang="en-US" b="1" dirty="0">
              <a:solidFill>
                <a:schemeClr val="accent6">
                  <a:lumMod val="75000"/>
                </a:schemeClr>
              </a:solidFill>
            </a:endParaRPr>
          </a:p>
        </p:txBody>
      </p:sp>
      <p:sp>
        <p:nvSpPr>
          <p:cNvPr id="4" name="Text Placeholder 3"/>
          <p:cNvSpPr>
            <a:spLocks noGrp="1"/>
          </p:cNvSpPr>
          <p:nvPr>
            <p:ph type="body" sz="quarter" idx="13"/>
          </p:nvPr>
        </p:nvSpPr>
        <p:spPr/>
        <p:txBody>
          <a:bodyPr/>
          <a:lstStyle/>
          <a:p>
            <a:r>
              <a:rPr lang="en-US" dirty="0" smtClean="0"/>
              <a:t>We’re moving from the idea of </a:t>
            </a:r>
            <a:r>
              <a:rPr lang="en-US" dirty="0" err="1" smtClean="0"/>
              <a:t>eStatements</a:t>
            </a:r>
            <a:r>
              <a:rPr lang="en-US" dirty="0" smtClean="0"/>
              <a:t> to the idea of “images in the cloud” . . . the private cloud your member enjoys with your credit union</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62</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2057400"/>
            <a:ext cx="4351614" cy="3009214"/>
          </a:xfrm>
          <a:prstGeom prst="rect">
            <a:avLst/>
          </a:prstGeom>
          <a:ln>
            <a:noFill/>
          </a:ln>
          <a:effectLst>
            <a:outerShdw blurRad="190500" algn="tl" rotWithShape="0">
              <a:srgbClr val="000000">
                <a:alpha val="70000"/>
              </a:srgbClr>
            </a:outerShdw>
          </a:effectLst>
        </p:spPr>
      </p:pic>
      <p:sp>
        <p:nvSpPr>
          <p:cNvPr id="10" name="TextBox 9"/>
          <p:cNvSpPr txBox="1"/>
          <p:nvPr/>
        </p:nvSpPr>
        <p:spPr>
          <a:xfrm>
            <a:off x="5562600" y="1752600"/>
            <a:ext cx="19050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Images Portal</a:t>
            </a:r>
            <a:endParaRPr lang="en-US" dirty="0"/>
          </a:p>
        </p:txBody>
      </p:sp>
      <p:sp>
        <p:nvSpPr>
          <p:cNvPr id="12" name="Wave 11"/>
          <p:cNvSpPr/>
          <p:nvPr/>
        </p:nvSpPr>
        <p:spPr>
          <a:xfrm>
            <a:off x="381000" y="4419600"/>
            <a:ext cx="411480" cy="228600"/>
          </a:xfrm>
          <a:prstGeom prst="wav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 dirty="0" smtClean="0"/>
              <a:t>New!</a:t>
            </a:r>
            <a:endParaRPr lang="en-US" sz="800" dirty="0"/>
          </a:p>
        </p:txBody>
      </p:sp>
      <p:pic>
        <p:nvPicPr>
          <p:cNvPr id="11" name="Picture 8" descr="C:\Users\dmoore\AppData\Local\Microsoft\Windows\Temporary Internet Files\Content.IE5\6P5Q2JIY\MC900436290[1].png">
            <a:hlinkClick r:id="rId4" action="ppaction://hlinkpres?slideindex=1&amp;slidetit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0486" y="6354486"/>
            <a:ext cx="351114" cy="35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82468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When a single product signals that you are your own private “cloud”</a:t>
            </a:r>
            <a:endParaRPr lang="en-US" dirty="0"/>
          </a:p>
        </p:txBody>
      </p:sp>
      <p:sp>
        <p:nvSpPr>
          <p:cNvPr id="5" name="Slide Number Placeholder 4"/>
          <p:cNvSpPr>
            <a:spLocks noGrp="1"/>
          </p:cNvSpPr>
          <p:nvPr>
            <p:ph type="sldNum" sz="quarter" idx="10"/>
          </p:nvPr>
        </p:nvSpPr>
        <p:spPr/>
        <p:txBody>
          <a:bodyPr/>
          <a:lstStyle/>
          <a:p>
            <a:fld id="{B21889AB-90DF-4F03-B430-F12A03ED58B3}" type="slidenum">
              <a:rPr lang="en-US" smtClean="0"/>
              <a:pPr/>
              <a:t>63</a:t>
            </a:fld>
            <a:endParaRPr lang="en-US" dirty="0"/>
          </a:p>
        </p:txBody>
      </p:sp>
      <p:sp>
        <p:nvSpPr>
          <p:cNvPr id="3" name="Content Placeholder 2"/>
          <p:cNvSpPr>
            <a:spLocks noGrp="1"/>
          </p:cNvSpPr>
          <p:nvPr>
            <p:ph sz="quarter" idx="12"/>
          </p:nvPr>
        </p:nvSpPr>
        <p:spPr/>
        <p:txBody>
          <a:bodyPr/>
          <a:lstStyle/>
          <a:p>
            <a:r>
              <a:rPr lang="en-US" dirty="0" smtClean="0"/>
              <a:t>CU*Answers and eDOC are partnering to bring the cloud concept into credit union business plans and tactics	</a:t>
            </a:r>
          </a:p>
          <a:p>
            <a:pPr lvl="1"/>
            <a:r>
              <a:rPr lang="en-US" dirty="0" smtClean="0"/>
              <a:t>It’s a new business model, one you should be tracking for 2014</a:t>
            </a:r>
          </a:p>
        </p:txBody>
      </p:sp>
      <p:sp>
        <p:nvSpPr>
          <p:cNvPr id="10" name="Content Placeholder 9"/>
          <p:cNvSpPr>
            <a:spLocks noGrp="1"/>
          </p:cNvSpPr>
          <p:nvPr>
            <p:ph sz="quarter" idx="14"/>
          </p:nvPr>
        </p:nvSpPr>
        <p:spPr>
          <a:xfrm>
            <a:off x="381000" y="2796901"/>
            <a:ext cx="3429000" cy="2924556"/>
          </a:xfrm>
        </p:spPr>
        <p:txBody>
          <a:bodyPr/>
          <a:lstStyle/>
          <a:p>
            <a:r>
              <a:rPr lang="en-US" dirty="0"/>
              <a:t>What it changes for us as CEOs is how we will move members to the idea </a:t>
            </a:r>
            <a:r>
              <a:rPr lang="en-US" dirty="0" smtClean="0"/>
              <a:t>of “image </a:t>
            </a:r>
            <a:r>
              <a:rPr lang="en-US" dirty="0"/>
              <a:t>portals” or “cloud storage” as part of their credit union</a:t>
            </a:r>
          </a:p>
          <a:p>
            <a:r>
              <a:rPr lang="en-US" dirty="0"/>
              <a:t>This is a good problem, but a marketing problem every CEO should understand</a:t>
            </a:r>
          </a:p>
          <a:p>
            <a:endParaRPr lang="en-US" dirty="0"/>
          </a:p>
        </p:txBody>
      </p:sp>
      <p:sp>
        <p:nvSpPr>
          <p:cNvPr id="9" name="Text Placeholder 8"/>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048000"/>
            <a:ext cx="6389504"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9534794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big projects picking up some steam</a:t>
            </a:r>
            <a:br>
              <a:rPr lang="en-US" dirty="0" smtClean="0"/>
            </a:br>
            <a:r>
              <a:rPr lang="en-US" sz="1800" dirty="0" smtClean="0">
                <a:solidFill>
                  <a:schemeClr val="accent2">
                    <a:lumMod val="20000"/>
                    <a:lumOff val="80000"/>
                  </a:schemeClr>
                </a:solidFill>
              </a:rPr>
              <a:t>Find a way to get in the loop</a:t>
            </a:r>
            <a:endParaRPr lang="en-US" dirty="0">
              <a:solidFill>
                <a:schemeClr val="accent2">
                  <a:lumMod val="20000"/>
                  <a:lumOff val="80000"/>
                </a:schemeClr>
              </a:solidFill>
            </a:endParaRPr>
          </a:p>
        </p:txBody>
      </p:sp>
      <p:sp>
        <p:nvSpPr>
          <p:cNvPr id="5" name="Slide Number Placeholder 4"/>
          <p:cNvSpPr>
            <a:spLocks noGrp="1"/>
          </p:cNvSpPr>
          <p:nvPr>
            <p:ph type="sldNum" sz="quarter" idx="10"/>
          </p:nvPr>
        </p:nvSpPr>
        <p:spPr/>
        <p:txBody>
          <a:bodyPr/>
          <a:lstStyle/>
          <a:p>
            <a:fld id="{B21889AB-90DF-4F03-B430-F12A03ED58B3}" type="slidenum">
              <a:rPr lang="en-US" smtClean="0"/>
              <a:pPr/>
              <a:t>64</a:t>
            </a:fld>
            <a:endParaRPr lang="en-US"/>
          </a:p>
        </p:txBody>
      </p:sp>
      <p:sp>
        <p:nvSpPr>
          <p:cNvPr id="3" name="Content Placeholder 2"/>
          <p:cNvSpPr>
            <a:spLocks noGrp="1"/>
          </p:cNvSpPr>
          <p:nvPr>
            <p:ph sz="quarter" idx="12"/>
          </p:nvPr>
        </p:nvSpPr>
        <p:spPr>
          <a:xfrm>
            <a:off x="384048" y="2370221"/>
            <a:ext cx="4038600" cy="3769387"/>
          </a:xfrm>
          <a:ln>
            <a:solidFill>
              <a:schemeClr val="accent3">
                <a:lumMod val="40000"/>
                <a:lumOff val="60000"/>
              </a:schemeClr>
            </a:solidFill>
          </a:ln>
        </p:spPr>
        <p:txBody>
          <a:bodyPr/>
          <a:lstStyle/>
          <a:p>
            <a:r>
              <a:rPr lang="en-US" dirty="0" smtClean="0"/>
              <a:t>Network CU groups are organizing to discuss their requirements for new investments around online account opening</a:t>
            </a:r>
          </a:p>
          <a:p>
            <a:pPr lvl="1"/>
            <a:r>
              <a:rPr lang="en-US" dirty="0" smtClean="0"/>
              <a:t>Can they agree on what they might buy from one of today’s market vendors?</a:t>
            </a:r>
          </a:p>
          <a:p>
            <a:pPr lvl="1"/>
            <a:r>
              <a:rPr lang="en-US" dirty="0" smtClean="0"/>
              <a:t>Can they agree on what they might ask CU*Answers to build, and guarantee they would use it?</a:t>
            </a:r>
          </a:p>
          <a:p>
            <a:r>
              <a:rPr lang="en-US" dirty="0" smtClean="0"/>
              <a:t>Get in the loop: let people know if this is an area where you would like to add your voice</a:t>
            </a:r>
          </a:p>
        </p:txBody>
      </p:sp>
      <p:sp>
        <p:nvSpPr>
          <p:cNvPr id="10" name="Content Placeholder 9"/>
          <p:cNvSpPr>
            <a:spLocks noGrp="1"/>
          </p:cNvSpPr>
          <p:nvPr>
            <p:ph sz="quarter" idx="14"/>
          </p:nvPr>
        </p:nvSpPr>
        <p:spPr>
          <a:xfrm>
            <a:off x="4555064" y="2370221"/>
            <a:ext cx="4207618" cy="3773905"/>
          </a:xfrm>
          <a:ln>
            <a:solidFill>
              <a:schemeClr val="accent2">
                <a:lumMod val="40000"/>
                <a:lumOff val="60000"/>
              </a:schemeClr>
            </a:solidFill>
          </a:ln>
        </p:spPr>
        <p:txBody>
          <a:bodyPr/>
          <a:lstStyle/>
          <a:p>
            <a:r>
              <a:rPr lang="en-US" dirty="0" smtClean="0"/>
              <a:t>Should CU*Answers transfer its budget for free Xtension outbound calls to supporting credit unions learning about remote deposit capture?</a:t>
            </a:r>
          </a:p>
          <a:p>
            <a:pPr lvl="1"/>
            <a:r>
              <a:rPr lang="en-US" dirty="0" smtClean="0"/>
              <a:t>Should we buy 30K-40K check deposits for members?</a:t>
            </a:r>
          </a:p>
          <a:p>
            <a:pPr lvl="1"/>
            <a:r>
              <a:rPr lang="en-US" dirty="0" smtClean="0"/>
              <a:t>What conditions might we set?</a:t>
            </a:r>
          </a:p>
          <a:p>
            <a:pPr lvl="1"/>
            <a:r>
              <a:rPr lang="en-US" dirty="0" smtClean="0"/>
              <a:t>What advantages would we get from such an investment?</a:t>
            </a:r>
          </a:p>
          <a:p>
            <a:r>
              <a:rPr lang="en-US" dirty="0" smtClean="0"/>
              <a:t>Is it worth it to jumpstart a network into new businesses that everyone thinks are important to their future?</a:t>
            </a:r>
          </a:p>
          <a:p>
            <a:pPr lvl="1"/>
            <a:endParaRPr lang="en-US" dirty="0"/>
          </a:p>
        </p:txBody>
      </p:sp>
      <p:sp>
        <p:nvSpPr>
          <p:cNvPr id="7" name="Text Placeholder 6"/>
          <p:cNvSpPr>
            <a:spLocks noGrp="1"/>
          </p:cNvSpPr>
          <p:nvPr>
            <p:ph type="body" idx="1"/>
          </p:nvPr>
        </p:nvSpPr>
        <p:spPr/>
        <p:txBody>
          <a:bodyPr/>
          <a:lstStyle/>
          <a:p>
            <a:pPr algn="ctr"/>
            <a:r>
              <a:rPr lang="en-US" dirty="0" smtClean="0"/>
              <a:t>Online Account Opening Systems</a:t>
            </a:r>
            <a:endParaRPr lang="en-US" dirty="0"/>
          </a:p>
        </p:txBody>
      </p:sp>
      <p:sp>
        <p:nvSpPr>
          <p:cNvPr id="8" name="Text Placeholder 7"/>
          <p:cNvSpPr>
            <a:spLocks noGrp="1"/>
          </p:cNvSpPr>
          <p:nvPr>
            <p:ph type="body" sz="quarter" idx="3"/>
          </p:nvPr>
        </p:nvSpPr>
        <p:spPr/>
        <p:txBody>
          <a:bodyPr/>
          <a:lstStyle/>
          <a:p>
            <a:pPr algn="ctr"/>
            <a:r>
              <a:rPr lang="en-US" dirty="0" smtClean="0"/>
              <a:t>RDC: Should </a:t>
            </a:r>
            <a:r>
              <a:rPr lang="en-US" dirty="0"/>
              <a:t>the CUSO invest?</a:t>
            </a:r>
          </a:p>
        </p:txBody>
      </p:sp>
    </p:spTree>
    <p:extLst>
      <p:ext uri="{BB962C8B-B14F-4D97-AF65-F5344CB8AC3E}">
        <p14:creationId xmlns:p14="http://schemas.microsoft.com/office/powerpoint/2010/main" val="199748022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What is “</a:t>
            </a:r>
            <a:r>
              <a:rPr lang="en-US" dirty="0" err="1" smtClean="0"/>
              <a:t>telepresence</a:t>
            </a:r>
            <a:r>
              <a:rPr lang="en-US" dirty="0" smtClean="0"/>
              <a:t>?”</a:t>
            </a:r>
            <a:br>
              <a:rPr lang="en-US" dirty="0" smtClean="0"/>
            </a:br>
            <a:r>
              <a:rPr lang="en-US" sz="1800" dirty="0" smtClean="0">
                <a:solidFill>
                  <a:schemeClr val="accent2">
                    <a:lumMod val="20000"/>
                    <a:lumOff val="80000"/>
                  </a:schemeClr>
                </a:solidFill>
              </a:rPr>
              <a:t>...and </a:t>
            </a:r>
            <a:r>
              <a:rPr lang="en-US" sz="1800" dirty="0">
                <a:solidFill>
                  <a:schemeClr val="accent2">
                    <a:lumMod val="20000"/>
                    <a:lumOff val="80000"/>
                  </a:schemeClr>
                </a:solidFill>
              </a:rPr>
              <a:t>w</a:t>
            </a:r>
            <a:r>
              <a:rPr lang="en-US" sz="1800" dirty="0" smtClean="0">
                <a:solidFill>
                  <a:schemeClr val="accent2">
                    <a:lumMod val="20000"/>
                    <a:lumOff val="80000"/>
                  </a:schemeClr>
                </a:solidFill>
              </a:rPr>
              <a:t>ho came up with the name Buffalo-Pacific?</a:t>
            </a:r>
            <a:endParaRPr lang="en-US" dirty="0">
              <a:solidFill>
                <a:schemeClr val="accent2">
                  <a:lumMod val="20000"/>
                  <a:lumOff val="80000"/>
                </a:schemeClr>
              </a:solidFill>
            </a:endParaRPr>
          </a:p>
        </p:txBody>
      </p:sp>
      <p:sp>
        <p:nvSpPr>
          <p:cNvPr id="3" name="Slide Number Placeholder 2"/>
          <p:cNvSpPr>
            <a:spLocks noGrp="1"/>
          </p:cNvSpPr>
          <p:nvPr>
            <p:ph type="sldNum" sz="quarter" idx="10"/>
          </p:nvPr>
        </p:nvSpPr>
        <p:spPr/>
        <p:txBody>
          <a:bodyPr/>
          <a:lstStyle/>
          <a:p>
            <a:fld id="{B21889AB-90DF-4F03-B430-F12A03ED58B3}" type="slidenum">
              <a:rPr lang="en-US" smtClean="0"/>
              <a:pPr/>
              <a:t>65</a:t>
            </a:fld>
            <a:endParaRPr lang="en-US"/>
          </a:p>
        </p:txBody>
      </p:sp>
      <p:sp>
        <p:nvSpPr>
          <p:cNvPr id="11" name="Text Placeholder 10"/>
          <p:cNvSpPr>
            <a:spLocks noGrp="1"/>
          </p:cNvSpPr>
          <p:nvPr>
            <p:ph type="body" sz="quarter" idx="13"/>
          </p:nvPr>
        </p:nvSpPr>
        <p:spPr/>
        <p:txBody>
          <a:bodyPr/>
          <a:lstStyle/>
          <a:p>
            <a:r>
              <a:rPr lang="en-US" dirty="0" smtClean="0"/>
              <a:t>Check out our first cut videos in our first floor </a:t>
            </a:r>
            <a:r>
              <a:rPr lang="en-US" dirty="0" err="1" smtClean="0"/>
              <a:t>Telepresence</a:t>
            </a:r>
            <a:r>
              <a:rPr lang="en-US" dirty="0" smtClean="0"/>
              <a:t> Conference Room</a:t>
            </a: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408206"/>
            <a:ext cx="252222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447800"/>
            <a:ext cx="2575956" cy="3889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1828800"/>
            <a:ext cx="3337226" cy="2579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3600" y="3692143"/>
            <a:ext cx="250698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813979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Wrap-up</a:t>
            </a:r>
            <a:endParaRPr lang="en-US" dirty="0"/>
          </a:p>
        </p:txBody>
      </p:sp>
    </p:spTree>
    <p:extLst>
      <p:ext uri="{BB962C8B-B14F-4D97-AF65-F5344CB8AC3E}">
        <p14:creationId xmlns:p14="http://schemas.microsoft.com/office/powerpoint/2010/main" val="29923368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282" y="92242"/>
            <a:ext cx="1416718" cy="18288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2819" y="457200"/>
            <a:ext cx="1415358" cy="18288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48" y="1828800"/>
            <a:ext cx="1411652" cy="1828800"/>
          </a:xfrm>
          <a:prstGeom prst="rect">
            <a:avLst/>
          </a:prstGeom>
          <a:ln>
            <a:noFill/>
          </a:ln>
          <a:effectLst>
            <a:outerShdw blurRad="190500" algn="tl" rotWithShape="0">
              <a:srgbClr val="000000">
                <a:alpha val="70000"/>
              </a:srgbClr>
            </a:outerShdw>
          </a:effectLst>
        </p:spPr>
      </p:pic>
      <p:sp>
        <p:nvSpPr>
          <p:cNvPr id="8" name="Title 7"/>
          <p:cNvSpPr>
            <a:spLocks noGrp="1"/>
          </p:cNvSpPr>
          <p:nvPr>
            <p:ph type="title"/>
          </p:nvPr>
        </p:nvSpPr>
        <p:spPr/>
        <p:txBody>
          <a:bodyPr/>
          <a:lstStyle/>
          <a:p>
            <a:r>
              <a:rPr lang="en-US" dirty="0" smtClean="0"/>
              <a:t>Also in your packet...</a:t>
            </a:r>
            <a:endParaRPr lang="en-US"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1030" y="1752600"/>
            <a:ext cx="1416718" cy="1828800"/>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430" y="4038600"/>
            <a:ext cx="1415358" cy="1828800"/>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1030" y="4594572"/>
            <a:ext cx="1419725" cy="182880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800" y="4800600"/>
            <a:ext cx="1414644" cy="1828800"/>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43800" y="2209800"/>
            <a:ext cx="1393124" cy="18288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9706" y="3505200"/>
            <a:ext cx="1416718" cy="18288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000" y="4608095"/>
            <a:ext cx="1416718" cy="1828800"/>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9000" y="4343400"/>
            <a:ext cx="1417396" cy="182880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7769" y="2649682"/>
            <a:ext cx="1414675" cy="1828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937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590800"/>
            <a:ext cx="6096000" cy="1470025"/>
          </a:xfrm>
        </p:spPr>
        <p:txBody>
          <a:bodyPr/>
          <a:lstStyle/>
          <a:p>
            <a:r>
              <a:rPr lang="en-US" dirty="0" smtClean="0"/>
              <a:t>Thanks for the day!</a:t>
            </a:r>
            <a:endParaRPr lang="en-US" dirty="0"/>
          </a:p>
        </p:txBody>
      </p:sp>
      <p:pic>
        <p:nvPicPr>
          <p:cNvPr id="8196" name="Picture 4" descr="X:\Web Services\Public\logos\cuanswers\cuanswers_white.png"/>
          <p:cNvPicPr>
            <a:picLocks noChangeAspect="1" noChangeArrowheads="1"/>
          </p:cNvPicPr>
          <p:nvPr/>
        </p:nvPicPr>
        <p:blipFill>
          <a:blip r:embed="rId4" cstate="print"/>
          <a:srcRect/>
          <a:stretch>
            <a:fillRect/>
          </a:stretch>
        </p:blipFill>
        <p:spPr bwMode="auto">
          <a:xfrm>
            <a:off x="478929" y="6368081"/>
            <a:ext cx="1578471" cy="26131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4760495"/>
            <a:ext cx="8153400" cy="381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Rectangle 8"/>
          <p:cNvSpPr/>
          <p:nvPr/>
        </p:nvSpPr>
        <p:spPr>
          <a:xfrm>
            <a:off x="381000" y="3388895"/>
            <a:ext cx="8153400" cy="381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Rectangle 7"/>
          <p:cNvSpPr/>
          <p:nvPr/>
        </p:nvSpPr>
        <p:spPr>
          <a:xfrm>
            <a:off x="381000" y="1734653"/>
            <a:ext cx="8153400" cy="38481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A.A.A. </a:t>
            </a:r>
            <a:r>
              <a:rPr lang="en-US" dirty="0">
                <a:solidFill>
                  <a:srgbClr val="FFFF00"/>
                </a:solidFill>
              </a:rPr>
              <a:t>1.0</a:t>
            </a:r>
            <a:r>
              <a:rPr lang="en-US" dirty="0"/>
              <a:t>:  A Rating for CU </a:t>
            </a:r>
            <a:r>
              <a:rPr lang="en-US" dirty="0" smtClean="0"/>
              <a:t>Management</a:t>
            </a:r>
            <a:br>
              <a:rPr lang="en-US" dirty="0" smtClean="0"/>
            </a:br>
            <a:r>
              <a:rPr lang="en-US" sz="1800" dirty="0">
                <a:solidFill>
                  <a:schemeClr val="accent2">
                    <a:lumMod val="20000"/>
                    <a:lumOff val="80000"/>
                  </a:schemeClr>
                </a:solidFill>
              </a:rPr>
              <a:t>A </a:t>
            </a:r>
            <a:r>
              <a:rPr lang="en-US" sz="1800" dirty="0" smtClean="0">
                <a:solidFill>
                  <a:schemeClr val="accent2">
                    <a:lumMod val="20000"/>
                    <a:lumOff val="80000"/>
                  </a:schemeClr>
                </a:solidFill>
              </a:rPr>
              <a:t>quick refresher </a:t>
            </a:r>
            <a:endParaRPr lang="en-US" sz="1800" dirty="0">
              <a:solidFill>
                <a:schemeClr val="accent2">
                  <a:lumMod val="20000"/>
                  <a:lumOff val="80000"/>
                </a:schemeClr>
              </a:solidFill>
            </a:endParaRPr>
          </a:p>
        </p:txBody>
      </p:sp>
      <p:sp>
        <p:nvSpPr>
          <p:cNvPr id="3" name="Content Placeholder 2"/>
          <p:cNvSpPr>
            <a:spLocks noGrp="1"/>
          </p:cNvSpPr>
          <p:nvPr>
            <p:ph sz="quarter" idx="12"/>
          </p:nvPr>
        </p:nvSpPr>
        <p:spPr>
          <a:xfrm>
            <a:off x="381000" y="1752600"/>
            <a:ext cx="8382000" cy="4953000"/>
          </a:xfrm>
        </p:spPr>
        <p:txBody>
          <a:bodyPr/>
          <a:lstStyle/>
          <a:p>
            <a:pPr marL="0" indent="0">
              <a:buNone/>
            </a:pPr>
            <a:r>
              <a:rPr lang="en-US" dirty="0" smtClean="0">
                <a:solidFill>
                  <a:schemeClr val="bg1"/>
                </a:solidFill>
              </a:rPr>
              <a:t>Actionable</a:t>
            </a:r>
          </a:p>
          <a:p>
            <a:r>
              <a:rPr lang="en-US" b="1" dirty="0">
                <a:solidFill>
                  <a:schemeClr val="accent5"/>
                </a:solidFill>
              </a:rPr>
              <a:t>Analysis with an expected outcome: </a:t>
            </a:r>
            <a:r>
              <a:rPr lang="en-US" b="1" i="1" dirty="0" smtClean="0">
                <a:solidFill>
                  <a:schemeClr val="accent5"/>
                </a:solidFill>
              </a:rPr>
              <a:t>I </a:t>
            </a:r>
            <a:r>
              <a:rPr lang="en-US" b="1" i="1" dirty="0">
                <a:solidFill>
                  <a:schemeClr val="accent5"/>
                </a:solidFill>
              </a:rPr>
              <a:t>will act</a:t>
            </a:r>
          </a:p>
          <a:p>
            <a:pPr lvl="1"/>
            <a:r>
              <a:rPr lang="en-US" sz="1600" dirty="0" smtClean="0"/>
              <a:t>Before you ask for data, before you read a report, before you hear a proposal for action, you already anticipate doing something</a:t>
            </a:r>
          </a:p>
          <a:p>
            <a:pPr lvl="1"/>
            <a:r>
              <a:rPr lang="en-US" sz="1600" dirty="0" smtClean="0"/>
              <a:t>Data is not just noise to you</a:t>
            </a:r>
          </a:p>
          <a:p>
            <a:pPr marL="0" indent="0">
              <a:spcBef>
                <a:spcPts val="1200"/>
              </a:spcBef>
              <a:buNone/>
            </a:pPr>
            <a:r>
              <a:rPr lang="en-US" dirty="0" smtClean="0">
                <a:solidFill>
                  <a:schemeClr val="bg1"/>
                </a:solidFill>
              </a:rPr>
              <a:t>Analytical</a:t>
            </a:r>
          </a:p>
          <a:p>
            <a:r>
              <a:rPr lang="en-US" b="1" dirty="0" smtClean="0">
                <a:solidFill>
                  <a:schemeClr val="accent5"/>
                </a:solidFill>
              </a:rPr>
              <a:t>The ability to analyze: </a:t>
            </a:r>
            <a:r>
              <a:rPr lang="en-US" b="1" i="1" dirty="0" smtClean="0">
                <a:solidFill>
                  <a:schemeClr val="accent5"/>
                </a:solidFill>
              </a:rPr>
              <a:t>A budgeted commitment</a:t>
            </a:r>
          </a:p>
          <a:p>
            <a:pPr lvl="1"/>
            <a:r>
              <a:rPr lang="en-US" sz="1600" dirty="0" smtClean="0"/>
              <a:t>You’ve prioritized analysis, put some of your best thinkers on the project, budgeted time and cash to the project, and you’re determined to get an ROI on the data work you do</a:t>
            </a:r>
          </a:p>
          <a:p>
            <a:pPr marL="0" indent="0">
              <a:spcBef>
                <a:spcPts val="1200"/>
              </a:spcBef>
              <a:buNone/>
            </a:pPr>
            <a:r>
              <a:rPr lang="en-US" dirty="0" smtClean="0">
                <a:solidFill>
                  <a:schemeClr val="bg1"/>
                </a:solidFill>
              </a:rPr>
              <a:t>Approach</a:t>
            </a:r>
          </a:p>
          <a:p>
            <a:r>
              <a:rPr lang="en-US" b="1" dirty="0" smtClean="0">
                <a:solidFill>
                  <a:schemeClr val="accent5"/>
                </a:solidFill>
              </a:rPr>
              <a:t>A manner in which a problem is solved: </a:t>
            </a:r>
            <a:r>
              <a:rPr lang="en-US" b="1" i="1" dirty="0" smtClean="0">
                <a:solidFill>
                  <a:schemeClr val="accent5"/>
                </a:solidFill>
              </a:rPr>
              <a:t>A plan</a:t>
            </a:r>
          </a:p>
          <a:p>
            <a:pPr lvl="1"/>
            <a:r>
              <a:rPr lang="en-US" sz="1600" dirty="0" smtClean="0"/>
              <a:t>You’ve made a commitment to yourself and your Board that this is a management priority and approach</a:t>
            </a:r>
          </a:p>
          <a:p>
            <a:pPr lvl="1"/>
            <a:r>
              <a:rPr lang="en-US" sz="1600" dirty="0" smtClean="0"/>
              <a:t>You’ve sold it as one of your talents</a:t>
            </a:r>
            <a:endParaRPr lang="en-US" sz="1600" dirty="0"/>
          </a:p>
        </p:txBody>
      </p:sp>
      <p:sp>
        <p:nvSpPr>
          <p:cNvPr id="4" name="Slide Number Placeholder 3"/>
          <p:cNvSpPr>
            <a:spLocks noGrp="1"/>
          </p:cNvSpPr>
          <p:nvPr>
            <p:ph type="sldNum" sz="quarter" idx="14"/>
          </p:nvPr>
        </p:nvSpPr>
        <p:spPr/>
        <p:txBody>
          <a:bodyPr/>
          <a:lstStyle/>
          <a:p>
            <a:fld id="{250C7897-3FED-49DE-930C-887BCB3D0A78}" type="slidenum">
              <a:rPr lang="en-US" smtClean="0"/>
              <a:pPr/>
              <a:t>7</a:t>
            </a:fld>
            <a:endParaRPr lang="en-US" dirty="0"/>
          </a:p>
        </p:txBody>
      </p:sp>
    </p:spTree>
    <p:extLst>
      <p:ext uri="{BB962C8B-B14F-4D97-AF65-F5344CB8AC3E}">
        <p14:creationId xmlns:p14="http://schemas.microsoft.com/office/powerpoint/2010/main" val="118162231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4760495"/>
            <a:ext cx="8153400" cy="381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Rectangle 8"/>
          <p:cNvSpPr/>
          <p:nvPr/>
        </p:nvSpPr>
        <p:spPr>
          <a:xfrm>
            <a:off x="381000" y="3388895"/>
            <a:ext cx="8153400" cy="381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Rectangle 7"/>
          <p:cNvSpPr/>
          <p:nvPr/>
        </p:nvSpPr>
        <p:spPr>
          <a:xfrm>
            <a:off x="381000" y="1734653"/>
            <a:ext cx="8153400" cy="38481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A.A.A. </a:t>
            </a:r>
            <a:r>
              <a:rPr lang="en-US" dirty="0">
                <a:solidFill>
                  <a:srgbClr val="FFFF00"/>
                </a:solidFill>
              </a:rPr>
              <a:t>1.0</a:t>
            </a:r>
            <a:r>
              <a:rPr lang="en-US" dirty="0"/>
              <a:t>:  A Rating for CU </a:t>
            </a:r>
            <a:r>
              <a:rPr lang="en-US" dirty="0" smtClean="0"/>
              <a:t>Management</a:t>
            </a:r>
            <a:br>
              <a:rPr lang="en-US" dirty="0" smtClean="0"/>
            </a:br>
            <a:r>
              <a:rPr lang="en-US" sz="1800" dirty="0">
                <a:solidFill>
                  <a:schemeClr val="accent2">
                    <a:lumMod val="20000"/>
                    <a:lumOff val="80000"/>
                  </a:schemeClr>
                </a:solidFill>
              </a:rPr>
              <a:t>A </a:t>
            </a:r>
            <a:r>
              <a:rPr lang="en-US" sz="1800" dirty="0" smtClean="0">
                <a:solidFill>
                  <a:schemeClr val="accent2">
                    <a:lumMod val="20000"/>
                    <a:lumOff val="80000"/>
                  </a:schemeClr>
                </a:solidFill>
              </a:rPr>
              <a:t>quick refresher </a:t>
            </a:r>
            <a:endParaRPr lang="en-US" sz="1800" dirty="0">
              <a:solidFill>
                <a:schemeClr val="accent2">
                  <a:lumMod val="20000"/>
                  <a:lumOff val="80000"/>
                </a:schemeClr>
              </a:solidFill>
            </a:endParaRPr>
          </a:p>
        </p:txBody>
      </p:sp>
      <p:sp>
        <p:nvSpPr>
          <p:cNvPr id="3" name="Content Placeholder 2"/>
          <p:cNvSpPr>
            <a:spLocks noGrp="1"/>
          </p:cNvSpPr>
          <p:nvPr>
            <p:ph sz="quarter" idx="12"/>
          </p:nvPr>
        </p:nvSpPr>
        <p:spPr>
          <a:xfrm>
            <a:off x="381000" y="1752600"/>
            <a:ext cx="8382000" cy="4953000"/>
          </a:xfrm>
        </p:spPr>
        <p:txBody>
          <a:bodyPr/>
          <a:lstStyle/>
          <a:p>
            <a:pPr marL="0" indent="0">
              <a:buNone/>
            </a:pPr>
            <a:r>
              <a:rPr lang="en-US" dirty="0" smtClean="0">
                <a:solidFill>
                  <a:schemeClr val="bg1"/>
                </a:solidFill>
              </a:rPr>
              <a:t>Actionable</a:t>
            </a:r>
          </a:p>
          <a:p>
            <a:r>
              <a:rPr lang="en-US" b="1" dirty="0">
                <a:solidFill>
                  <a:schemeClr val="accent5"/>
                </a:solidFill>
              </a:rPr>
              <a:t>Analysis with an expected outcome: </a:t>
            </a:r>
            <a:r>
              <a:rPr lang="en-US" b="1" i="1" dirty="0" smtClean="0">
                <a:solidFill>
                  <a:schemeClr val="accent5"/>
                </a:solidFill>
              </a:rPr>
              <a:t>I </a:t>
            </a:r>
            <a:r>
              <a:rPr lang="en-US" b="1" i="1" dirty="0">
                <a:solidFill>
                  <a:schemeClr val="accent5"/>
                </a:solidFill>
              </a:rPr>
              <a:t>will act</a:t>
            </a:r>
          </a:p>
          <a:p>
            <a:pPr lvl="1"/>
            <a:r>
              <a:rPr lang="en-US" sz="1600" dirty="0" smtClean="0"/>
              <a:t>Before you ask for data, before you read a report, before you hear a proposal for action, you already anticipate doing something</a:t>
            </a:r>
          </a:p>
          <a:p>
            <a:pPr lvl="1"/>
            <a:r>
              <a:rPr lang="en-US" sz="1600" dirty="0" smtClean="0"/>
              <a:t>Data is not just noise to you</a:t>
            </a:r>
          </a:p>
          <a:p>
            <a:pPr marL="0" indent="0">
              <a:spcBef>
                <a:spcPts val="1200"/>
              </a:spcBef>
              <a:buNone/>
            </a:pPr>
            <a:r>
              <a:rPr lang="en-US" dirty="0" smtClean="0">
                <a:solidFill>
                  <a:schemeClr val="bg1"/>
                </a:solidFill>
              </a:rPr>
              <a:t>Analytical</a:t>
            </a:r>
          </a:p>
          <a:p>
            <a:r>
              <a:rPr lang="en-US" b="1" dirty="0" smtClean="0">
                <a:solidFill>
                  <a:schemeClr val="accent5"/>
                </a:solidFill>
              </a:rPr>
              <a:t>The ability to analyze: </a:t>
            </a:r>
            <a:r>
              <a:rPr lang="en-US" b="1" i="1" dirty="0" smtClean="0">
                <a:solidFill>
                  <a:schemeClr val="accent5"/>
                </a:solidFill>
              </a:rPr>
              <a:t>A budgeted commitment</a:t>
            </a:r>
          </a:p>
          <a:p>
            <a:pPr lvl="1"/>
            <a:r>
              <a:rPr lang="en-US" sz="1600" dirty="0" smtClean="0"/>
              <a:t>You’ve prioritized analysis, put some of your best thinkers on the project, budgeted time and cash to the project, and you’re determined to get an ROI on the data work you do</a:t>
            </a:r>
          </a:p>
          <a:p>
            <a:pPr marL="0" indent="0">
              <a:spcBef>
                <a:spcPts val="1200"/>
              </a:spcBef>
              <a:buNone/>
            </a:pPr>
            <a:r>
              <a:rPr lang="en-US" dirty="0" smtClean="0">
                <a:solidFill>
                  <a:schemeClr val="bg1"/>
                </a:solidFill>
              </a:rPr>
              <a:t>Approach</a:t>
            </a:r>
          </a:p>
          <a:p>
            <a:r>
              <a:rPr lang="en-US" b="1" dirty="0" smtClean="0">
                <a:solidFill>
                  <a:schemeClr val="accent5"/>
                </a:solidFill>
              </a:rPr>
              <a:t>A manner in which a problem is solved: </a:t>
            </a:r>
            <a:r>
              <a:rPr lang="en-US" b="1" i="1" dirty="0" smtClean="0">
                <a:solidFill>
                  <a:schemeClr val="accent5"/>
                </a:solidFill>
              </a:rPr>
              <a:t>A plan</a:t>
            </a:r>
          </a:p>
          <a:p>
            <a:pPr lvl="1"/>
            <a:r>
              <a:rPr lang="en-US" sz="1600" dirty="0" smtClean="0"/>
              <a:t>You’ve made a commitment to yourself and your Board that this is a management priority and approach</a:t>
            </a:r>
          </a:p>
          <a:p>
            <a:pPr lvl="1"/>
            <a:r>
              <a:rPr lang="en-US" sz="1600" dirty="0" smtClean="0"/>
              <a:t>You’ve sold it as one of your talents</a:t>
            </a:r>
            <a:endParaRPr lang="en-US" sz="1600" dirty="0"/>
          </a:p>
        </p:txBody>
      </p:sp>
      <p:sp>
        <p:nvSpPr>
          <p:cNvPr id="4" name="Slide Number Placeholder 3"/>
          <p:cNvSpPr>
            <a:spLocks noGrp="1"/>
          </p:cNvSpPr>
          <p:nvPr>
            <p:ph type="sldNum" sz="quarter" idx="14"/>
          </p:nvPr>
        </p:nvSpPr>
        <p:spPr/>
        <p:txBody>
          <a:bodyPr/>
          <a:lstStyle/>
          <a:p>
            <a:fld id="{250C7897-3FED-49DE-930C-887BCB3D0A78}" type="slidenum">
              <a:rPr lang="en-US" smtClean="0"/>
              <a:pPr/>
              <a:t>8</a:t>
            </a:fld>
            <a:endParaRPr lang="en-US" dirty="0"/>
          </a:p>
        </p:txBody>
      </p:sp>
      <p:sp>
        <p:nvSpPr>
          <p:cNvPr id="5" name="Explosion 1 4"/>
          <p:cNvSpPr/>
          <p:nvPr/>
        </p:nvSpPr>
        <p:spPr>
          <a:xfrm>
            <a:off x="5791200" y="1357463"/>
            <a:ext cx="2743200" cy="1995337"/>
          </a:xfrm>
          <a:prstGeom prst="irregularSeal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sz="1200" dirty="0" smtClean="0"/>
              <a:t>You’re here to commit to action by knowing what is possible</a:t>
            </a:r>
            <a:endParaRPr lang="en-US" sz="1200" dirty="0"/>
          </a:p>
        </p:txBody>
      </p:sp>
      <p:sp>
        <p:nvSpPr>
          <p:cNvPr id="11" name="Explosion 1 10"/>
          <p:cNvSpPr/>
          <p:nvPr/>
        </p:nvSpPr>
        <p:spPr>
          <a:xfrm>
            <a:off x="6408822" y="2819400"/>
            <a:ext cx="3039978" cy="2438400"/>
          </a:xfrm>
          <a:prstGeom prst="irregularSeal1">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sz="1200" dirty="0" smtClean="0"/>
              <a:t>How could CU*Answers build a collaborative investment for analysis?</a:t>
            </a:r>
            <a:endParaRPr lang="en-US" sz="1200" dirty="0"/>
          </a:p>
        </p:txBody>
      </p:sp>
      <p:sp>
        <p:nvSpPr>
          <p:cNvPr id="12" name="Explosion 1 11"/>
          <p:cNvSpPr/>
          <p:nvPr/>
        </p:nvSpPr>
        <p:spPr>
          <a:xfrm>
            <a:off x="5943600" y="4572000"/>
            <a:ext cx="3052010" cy="2438400"/>
          </a:xfrm>
          <a:prstGeom prst="irregularSeal1">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200" dirty="0" smtClean="0"/>
              <a:t>Why we’re all here: to share and exchange plans in the hope that a group of thinkers is better than one</a:t>
            </a:r>
            <a:endParaRPr lang="en-US" sz="1200" dirty="0"/>
          </a:p>
        </p:txBody>
      </p:sp>
    </p:spTree>
    <p:extLst>
      <p:ext uri="{BB962C8B-B14F-4D97-AF65-F5344CB8AC3E}">
        <p14:creationId xmlns:p14="http://schemas.microsoft.com/office/powerpoint/2010/main" val="217503563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A.A.A. </a:t>
            </a:r>
            <a:r>
              <a:rPr lang="en-US" dirty="0">
                <a:solidFill>
                  <a:srgbClr val="FFFF00"/>
                </a:solidFill>
              </a:rPr>
              <a:t>1.0</a:t>
            </a:r>
            <a:r>
              <a:rPr lang="en-US" dirty="0"/>
              <a:t>:  A Rating for CU Management</a:t>
            </a:r>
            <a:br>
              <a:rPr lang="en-US" dirty="0"/>
            </a:br>
            <a:r>
              <a:rPr lang="en-US" sz="1800" dirty="0" smtClean="0">
                <a:solidFill>
                  <a:schemeClr val="accent2">
                    <a:lumMod val="20000"/>
                    <a:lumOff val="80000"/>
                  </a:schemeClr>
                </a:solidFill>
              </a:rPr>
              <a:t>C</a:t>
            </a:r>
            <a:r>
              <a:rPr lang="en-US" sz="1800" dirty="0">
                <a:solidFill>
                  <a:schemeClr val="accent2">
                    <a:lumMod val="20000"/>
                    <a:lumOff val="80000"/>
                  </a:schemeClr>
                </a:solidFill>
              </a:rPr>
              <a:t>ontinuing to develop presentation skills</a:t>
            </a:r>
          </a:p>
        </p:txBody>
      </p:sp>
      <p:sp>
        <p:nvSpPr>
          <p:cNvPr id="3" name="Content Placeholder 2"/>
          <p:cNvSpPr>
            <a:spLocks noGrp="1"/>
          </p:cNvSpPr>
          <p:nvPr>
            <p:ph sz="quarter" idx="12"/>
          </p:nvPr>
        </p:nvSpPr>
        <p:spPr>
          <a:xfrm>
            <a:off x="381000" y="1752600"/>
            <a:ext cx="8534400" cy="2057400"/>
          </a:xfrm>
        </p:spPr>
        <p:txBody>
          <a:bodyPr/>
          <a:lstStyle/>
          <a:p>
            <a:r>
              <a:rPr lang="en-US" dirty="0" smtClean="0"/>
              <a:t>Where are you on the evolution of data presentation in your operation?</a:t>
            </a:r>
          </a:p>
          <a:p>
            <a:pPr lvl="1"/>
            <a:r>
              <a:rPr lang="en-US" dirty="0" smtClean="0"/>
              <a:t>We’ve gone from print, to on-screen presentation, to delivering PDFs...and today we’re discussing web presentations </a:t>
            </a:r>
          </a:p>
          <a:p>
            <a:pPr lvl="1"/>
            <a:r>
              <a:rPr lang="en-US" dirty="0" smtClean="0"/>
              <a:t>Are you maximizing all of your options?  With your staff?  With your senior team?  </a:t>
            </a:r>
          </a:p>
          <a:p>
            <a:pPr lvl="1"/>
            <a:r>
              <a:rPr lang="en-US" dirty="0" smtClean="0"/>
              <a:t>Can you move data directly to your board </a:t>
            </a:r>
            <a:br>
              <a:rPr lang="en-US" dirty="0" smtClean="0"/>
            </a:br>
            <a:r>
              <a:rPr lang="en-US" dirty="0" smtClean="0"/>
              <a:t>and the everyday customer-owner?</a:t>
            </a:r>
          </a:p>
        </p:txBody>
      </p:sp>
      <p:sp>
        <p:nvSpPr>
          <p:cNvPr id="4" name="Text Placeholder 3"/>
          <p:cNvSpPr>
            <a:spLocks noGrp="1"/>
          </p:cNvSpPr>
          <p:nvPr>
            <p:ph type="body" sz="quarter" idx="13"/>
          </p:nvPr>
        </p:nvSpPr>
        <p:spPr>
          <a:xfrm>
            <a:off x="4800600" y="5943600"/>
            <a:ext cx="3962400" cy="457200"/>
          </a:xfrm>
        </p:spPr>
        <p:txBody>
          <a:bodyPr/>
          <a:lstStyle/>
          <a:p>
            <a:r>
              <a:rPr lang="en-US" dirty="0" smtClean="0"/>
              <a:t>Who </a:t>
            </a:r>
            <a:r>
              <a:rPr lang="en-US" dirty="0"/>
              <a:t>at your credit union </a:t>
            </a:r>
            <a:r>
              <a:rPr lang="en-US" dirty="0" smtClean="0"/>
              <a:t>has a graphical eye that could add to the development effort focused on presenting data to win?</a:t>
            </a:r>
            <a:endParaRPr lang="en-US" dirty="0"/>
          </a:p>
        </p:txBody>
      </p:sp>
      <p:sp>
        <p:nvSpPr>
          <p:cNvPr id="5" name="Slide Number Placeholder 4"/>
          <p:cNvSpPr>
            <a:spLocks noGrp="1"/>
          </p:cNvSpPr>
          <p:nvPr>
            <p:ph type="sldNum" sz="quarter" idx="14"/>
          </p:nvPr>
        </p:nvSpPr>
        <p:spPr/>
        <p:txBody>
          <a:bodyPr/>
          <a:lstStyle/>
          <a:p>
            <a:fld id="{B21889AB-90DF-4F03-B430-F12A03ED58B3}" type="slidenum">
              <a:rPr lang="en-US" smtClean="0"/>
              <a:pPr/>
              <a:t>9</a:t>
            </a:fld>
            <a:endParaRPr lang="en-US"/>
          </a:p>
        </p:txBody>
      </p:sp>
      <p:pic>
        <p:nvPicPr>
          <p:cNvPr id="6" name="Picture 6" descr="X:\Administration\Public\CEO Strategies Week\2010\temp spot for graphics\PDF1.PNG"/>
          <p:cNvPicPr>
            <a:picLocks noChangeAspect="1" noChangeArrowheads="1"/>
          </p:cNvPicPr>
          <p:nvPr/>
        </p:nvPicPr>
        <p:blipFill>
          <a:blip r:embed="rId3" cstate="print"/>
          <a:stretch>
            <a:fillRect/>
          </a:stretch>
        </p:blipFill>
        <p:spPr bwMode="auto">
          <a:xfrm>
            <a:off x="457200" y="3886200"/>
            <a:ext cx="3200400" cy="2475628"/>
          </a:xfrm>
          <a:prstGeom prst="rect">
            <a:avLst/>
          </a:prstGeom>
          <a:ln>
            <a:noFill/>
          </a:ln>
          <a:effectLst>
            <a:outerShdw blurRad="292100" dist="139700" dir="2700000" algn="tl" rotWithShape="0">
              <a:srgbClr val="333333">
                <a:alpha val="65000"/>
              </a:srgbClr>
            </a:outerShdw>
          </a:effectLst>
        </p:spPr>
      </p:pic>
      <p:pic>
        <p:nvPicPr>
          <p:cNvPr id="9" name="Picture 2" descr="H:\Graphics\GOLD\pdf.gif"/>
          <p:cNvPicPr>
            <a:picLocks noChangeAspect="1" noChangeArrowheads="1"/>
          </p:cNvPicPr>
          <p:nvPr/>
        </p:nvPicPr>
        <p:blipFill>
          <a:blip r:embed="rId4" cstate="print"/>
          <a:srcRect/>
          <a:stretch>
            <a:fillRect/>
          </a:stretch>
        </p:blipFill>
        <p:spPr bwMode="auto">
          <a:xfrm>
            <a:off x="3833323" y="5516479"/>
            <a:ext cx="600075" cy="685800"/>
          </a:xfrm>
          <a:prstGeom prst="rect">
            <a:avLst/>
          </a:prstGeom>
          <a:noFill/>
        </p:spPr>
      </p:pic>
      <p:pic>
        <p:nvPicPr>
          <p:cNvPr id="10" name="Picture 2" descr="H:\Graphics\mouse pointer - hand.png"/>
          <p:cNvPicPr>
            <a:picLocks noChangeAspect="1" noChangeArrowheads="1"/>
          </p:cNvPicPr>
          <p:nvPr/>
        </p:nvPicPr>
        <p:blipFill>
          <a:blip r:embed="rId5" cstate="print"/>
          <a:srcRect/>
          <a:stretch>
            <a:fillRect/>
          </a:stretch>
        </p:blipFill>
        <p:spPr bwMode="auto">
          <a:xfrm>
            <a:off x="4061923" y="6049879"/>
            <a:ext cx="413955" cy="533400"/>
          </a:xfrm>
          <a:prstGeom prst="rect">
            <a:avLst/>
          </a:prstGeom>
          <a:noFill/>
        </p:spPr>
      </p:pic>
      <p:pic>
        <p:nvPicPr>
          <p:cNvPr id="1027" name="Picture 3" descr="X:\Writing Team\Public\doc\CUBASE_screenshots\345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3581400"/>
            <a:ext cx="2633980" cy="18973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X:\Writing Team\Public\doc\CUBASE_screenshots\4023B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7620" y="3200400"/>
            <a:ext cx="2633980" cy="18973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8745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heme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heme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Theme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Theme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EO Strat">
      <a:dk1>
        <a:sysClr val="windowText" lastClr="000000"/>
      </a:dk1>
      <a:lt1>
        <a:sysClr val="window" lastClr="FFFFFF"/>
      </a:lt1>
      <a:dk2>
        <a:srgbClr val="3E3D2D"/>
      </a:dk2>
      <a:lt2>
        <a:srgbClr val="CAF278"/>
      </a:lt2>
      <a:accent1>
        <a:srgbClr val="8CC63E"/>
      </a:accent1>
      <a:accent2>
        <a:srgbClr val="91268F"/>
      </a:accent2>
      <a:accent3>
        <a:srgbClr val="FF6700"/>
      </a:accent3>
      <a:accent4>
        <a:srgbClr val="652C90"/>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EO Strat">
    <a:dk1>
      <a:sysClr val="windowText" lastClr="000000"/>
    </a:dk1>
    <a:lt1>
      <a:sysClr val="window" lastClr="FFFFFF"/>
    </a:lt1>
    <a:dk2>
      <a:srgbClr val="3E3D2D"/>
    </a:dk2>
    <a:lt2>
      <a:srgbClr val="CAF278"/>
    </a:lt2>
    <a:accent1>
      <a:srgbClr val="8CC63E"/>
    </a:accent1>
    <a:accent2>
      <a:srgbClr val="91268F"/>
    </a:accent2>
    <a:accent3>
      <a:srgbClr val="FF6700"/>
    </a:accent3>
    <a:accent4>
      <a:srgbClr val="652C90"/>
    </a:accent4>
    <a:accent5>
      <a:srgbClr val="956B43"/>
    </a:accent5>
    <a:accent6>
      <a:srgbClr val="FEA022"/>
    </a:accent6>
    <a:hlink>
      <a:srgbClr val="E68200"/>
    </a:hlink>
    <a:folHlink>
      <a:srgbClr val="FFA94A"/>
    </a:folHlink>
  </a:clrScheme>
</a:themeOverride>
</file>

<file path=docProps/app.xml><?xml version="1.0" encoding="utf-8"?>
<Properties xmlns="http://schemas.openxmlformats.org/officeDocument/2006/extended-properties" xmlns:vt="http://schemas.openxmlformats.org/officeDocument/2006/docPropsVTypes">
  <Template>Theme24</Template>
  <TotalTime>6445</TotalTime>
  <Words>5964</Words>
  <Application>Microsoft Office PowerPoint</Application>
  <PresentationFormat>On-screen Show (4:3)</PresentationFormat>
  <Paragraphs>688</Paragraphs>
  <Slides>68</Slides>
  <Notes>68</Notes>
  <HiddenSlides>0</HiddenSlides>
  <MMClips>0</MMClips>
  <ScaleCrop>false</ScaleCrop>
  <HeadingPairs>
    <vt:vector size="4" baseType="variant">
      <vt:variant>
        <vt:lpstr>Theme</vt:lpstr>
      </vt:variant>
      <vt:variant>
        <vt:i4>5</vt:i4>
      </vt:variant>
      <vt:variant>
        <vt:lpstr>Slide Titles</vt:lpstr>
      </vt:variant>
      <vt:variant>
        <vt:i4>68</vt:i4>
      </vt:variant>
    </vt:vector>
  </HeadingPairs>
  <TitlesOfParts>
    <vt:vector size="73" baseType="lpstr">
      <vt:lpstr>Theme24</vt:lpstr>
      <vt:lpstr>4_Theme24</vt:lpstr>
      <vt:lpstr>5_Theme24</vt:lpstr>
      <vt:lpstr>6_Theme24</vt:lpstr>
      <vt:lpstr>1_Office Theme</vt:lpstr>
      <vt:lpstr>CEO School</vt:lpstr>
      <vt:lpstr>What is CEO School? </vt:lpstr>
      <vt:lpstr>CEO School speaks to the essence of why credit unions own CU*Answers:  so that their voice is heard, their ideas are worked on, and their priorities are considered as part of everything this CUSO tries to accomplish </vt:lpstr>
      <vt:lpstr>Confirming Grasp in a Challenging World</vt:lpstr>
      <vt:lpstr>Today’s Agenda</vt:lpstr>
      <vt:lpstr>Actionable Analytical Approach 2.0</vt:lpstr>
      <vt:lpstr>A.A.A. 1.0:  A Rating for CU Management A quick refresher </vt:lpstr>
      <vt:lpstr>A.A.A. 1.0:  A Rating for CU Management A quick refresher </vt:lpstr>
      <vt:lpstr>A.A.A. 1.0:  A Rating for CU Management Continuing to develop presentation skills</vt:lpstr>
      <vt:lpstr>Another tool to get a better return on gathering data Report/Query Scheduler</vt:lpstr>
      <vt:lpstr>Why We Gather Data Is it by plan, or just the result of your team’s daily activities?</vt:lpstr>
      <vt:lpstr>Why We Gather Data Is it by plan, or just the result of your team’s daily activities?</vt:lpstr>
      <vt:lpstr>A.A.A. 2.0: Thinking Bigger Putting insiders and outsiders on equal footing</vt:lpstr>
      <vt:lpstr>Putting insiders and outsiders on equal footing</vt:lpstr>
      <vt:lpstr>Putting insiders and outsiders on equal footing</vt:lpstr>
      <vt:lpstr>“It’s My Data 247” What this brand might mean to you</vt:lpstr>
      <vt:lpstr>“It’s My Data 247” What this brand might mean to you</vt:lpstr>
      <vt:lpstr>CEO Dashboards</vt:lpstr>
      <vt:lpstr>Signals to stop and think</vt:lpstr>
      <vt:lpstr>CEO Dashboards A Novelty That Has Become an Expectation</vt:lpstr>
      <vt:lpstr>CEO Dashboards A Novelty That Has Become an Expectation</vt:lpstr>
      <vt:lpstr>Your dual assignment for today</vt:lpstr>
      <vt:lpstr>One Stop Shopping for Management Tools</vt:lpstr>
      <vt:lpstr>Management Processing/Active Beta Tests Menu</vt:lpstr>
      <vt:lpstr>Management Analysis Dashboards Menu</vt:lpstr>
      <vt:lpstr>Quick sidebar...Service Charge Rewrite</vt:lpstr>
      <vt:lpstr>“Knowing Your Member” Analysis Tools Menu</vt:lpstr>
      <vt:lpstr>Teller &amp; Cash Analysis Tools Menu</vt:lpstr>
      <vt:lpstr>Learn From a Peer Menu </vt:lpstr>
      <vt:lpstr>Marketing Functions Menu</vt:lpstr>
      <vt:lpstr>Auditing Functions and ERM Menus</vt:lpstr>
      <vt:lpstr>BONUS:  Back Office Menu</vt:lpstr>
      <vt:lpstr>Patronage Databases</vt:lpstr>
      <vt:lpstr>What are the key databases we need to focus on as business designers?</vt:lpstr>
      <vt:lpstr>Big Data: The data around a transaction</vt:lpstr>
      <vt:lpstr>Maximizing our “native” opportunity The whole point of our CUSO</vt:lpstr>
      <vt:lpstr>Patronage Databases  How did we get where we are today?</vt:lpstr>
      <vt:lpstr>Year 2 of the Member Average Balances Summary File Everything you want to know about member owner balances</vt:lpstr>
      <vt:lpstr>Year 2 of the Member Average Balances Summary File Everything you want to know about member owner balances</vt:lpstr>
      <vt:lpstr>Year 2 of the Member Average Balances Summary File Enhancements for paying an Ownership Dividend</vt:lpstr>
      <vt:lpstr>Transaction activity databases What do they say about patronage?</vt:lpstr>
      <vt:lpstr>Transaction activity databases What do they say about patronage?</vt:lpstr>
      <vt:lpstr>The future for monitoring abnormal member activity</vt:lpstr>
      <vt:lpstr>The future for monitoring abnormal member activity</vt:lpstr>
      <vt:lpstr>Transaction activity databases What do they say about patronage?</vt:lpstr>
      <vt:lpstr>Transaction activity databases What do they say about patronage?</vt:lpstr>
      <vt:lpstr>Balances alone do not define patronage What other data can we build patronage financial models around?</vt:lpstr>
      <vt:lpstr>A fork in the road that leads nowhere</vt:lpstr>
      <vt:lpstr>Looking for financial engines that will drive your success</vt:lpstr>
      <vt:lpstr>Big projects where CEOs need to lead the way</vt:lpstr>
      <vt:lpstr>Does our network model align with your  financial engines?</vt:lpstr>
      <vt:lpstr>Pricing Focus Group: Sneak Peek Some stats we’re working on for the 2010-2014 perspective </vt:lpstr>
      <vt:lpstr>Pricing Focus Group: Sneak Peek Some stats we’re working on for the 2010-2014 perspective</vt:lpstr>
      <vt:lpstr>Mark your calendar now!</vt:lpstr>
      <vt:lpstr>Are you tracking the Accounting Top 10?</vt:lpstr>
      <vt:lpstr>A dashboard to understand CU*BASE  accounting concepts in a new way</vt:lpstr>
      <vt:lpstr>Building a Budget Business as we build a  solution for the Accounting Top 10 </vt:lpstr>
      <vt:lpstr>Building a Budget Business as we build a  solution for the Accounting Top 10 </vt:lpstr>
      <vt:lpstr>Building a Budget Business as we build a  solution for the Accounting Top 10 </vt:lpstr>
      <vt:lpstr>A new strategy group Led by our CFO, Bob Frizzle</vt:lpstr>
      <vt:lpstr>Mortgage Statements When statements become bills</vt:lpstr>
      <vt:lpstr>When bills change everything about eStatements</vt:lpstr>
      <vt:lpstr>When a single product signals that you are your own private “cloud”</vt:lpstr>
      <vt:lpstr>Two big projects picking up some steam Find a way to get in the loop</vt:lpstr>
      <vt:lpstr>What is “telepresence?” ...and who came up with the name Buffalo-Pacific?</vt:lpstr>
      <vt:lpstr>Wrap-up</vt:lpstr>
      <vt:lpstr>Also in your packet...</vt:lpstr>
      <vt:lpstr>Thanks for the day!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Dawn Moore</dc:creator>
  <cp:lastModifiedBy>Dawn Moore</cp:lastModifiedBy>
  <cp:revision>521</cp:revision>
  <cp:lastPrinted>2013-10-31T13:12:42Z</cp:lastPrinted>
  <dcterms:created xsi:type="dcterms:W3CDTF">2011-10-31T11:45:24Z</dcterms:created>
  <dcterms:modified xsi:type="dcterms:W3CDTF">2013-11-05T21:12:21Z</dcterms:modified>
</cp:coreProperties>
</file>