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701" r:id="rId2"/>
    <p:sldMasterId id="2147483710" r:id="rId3"/>
    <p:sldMasterId id="2147483723" r:id="rId4"/>
  </p:sldMasterIdLst>
  <p:notesMasterIdLst>
    <p:notesMasterId r:id="rId46"/>
  </p:notesMasterIdLst>
  <p:handoutMasterIdLst>
    <p:handoutMasterId r:id="rId47"/>
  </p:handoutMasterIdLst>
  <p:sldIdLst>
    <p:sldId id="309" r:id="rId5"/>
    <p:sldId id="308" r:id="rId6"/>
    <p:sldId id="256" r:id="rId7"/>
    <p:sldId id="398" r:id="rId8"/>
    <p:sldId id="431" r:id="rId9"/>
    <p:sldId id="428" r:id="rId10"/>
    <p:sldId id="432" r:id="rId11"/>
    <p:sldId id="433" r:id="rId12"/>
    <p:sldId id="444" r:id="rId13"/>
    <p:sldId id="421" r:id="rId14"/>
    <p:sldId id="435" r:id="rId15"/>
    <p:sldId id="429" r:id="rId16"/>
    <p:sldId id="422" r:id="rId17"/>
    <p:sldId id="427" r:id="rId18"/>
    <p:sldId id="425" r:id="rId19"/>
    <p:sldId id="436" r:id="rId20"/>
    <p:sldId id="424" r:id="rId21"/>
    <p:sldId id="445" r:id="rId22"/>
    <p:sldId id="420" r:id="rId23"/>
    <p:sldId id="430" r:id="rId24"/>
    <p:sldId id="438" r:id="rId25"/>
    <p:sldId id="402" r:id="rId26"/>
    <p:sldId id="451" r:id="rId27"/>
    <p:sldId id="448" r:id="rId28"/>
    <p:sldId id="449" r:id="rId29"/>
    <p:sldId id="450" r:id="rId30"/>
    <p:sldId id="446" r:id="rId31"/>
    <p:sldId id="447" r:id="rId32"/>
    <p:sldId id="452" r:id="rId33"/>
    <p:sldId id="453" r:id="rId34"/>
    <p:sldId id="406" r:id="rId35"/>
    <p:sldId id="409" r:id="rId36"/>
    <p:sldId id="411" r:id="rId37"/>
    <p:sldId id="404" r:id="rId38"/>
    <p:sldId id="302" r:id="rId39"/>
    <p:sldId id="456" r:id="rId40"/>
    <p:sldId id="405" r:id="rId41"/>
    <p:sldId id="458" r:id="rId42"/>
    <p:sldId id="455" r:id="rId43"/>
    <p:sldId id="459" r:id="rId44"/>
    <p:sldId id="370" r:id="rId45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271C"/>
    <a:srgbClr val="F15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1" autoAdjust="0"/>
    <p:restoredTop sz="94600" autoAdjust="0"/>
  </p:normalViewPr>
  <p:slideViewPr>
    <p:cSldViewPr showGuides="1">
      <p:cViewPr varScale="1">
        <p:scale>
          <a:sx n="78" d="100"/>
          <a:sy n="78" d="100"/>
        </p:scale>
        <p:origin x="-226" y="-82"/>
      </p:cViewPr>
      <p:guideLst>
        <p:guide orient="horz" pos="1632"/>
        <p:guide pos="288"/>
      </p:guideLst>
    </p:cSldViewPr>
  </p:slideViewPr>
  <p:outlineViewPr>
    <p:cViewPr>
      <p:scale>
        <a:sx n="33" d="100"/>
        <a:sy n="33" d="100"/>
      </p:scale>
      <p:origin x="0" y="54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2"/>
    </p:cViewPr>
  </p:sorterViewPr>
  <p:notesViewPr>
    <p:cSldViewPr>
      <p:cViewPr varScale="1">
        <p:scale>
          <a:sx n="58" d="100"/>
          <a:sy n="58" d="100"/>
        </p:scale>
        <p:origin x="-1680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9A7111-8780-4725-B400-539F0569933C}" type="doc">
      <dgm:prSet loTypeId="urn:microsoft.com/office/officeart/2005/8/layout/vList6" loCatId="process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C2B09F2A-CED1-49BE-9EDB-89F79F42FCA6}">
      <dgm:prSet phldrT="[Text]"/>
      <dgm:spPr/>
      <dgm:t>
        <a:bodyPr/>
        <a:lstStyle/>
        <a:p>
          <a:r>
            <a:rPr lang="en-US" dirty="0" smtClean="0"/>
            <a:t>Manufacturing Value</a:t>
          </a:r>
          <a:endParaRPr lang="en-US" dirty="0"/>
        </a:p>
      </dgm:t>
    </dgm:pt>
    <dgm:pt modelId="{612C4363-FA00-48D4-A314-6EE109766AFB}" type="parTrans" cxnId="{7E55CB97-C604-4BC3-9A38-45F94568982C}">
      <dgm:prSet/>
      <dgm:spPr/>
      <dgm:t>
        <a:bodyPr/>
        <a:lstStyle/>
        <a:p>
          <a:endParaRPr lang="en-US"/>
        </a:p>
      </dgm:t>
    </dgm:pt>
    <dgm:pt modelId="{D94D8F83-D509-406D-859F-3C5702893D14}" type="sibTrans" cxnId="{7E55CB97-C604-4BC3-9A38-45F94568982C}">
      <dgm:prSet/>
      <dgm:spPr/>
      <dgm:t>
        <a:bodyPr/>
        <a:lstStyle/>
        <a:p>
          <a:endParaRPr lang="en-US"/>
        </a:p>
      </dgm:t>
    </dgm:pt>
    <dgm:pt modelId="{B02A7E45-979E-4002-944E-70EF1C691DB4}">
      <dgm:prSet phldrT="[Text]"/>
      <dgm:spPr/>
      <dgm:t>
        <a:bodyPr anchor="ctr" anchorCtr="0"/>
        <a:lstStyle/>
        <a:p>
          <a:r>
            <a:rPr lang="en-US" dirty="0" smtClean="0"/>
            <a:t>Can you bring a marketable value to the client, network, and environment?  Remember, your customers own the place.</a:t>
          </a:r>
          <a:endParaRPr lang="en-US" dirty="0"/>
        </a:p>
      </dgm:t>
    </dgm:pt>
    <dgm:pt modelId="{71C524D6-7043-4BD1-A6EE-A2ACCA3CF645}" type="parTrans" cxnId="{1BBDE395-4618-4E7D-AA80-A490E7FC9E5A}">
      <dgm:prSet/>
      <dgm:spPr/>
      <dgm:t>
        <a:bodyPr/>
        <a:lstStyle/>
        <a:p>
          <a:endParaRPr lang="en-US"/>
        </a:p>
      </dgm:t>
    </dgm:pt>
    <dgm:pt modelId="{39173617-C935-4962-9135-14CED65E8161}" type="sibTrans" cxnId="{1BBDE395-4618-4E7D-AA80-A490E7FC9E5A}">
      <dgm:prSet/>
      <dgm:spPr/>
      <dgm:t>
        <a:bodyPr/>
        <a:lstStyle/>
        <a:p>
          <a:endParaRPr lang="en-US"/>
        </a:p>
      </dgm:t>
    </dgm:pt>
    <dgm:pt modelId="{DD7A3803-8F54-43E4-A2BC-55EBF2391228}">
      <dgm:prSet phldrT="[Text]"/>
      <dgm:spPr/>
      <dgm:t>
        <a:bodyPr/>
        <a:lstStyle/>
        <a:p>
          <a:r>
            <a:rPr lang="en-US" dirty="0" smtClean="0"/>
            <a:t>Packaging Value</a:t>
          </a:r>
          <a:endParaRPr lang="en-US" dirty="0"/>
        </a:p>
      </dgm:t>
    </dgm:pt>
    <dgm:pt modelId="{A7E4046C-19FC-481C-87DC-CB2560D5974E}" type="parTrans" cxnId="{DA692E63-DA9D-4C98-96A6-3DA73F099D48}">
      <dgm:prSet/>
      <dgm:spPr/>
      <dgm:t>
        <a:bodyPr/>
        <a:lstStyle/>
        <a:p>
          <a:endParaRPr lang="en-US"/>
        </a:p>
      </dgm:t>
    </dgm:pt>
    <dgm:pt modelId="{665E58EA-F397-4498-8E9B-ECDC26C66E59}" type="sibTrans" cxnId="{DA692E63-DA9D-4C98-96A6-3DA73F099D48}">
      <dgm:prSet/>
      <dgm:spPr/>
      <dgm:t>
        <a:bodyPr/>
        <a:lstStyle/>
        <a:p>
          <a:endParaRPr lang="en-US"/>
        </a:p>
      </dgm:t>
    </dgm:pt>
    <dgm:pt modelId="{8FEF75F6-5B81-4087-96AD-2CF54E128DA3}">
      <dgm:prSet phldrT="[Text]"/>
      <dgm:spPr/>
      <dgm:t>
        <a:bodyPr anchor="ctr" anchorCtr="0"/>
        <a:lstStyle/>
        <a:p>
          <a:r>
            <a:rPr lang="en-US" dirty="0" smtClean="0"/>
            <a:t>How do we mold products and services from the value proposition?</a:t>
          </a:r>
          <a:endParaRPr lang="en-US" dirty="0"/>
        </a:p>
      </dgm:t>
    </dgm:pt>
    <dgm:pt modelId="{0C182094-F8C7-4B9A-80AF-D43F7821BD9F}" type="parTrans" cxnId="{72632DD0-A615-462A-8CFB-465A8360B6B6}">
      <dgm:prSet/>
      <dgm:spPr/>
      <dgm:t>
        <a:bodyPr/>
        <a:lstStyle/>
        <a:p>
          <a:endParaRPr lang="en-US"/>
        </a:p>
      </dgm:t>
    </dgm:pt>
    <dgm:pt modelId="{51035D28-3E2D-4C1A-B670-F3AF938678D8}" type="sibTrans" cxnId="{72632DD0-A615-462A-8CFB-465A8360B6B6}">
      <dgm:prSet/>
      <dgm:spPr/>
      <dgm:t>
        <a:bodyPr/>
        <a:lstStyle/>
        <a:p>
          <a:endParaRPr lang="en-US"/>
        </a:p>
      </dgm:t>
    </dgm:pt>
    <dgm:pt modelId="{4FCE83F3-DE73-4ACF-AFEA-4DE7FC3E4F32}">
      <dgm:prSet phldrT="[Text]"/>
      <dgm:spPr/>
      <dgm:t>
        <a:bodyPr/>
        <a:lstStyle/>
        <a:p>
          <a:r>
            <a:rPr lang="en-US" dirty="0" smtClean="0"/>
            <a:t>Developing Customers</a:t>
          </a:r>
          <a:endParaRPr lang="en-US" dirty="0"/>
        </a:p>
      </dgm:t>
    </dgm:pt>
    <dgm:pt modelId="{93F08543-4AA9-4A87-9700-5DBEA7F2BBDC}" type="parTrans" cxnId="{F56893E3-0A14-4541-BF06-ADAA758B0C68}">
      <dgm:prSet/>
      <dgm:spPr/>
      <dgm:t>
        <a:bodyPr/>
        <a:lstStyle/>
        <a:p>
          <a:endParaRPr lang="en-US"/>
        </a:p>
      </dgm:t>
    </dgm:pt>
    <dgm:pt modelId="{6C8F5513-F8FD-4784-B946-EF04303F443C}" type="sibTrans" cxnId="{F56893E3-0A14-4541-BF06-ADAA758B0C68}">
      <dgm:prSet/>
      <dgm:spPr/>
      <dgm:t>
        <a:bodyPr/>
        <a:lstStyle/>
        <a:p>
          <a:endParaRPr lang="en-US"/>
        </a:p>
      </dgm:t>
    </dgm:pt>
    <dgm:pt modelId="{85E907D0-4F72-4451-AE11-FDF1C4698412}">
      <dgm:prSet phldrT="[Text]"/>
      <dgm:spPr/>
      <dgm:t>
        <a:bodyPr anchor="ctr" anchorCtr="0"/>
        <a:lstStyle/>
        <a:p>
          <a:r>
            <a:rPr lang="en-US" dirty="0" smtClean="0"/>
            <a:t>How do we create an audience, then develop customers from that audience to propel our business opportunities?</a:t>
          </a:r>
          <a:endParaRPr lang="en-US" dirty="0"/>
        </a:p>
      </dgm:t>
    </dgm:pt>
    <dgm:pt modelId="{5141C261-8239-4A01-933A-3BB71DE61290}" type="parTrans" cxnId="{376AB7B1-21B5-4706-A2B7-D5C8C3B98C3F}">
      <dgm:prSet/>
      <dgm:spPr/>
      <dgm:t>
        <a:bodyPr/>
        <a:lstStyle/>
        <a:p>
          <a:endParaRPr lang="en-US"/>
        </a:p>
      </dgm:t>
    </dgm:pt>
    <dgm:pt modelId="{4C7D0C53-0D11-4E5B-87AF-5E5BDABED4FB}" type="sibTrans" cxnId="{376AB7B1-21B5-4706-A2B7-D5C8C3B98C3F}">
      <dgm:prSet/>
      <dgm:spPr/>
      <dgm:t>
        <a:bodyPr/>
        <a:lstStyle/>
        <a:p>
          <a:endParaRPr lang="en-US"/>
        </a:p>
      </dgm:t>
    </dgm:pt>
    <dgm:pt modelId="{49F5A3E6-64DC-41EA-9B11-8203BFFD1C68}">
      <dgm:prSet phldrT="[Text]"/>
      <dgm:spPr/>
      <dgm:t>
        <a:bodyPr/>
        <a:lstStyle/>
        <a:p>
          <a:r>
            <a:rPr lang="en-US" dirty="0" smtClean="0"/>
            <a:t>Pricing Value</a:t>
          </a:r>
          <a:endParaRPr lang="en-US" dirty="0"/>
        </a:p>
      </dgm:t>
    </dgm:pt>
    <dgm:pt modelId="{8188A006-18D4-4B23-8C17-8E7BA97F653B}" type="parTrans" cxnId="{70193B5E-FCB6-4D8A-BF89-7F2CA1A9A895}">
      <dgm:prSet/>
      <dgm:spPr/>
      <dgm:t>
        <a:bodyPr/>
        <a:lstStyle/>
        <a:p>
          <a:endParaRPr lang="en-US"/>
        </a:p>
      </dgm:t>
    </dgm:pt>
    <dgm:pt modelId="{F7E26AED-3E00-4C9B-90E0-810360B85F47}" type="sibTrans" cxnId="{70193B5E-FCB6-4D8A-BF89-7F2CA1A9A895}">
      <dgm:prSet/>
      <dgm:spPr/>
      <dgm:t>
        <a:bodyPr/>
        <a:lstStyle/>
        <a:p>
          <a:endParaRPr lang="en-US"/>
        </a:p>
      </dgm:t>
    </dgm:pt>
    <dgm:pt modelId="{8B944F0C-762D-45F7-AED4-99072F570287}">
      <dgm:prSet phldrT="[Text]"/>
      <dgm:spPr/>
      <dgm:t>
        <a:bodyPr/>
        <a:lstStyle/>
        <a:p>
          <a:r>
            <a:rPr lang="en-US" dirty="0" smtClean="0"/>
            <a:t>Opportunities</a:t>
          </a:r>
          <a:endParaRPr lang="en-US" dirty="0"/>
        </a:p>
      </dgm:t>
    </dgm:pt>
    <dgm:pt modelId="{D5B3B05C-596C-46A3-A313-63C2BFEBD050}" type="parTrans" cxnId="{0C2CFA50-319D-4F0D-ACCD-C98B3F398B67}">
      <dgm:prSet/>
      <dgm:spPr/>
      <dgm:t>
        <a:bodyPr/>
        <a:lstStyle/>
        <a:p>
          <a:endParaRPr lang="en-US"/>
        </a:p>
      </dgm:t>
    </dgm:pt>
    <dgm:pt modelId="{40D709D3-883C-47E5-874C-F3B16E7F883C}" type="sibTrans" cxnId="{0C2CFA50-319D-4F0D-ACCD-C98B3F398B67}">
      <dgm:prSet/>
      <dgm:spPr/>
      <dgm:t>
        <a:bodyPr/>
        <a:lstStyle/>
        <a:p>
          <a:endParaRPr lang="en-US"/>
        </a:p>
      </dgm:t>
    </dgm:pt>
    <dgm:pt modelId="{A0BE0736-A16D-4A58-B8E9-FFE3906F1577}">
      <dgm:prSet phldrT="[Text]"/>
      <dgm:spPr/>
      <dgm:t>
        <a:bodyPr/>
        <a:lstStyle/>
        <a:p>
          <a:r>
            <a:rPr lang="en-US" dirty="0" smtClean="0"/>
            <a:t>Revenue Models</a:t>
          </a:r>
          <a:endParaRPr lang="en-US" dirty="0"/>
        </a:p>
      </dgm:t>
    </dgm:pt>
    <dgm:pt modelId="{218241DB-90E7-4E63-A851-3496FC6D3368}" type="parTrans" cxnId="{ECF9340C-BB2C-4AC7-9948-F9D9F34DC4B9}">
      <dgm:prSet/>
      <dgm:spPr/>
      <dgm:t>
        <a:bodyPr/>
        <a:lstStyle/>
        <a:p>
          <a:endParaRPr lang="en-US"/>
        </a:p>
      </dgm:t>
    </dgm:pt>
    <dgm:pt modelId="{74EAD096-F1F4-4136-8676-8CBFC0A23D34}" type="sibTrans" cxnId="{ECF9340C-BB2C-4AC7-9948-F9D9F34DC4B9}">
      <dgm:prSet/>
      <dgm:spPr/>
      <dgm:t>
        <a:bodyPr/>
        <a:lstStyle/>
        <a:p>
          <a:endParaRPr lang="en-US"/>
        </a:p>
      </dgm:t>
    </dgm:pt>
    <dgm:pt modelId="{F004DADC-68F9-4E8D-828E-F636BD38CA98}">
      <dgm:prSet phldrT="[Text]"/>
      <dgm:spPr/>
      <dgm:t>
        <a:bodyPr anchor="ctr" anchorCtr="0"/>
        <a:lstStyle/>
        <a:p>
          <a:r>
            <a:rPr lang="en-US" dirty="0" smtClean="0"/>
            <a:t>What are the steps in balancing cost and opportunity and pricing models for a cooperative business design and general marketplace acceptance? </a:t>
          </a:r>
          <a:endParaRPr lang="en-US" dirty="0"/>
        </a:p>
      </dgm:t>
    </dgm:pt>
    <dgm:pt modelId="{B4F8156C-5D21-4A20-9956-4C3CD86BF15B}" type="parTrans" cxnId="{1891FF03-EA59-46C1-BFC9-2E3FFC6B051E}">
      <dgm:prSet/>
      <dgm:spPr/>
      <dgm:t>
        <a:bodyPr/>
        <a:lstStyle/>
        <a:p>
          <a:endParaRPr lang="en-US"/>
        </a:p>
      </dgm:t>
    </dgm:pt>
    <dgm:pt modelId="{1F68BE9A-7E6C-43F5-B469-081055F5076E}" type="sibTrans" cxnId="{1891FF03-EA59-46C1-BFC9-2E3FFC6B051E}">
      <dgm:prSet/>
      <dgm:spPr/>
      <dgm:t>
        <a:bodyPr/>
        <a:lstStyle/>
        <a:p>
          <a:endParaRPr lang="en-US"/>
        </a:p>
      </dgm:t>
    </dgm:pt>
    <dgm:pt modelId="{D51E6FBE-722C-4638-B3A9-ACD77C4D45A0}">
      <dgm:prSet phldrT="[Text]"/>
      <dgm:spPr/>
      <dgm:t>
        <a:bodyPr anchor="ctr" anchorCtr="0"/>
        <a:lstStyle/>
        <a:p>
          <a:r>
            <a:rPr lang="en-US" dirty="0" smtClean="0"/>
            <a:t>How do you access opportunity, leverage it, and expand it?  How do you match it with price, customer development, and investment to perform over the short and long term?</a:t>
          </a:r>
          <a:endParaRPr lang="en-US" dirty="0"/>
        </a:p>
      </dgm:t>
    </dgm:pt>
    <dgm:pt modelId="{43A5863B-CC5C-4595-9A53-D75DBED4B0D1}" type="parTrans" cxnId="{5DB52EC0-5CCB-4FDD-8093-5A1C4C94B86D}">
      <dgm:prSet/>
      <dgm:spPr/>
      <dgm:t>
        <a:bodyPr/>
        <a:lstStyle/>
        <a:p>
          <a:endParaRPr lang="en-US"/>
        </a:p>
      </dgm:t>
    </dgm:pt>
    <dgm:pt modelId="{38DFE762-6558-4E6E-8169-2FFA9837B364}" type="sibTrans" cxnId="{5DB52EC0-5CCB-4FDD-8093-5A1C4C94B86D}">
      <dgm:prSet/>
      <dgm:spPr/>
      <dgm:t>
        <a:bodyPr/>
        <a:lstStyle/>
        <a:p>
          <a:endParaRPr lang="en-US"/>
        </a:p>
      </dgm:t>
    </dgm:pt>
    <dgm:pt modelId="{CE2F2604-CBE5-4F81-ADBB-53D91FC9A641}">
      <dgm:prSet phldrT="[Text]"/>
      <dgm:spPr/>
      <dgm:t>
        <a:bodyPr anchor="ctr" anchorCtr="0"/>
        <a:lstStyle/>
        <a:p>
          <a:r>
            <a:rPr lang="en-US" dirty="0" smtClean="0"/>
            <a:t>Can you maximize all of this to generate revenues and add to the bottom line?</a:t>
          </a:r>
          <a:endParaRPr lang="en-US" dirty="0"/>
        </a:p>
      </dgm:t>
    </dgm:pt>
    <dgm:pt modelId="{3585E8B0-8FA4-4DB6-87A4-4EE01ADA864E}" type="parTrans" cxnId="{EE4AB052-6CA3-4CAC-AEBF-B879F20CD25F}">
      <dgm:prSet/>
      <dgm:spPr/>
      <dgm:t>
        <a:bodyPr/>
        <a:lstStyle/>
        <a:p>
          <a:endParaRPr lang="en-US"/>
        </a:p>
      </dgm:t>
    </dgm:pt>
    <dgm:pt modelId="{DD405405-B8BE-46F7-BB1F-7D5B2CC1EA61}" type="sibTrans" cxnId="{EE4AB052-6CA3-4CAC-AEBF-B879F20CD25F}">
      <dgm:prSet/>
      <dgm:spPr/>
      <dgm:t>
        <a:bodyPr/>
        <a:lstStyle/>
        <a:p>
          <a:endParaRPr lang="en-US"/>
        </a:p>
      </dgm:t>
    </dgm:pt>
    <dgm:pt modelId="{BAB2C2E0-D67D-407A-B78B-D0C827680749}" type="pres">
      <dgm:prSet presAssocID="{D19A7111-8780-4725-B400-539F0569933C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41458FE-B845-44B6-AB3B-3041CED5CB48}" type="pres">
      <dgm:prSet presAssocID="{C2B09F2A-CED1-49BE-9EDB-89F79F42FCA6}" presName="linNode" presStyleCnt="0"/>
      <dgm:spPr/>
    </dgm:pt>
    <dgm:pt modelId="{455A63DE-99DA-4012-84DD-21427942156F}" type="pres">
      <dgm:prSet presAssocID="{C2B09F2A-CED1-49BE-9EDB-89F79F42FCA6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C3C0DA-8848-4B1F-A8E7-2C1FF1AADA2E}" type="pres">
      <dgm:prSet presAssocID="{C2B09F2A-CED1-49BE-9EDB-89F79F42FCA6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E49264-0A09-4905-A685-0DBA58814397}" type="pres">
      <dgm:prSet presAssocID="{D94D8F83-D509-406D-859F-3C5702893D14}" presName="spacing" presStyleCnt="0"/>
      <dgm:spPr/>
    </dgm:pt>
    <dgm:pt modelId="{E02DC9CB-37B8-46B5-BD6C-D12D196077E2}" type="pres">
      <dgm:prSet presAssocID="{DD7A3803-8F54-43E4-A2BC-55EBF2391228}" presName="linNode" presStyleCnt="0"/>
      <dgm:spPr/>
    </dgm:pt>
    <dgm:pt modelId="{1B26D1C5-42C6-416A-9417-242B484663CD}" type="pres">
      <dgm:prSet presAssocID="{DD7A3803-8F54-43E4-A2BC-55EBF2391228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B4AB2C-23D0-41A8-8796-499E59652FE4}" type="pres">
      <dgm:prSet presAssocID="{DD7A3803-8F54-43E4-A2BC-55EBF2391228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D0363-A66B-458E-85FA-DEE81541BD1F}" type="pres">
      <dgm:prSet presAssocID="{665E58EA-F397-4498-8E9B-ECDC26C66E59}" presName="spacing" presStyleCnt="0"/>
      <dgm:spPr/>
    </dgm:pt>
    <dgm:pt modelId="{FFE6F048-62DB-4872-84C6-BC3004E180EA}" type="pres">
      <dgm:prSet presAssocID="{4FCE83F3-DE73-4ACF-AFEA-4DE7FC3E4F32}" presName="linNode" presStyleCnt="0"/>
      <dgm:spPr/>
    </dgm:pt>
    <dgm:pt modelId="{A846A1D3-A58C-4173-BA10-C51BA297A602}" type="pres">
      <dgm:prSet presAssocID="{4FCE83F3-DE73-4ACF-AFEA-4DE7FC3E4F32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2F8A7C-B27C-46BD-859B-0FA23AD9C66B}" type="pres">
      <dgm:prSet presAssocID="{4FCE83F3-DE73-4ACF-AFEA-4DE7FC3E4F32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A2E9C-563A-4CAA-9137-8BED6D91FB86}" type="pres">
      <dgm:prSet presAssocID="{6C8F5513-F8FD-4784-B946-EF04303F443C}" presName="spacing" presStyleCnt="0"/>
      <dgm:spPr/>
    </dgm:pt>
    <dgm:pt modelId="{8915BC89-78FE-486C-B05E-593145CA3761}" type="pres">
      <dgm:prSet presAssocID="{49F5A3E6-64DC-41EA-9B11-8203BFFD1C68}" presName="linNode" presStyleCnt="0"/>
      <dgm:spPr/>
    </dgm:pt>
    <dgm:pt modelId="{5BE8B56D-367E-4F97-A9DE-9F552CD60200}" type="pres">
      <dgm:prSet presAssocID="{49F5A3E6-64DC-41EA-9B11-8203BFFD1C68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C88DE-5311-4140-A3EA-A48DDB433715}" type="pres">
      <dgm:prSet presAssocID="{49F5A3E6-64DC-41EA-9B11-8203BFFD1C68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CD0D6C-10DB-4BE5-A279-A0882FDB3760}" type="pres">
      <dgm:prSet presAssocID="{F7E26AED-3E00-4C9B-90E0-810360B85F47}" presName="spacing" presStyleCnt="0"/>
      <dgm:spPr/>
    </dgm:pt>
    <dgm:pt modelId="{29AB4269-DCAA-43D6-BB1A-4F4515F2AACC}" type="pres">
      <dgm:prSet presAssocID="{8B944F0C-762D-45F7-AED4-99072F570287}" presName="linNode" presStyleCnt="0"/>
      <dgm:spPr/>
    </dgm:pt>
    <dgm:pt modelId="{A3C14C8E-8D11-4E36-B61C-5E28A19B1262}" type="pres">
      <dgm:prSet presAssocID="{8B944F0C-762D-45F7-AED4-99072F570287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8124E-85C7-42AF-ADF4-C6EB29F08D0F}" type="pres">
      <dgm:prSet presAssocID="{8B944F0C-762D-45F7-AED4-99072F570287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33270-82AD-4921-86E3-A4438477DD44}" type="pres">
      <dgm:prSet presAssocID="{40D709D3-883C-47E5-874C-F3B16E7F883C}" presName="spacing" presStyleCnt="0"/>
      <dgm:spPr/>
    </dgm:pt>
    <dgm:pt modelId="{3F1B4649-6800-4809-84F3-B9342763C0C8}" type="pres">
      <dgm:prSet presAssocID="{A0BE0736-A16D-4A58-B8E9-FFE3906F1577}" presName="linNode" presStyleCnt="0"/>
      <dgm:spPr/>
    </dgm:pt>
    <dgm:pt modelId="{A7D89103-0A89-4168-B206-5D5AD9BC5F33}" type="pres">
      <dgm:prSet presAssocID="{A0BE0736-A16D-4A58-B8E9-FFE3906F1577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DF6649-199D-486C-A283-E59A01B46266}" type="pres">
      <dgm:prSet presAssocID="{A0BE0736-A16D-4A58-B8E9-FFE3906F1577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0E6BBD-AC7A-46DC-8499-2FD6819AE4AC}" type="presOf" srcId="{4FCE83F3-DE73-4ACF-AFEA-4DE7FC3E4F32}" destId="{A846A1D3-A58C-4173-BA10-C51BA297A602}" srcOrd="0" destOrd="0" presId="urn:microsoft.com/office/officeart/2005/8/layout/vList6"/>
    <dgm:cxn modelId="{6D37E355-8DE9-4F42-A8E2-32424ECD80DD}" type="presOf" srcId="{49F5A3E6-64DC-41EA-9B11-8203BFFD1C68}" destId="{5BE8B56D-367E-4F97-A9DE-9F552CD60200}" srcOrd="0" destOrd="0" presId="urn:microsoft.com/office/officeart/2005/8/layout/vList6"/>
    <dgm:cxn modelId="{5E916660-F0CA-4122-82F0-3DC2FA95266C}" type="presOf" srcId="{8FEF75F6-5B81-4087-96AD-2CF54E128DA3}" destId="{29B4AB2C-23D0-41A8-8796-499E59652FE4}" srcOrd="0" destOrd="0" presId="urn:microsoft.com/office/officeart/2005/8/layout/vList6"/>
    <dgm:cxn modelId="{BBA3D4D7-E2A5-4932-901A-2CBFB38BACE4}" type="presOf" srcId="{85E907D0-4F72-4451-AE11-FDF1C4698412}" destId="{9F2F8A7C-B27C-46BD-859B-0FA23AD9C66B}" srcOrd="0" destOrd="0" presId="urn:microsoft.com/office/officeart/2005/8/layout/vList6"/>
    <dgm:cxn modelId="{5DB52EC0-5CCB-4FDD-8093-5A1C4C94B86D}" srcId="{8B944F0C-762D-45F7-AED4-99072F570287}" destId="{D51E6FBE-722C-4638-B3A9-ACD77C4D45A0}" srcOrd="0" destOrd="0" parTransId="{43A5863B-CC5C-4595-9A53-D75DBED4B0D1}" sibTransId="{38DFE762-6558-4E6E-8169-2FFA9837B364}"/>
    <dgm:cxn modelId="{0C2CFA50-319D-4F0D-ACCD-C98B3F398B67}" srcId="{D19A7111-8780-4725-B400-539F0569933C}" destId="{8B944F0C-762D-45F7-AED4-99072F570287}" srcOrd="4" destOrd="0" parTransId="{D5B3B05C-596C-46A3-A313-63C2BFEBD050}" sibTransId="{40D709D3-883C-47E5-874C-F3B16E7F883C}"/>
    <dgm:cxn modelId="{1891FF03-EA59-46C1-BFC9-2E3FFC6B051E}" srcId="{49F5A3E6-64DC-41EA-9B11-8203BFFD1C68}" destId="{F004DADC-68F9-4E8D-828E-F636BD38CA98}" srcOrd="0" destOrd="0" parTransId="{B4F8156C-5D21-4A20-9956-4C3CD86BF15B}" sibTransId="{1F68BE9A-7E6C-43F5-B469-081055F5076E}"/>
    <dgm:cxn modelId="{89417608-EE09-48E3-ABE5-49CE3EBD0709}" type="presOf" srcId="{8B944F0C-762D-45F7-AED4-99072F570287}" destId="{A3C14C8E-8D11-4E36-B61C-5E28A19B1262}" srcOrd="0" destOrd="0" presId="urn:microsoft.com/office/officeart/2005/8/layout/vList6"/>
    <dgm:cxn modelId="{EE4AB052-6CA3-4CAC-AEBF-B879F20CD25F}" srcId="{A0BE0736-A16D-4A58-B8E9-FFE3906F1577}" destId="{CE2F2604-CBE5-4F81-ADBB-53D91FC9A641}" srcOrd="0" destOrd="0" parTransId="{3585E8B0-8FA4-4DB6-87A4-4EE01ADA864E}" sibTransId="{DD405405-B8BE-46F7-BB1F-7D5B2CC1EA61}"/>
    <dgm:cxn modelId="{C02015F2-F213-4990-8E34-A82537299417}" type="presOf" srcId="{F004DADC-68F9-4E8D-828E-F636BD38CA98}" destId="{F94C88DE-5311-4140-A3EA-A48DDB433715}" srcOrd="0" destOrd="0" presId="urn:microsoft.com/office/officeart/2005/8/layout/vList6"/>
    <dgm:cxn modelId="{B796A02B-82E9-4190-A799-4B0F14A2E5DC}" type="presOf" srcId="{D51E6FBE-722C-4638-B3A9-ACD77C4D45A0}" destId="{21E8124E-85C7-42AF-ADF4-C6EB29F08D0F}" srcOrd="0" destOrd="0" presId="urn:microsoft.com/office/officeart/2005/8/layout/vList6"/>
    <dgm:cxn modelId="{BCB73AD3-292B-40E8-9EA9-0C07EE2D1C2E}" type="presOf" srcId="{D19A7111-8780-4725-B400-539F0569933C}" destId="{BAB2C2E0-D67D-407A-B78B-D0C827680749}" srcOrd="0" destOrd="0" presId="urn:microsoft.com/office/officeart/2005/8/layout/vList6"/>
    <dgm:cxn modelId="{72632DD0-A615-462A-8CFB-465A8360B6B6}" srcId="{DD7A3803-8F54-43E4-A2BC-55EBF2391228}" destId="{8FEF75F6-5B81-4087-96AD-2CF54E128DA3}" srcOrd="0" destOrd="0" parTransId="{0C182094-F8C7-4B9A-80AF-D43F7821BD9F}" sibTransId="{51035D28-3E2D-4C1A-B670-F3AF938678D8}"/>
    <dgm:cxn modelId="{C5801DFF-22BE-480F-B31D-DB4C65652AF5}" type="presOf" srcId="{C2B09F2A-CED1-49BE-9EDB-89F79F42FCA6}" destId="{455A63DE-99DA-4012-84DD-21427942156F}" srcOrd="0" destOrd="0" presId="urn:microsoft.com/office/officeart/2005/8/layout/vList6"/>
    <dgm:cxn modelId="{7E55CB97-C604-4BC3-9A38-45F94568982C}" srcId="{D19A7111-8780-4725-B400-539F0569933C}" destId="{C2B09F2A-CED1-49BE-9EDB-89F79F42FCA6}" srcOrd="0" destOrd="0" parTransId="{612C4363-FA00-48D4-A314-6EE109766AFB}" sibTransId="{D94D8F83-D509-406D-859F-3C5702893D14}"/>
    <dgm:cxn modelId="{E8E723DE-70C5-49C6-9BA1-06C4AF45D3D2}" type="presOf" srcId="{DD7A3803-8F54-43E4-A2BC-55EBF2391228}" destId="{1B26D1C5-42C6-416A-9417-242B484663CD}" srcOrd="0" destOrd="0" presId="urn:microsoft.com/office/officeart/2005/8/layout/vList6"/>
    <dgm:cxn modelId="{70193B5E-FCB6-4D8A-BF89-7F2CA1A9A895}" srcId="{D19A7111-8780-4725-B400-539F0569933C}" destId="{49F5A3E6-64DC-41EA-9B11-8203BFFD1C68}" srcOrd="3" destOrd="0" parTransId="{8188A006-18D4-4B23-8C17-8E7BA97F653B}" sibTransId="{F7E26AED-3E00-4C9B-90E0-810360B85F47}"/>
    <dgm:cxn modelId="{1BBDE395-4618-4E7D-AA80-A490E7FC9E5A}" srcId="{C2B09F2A-CED1-49BE-9EDB-89F79F42FCA6}" destId="{B02A7E45-979E-4002-944E-70EF1C691DB4}" srcOrd="0" destOrd="0" parTransId="{71C524D6-7043-4BD1-A6EE-A2ACCA3CF645}" sibTransId="{39173617-C935-4962-9135-14CED65E8161}"/>
    <dgm:cxn modelId="{BCAA319E-48BE-4B66-8B7A-1B7558747BE2}" type="presOf" srcId="{B02A7E45-979E-4002-944E-70EF1C691DB4}" destId="{35C3C0DA-8848-4B1F-A8E7-2C1FF1AADA2E}" srcOrd="0" destOrd="0" presId="urn:microsoft.com/office/officeart/2005/8/layout/vList6"/>
    <dgm:cxn modelId="{33A2DEC4-3501-4F4B-928E-C2850E42CB8C}" type="presOf" srcId="{CE2F2604-CBE5-4F81-ADBB-53D91FC9A641}" destId="{FCDF6649-199D-486C-A283-E59A01B46266}" srcOrd="0" destOrd="0" presId="urn:microsoft.com/office/officeart/2005/8/layout/vList6"/>
    <dgm:cxn modelId="{376AB7B1-21B5-4706-A2B7-D5C8C3B98C3F}" srcId="{4FCE83F3-DE73-4ACF-AFEA-4DE7FC3E4F32}" destId="{85E907D0-4F72-4451-AE11-FDF1C4698412}" srcOrd="0" destOrd="0" parTransId="{5141C261-8239-4A01-933A-3BB71DE61290}" sibTransId="{4C7D0C53-0D11-4E5B-87AF-5E5BDABED4FB}"/>
    <dgm:cxn modelId="{F56893E3-0A14-4541-BF06-ADAA758B0C68}" srcId="{D19A7111-8780-4725-B400-539F0569933C}" destId="{4FCE83F3-DE73-4ACF-AFEA-4DE7FC3E4F32}" srcOrd="2" destOrd="0" parTransId="{93F08543-4AA9-4A87-9700-5DBEA7F2BBDC}" sibTransId="{6C8F5513-F8FD-4784-B946-EF04303F443C}"/>
    <dgm:cxn modelId="{DA692E63-DA9D-4C98-96A6-3DA73F099D48}" srcId="{D19A7111-8780-4725-B400-539F0569933C}" destId="{DD7A3803-8F54-43E4-A2BC-55EBF2391228}" srcOrd="1" destOrd="0" parTransId="{A7E4046C-19FC-481C-87DC-CB2560D5974E}" sibTransId="{665E58EA-F397-4498-8E9B-ECDC26C66E59}"/>
    <dgm:cxn modelId="{05BE6072-0328-47DE-A102-14CA6BD81E99}" type="presOf" srcId="{A0BE0736-A16D-4A58-B8E9-FFE3906F1577}" destId="{A7D89103-0A89-4168-B206-5D5AD9BC5F33}" srcOrd="0" destOrd="0" presId="urn:microsoft.com/office/officeart/2005/8/layout/vList6"/>
    <dgm:cxn modelId="{ECF9340C-BB2C-4AC7-9948-F9D9F34DC4B9}" srcId="{D19A7111-8780-4725-B400-539F0569933C}" destId="{A0BE0736-A16D-4A58-B8E9-FFE3906F1577}" srcOrd="5" destOrd="0" parTransId="{218241DB-90E7-4E63-A851-3496FC6D3368}" sibTransId="{74EAD096-F1F4-4136-8676-8CBFC0A23D34}"/>
    <dgm:cxn modelId="{BFFF01AD-3344-4DFE-B3AB-9F2122EB9CC1}" type="presParOf" srcId="{BAB2C2E0-D67D-407A-B78B-D0C827680749}" destId="{A41458FE-B845-44B6-AB3B-3041CED5CB48}" srcOrd="0" destOrd="0" presId="urn:microsoft.com/office/officeart/2005/8/layout/vList6"/>
    <dgm:cxn modelId="{8AEB876B-75CA-408F-8EF3-AFF7AFEF42E3}" type="presParOf" srcId="{A41458FE-B845-44B6-AB3B-3041CED5CB48}" destId="{455A63DE-99DA-4012-84DD-21427942156F}" srcOrd="0" destOrd="0" presId="urn:microsoft.com/office/officeart/2005/8/layout/vList6"/>
    <dgm:cxn modelId="{8FB6B134-6D1A-4646-91C2-E25F047F627A}" type="presParOf" srcId="{A41458FE-B845-44B6-AB3B-3041CED5CB48}" destId="{35C3C0DA-8848-4B1F-A8E7-2C1FF1AADA2E}" srcOrd="1" destOrd="0" presId="urn:microsoft.com/office/officeart/2005/8/layout/vList6"/>
    <dgm:cxn modelId="{E08F91B8-7D7B-4329-82C7-04B699A4EF90}" type="presParOf" srcId="{BAB2C2E0-D67D-407A-B78B-D0C827680749}" destId="{B6E49264-0A09-4905-A685-0DBA58814397}" srcOrd="1" destOrd="0" presId="urn:microsoft.com/office/officeart/2005/8/layout/vList6"/>
    <dgm:cxn modelId="{D7077FCD-1AD8-42FA-925D-BC1875BFEF36}" type="presParOf" srcId="{BAB2C2E0-D67D-407A-B78B-D0C827680749}" destId="{E02DC9CB-37B8-46B5-BD6C-D12D196077E2}" srcOrd="2" destOrd="0" presId="urn:microsoft.com/office/officeart/2005/8/layout/vList6"/>
    <dgm:cxn modelId="{065B8132-8CF0-4C04-A9A4-DF69C206C469}" type="presParOf" srcId="{E02DC9CB-37B8-46B5-BD6C-D12D196077E2}" destId="{1B26D1C5-42C6-416A-9417-242B484663CD}" srcOrd="0" destOrd="0" presId="urn:microsoft.com/office/officeart/2005/8/layout/vList6"/>
    <dgm:cxn modelId="{90D32DE3-1240-413F-863D-DCD505D97C8E}" type="presParOf" srcId="{E02DC9CB-37B8-46B5-BD6C-D12D196077E2}" destId="{29B4AB2C-23D0-41A8-8796-499E59652FE4}" srcOrd="1" destOrd="0" presId="urn:microsoft.com/office/officeart/2005/8/layout/vList6"/>
    <dgm:cxn modelId="{CCBAF9B6-3119-4699-8469-0E9225FB828D}" type="presParOf" srcId="{BAB2C2E0-D67D-407A-B78B-D0C827680749}" destId="{1C8D0363-A66B-458E-85FA-DEE81541BD1F}" srcOrd="3" destOrd="0" presId="urn:microsoft.com/office/officeart/2005/8/layout/vList6"/>
    <dgm:cxn modelId="{CF94E332-57F1-4245-8BFA-873530845F25}" type="presParOf" srcId="{BAB2C2E0-D67D-407A-B78B-D0C827680749}" destId="{FFE6F048-62DB-4872-84C6-BC3004E180EA}" srcOrd="4" destOrd="0" presId="urn:microsoft.com/office/officeart/2005/8/layout/vList6"/>
    <dgm:cxn modelId="{6220CD7E-EB2E-4219-B704-AD7957339D70}" type="presParOf" srcId="{FFE6F048-62DB-4872-84C6-BC3004E180EA}" destId="{A846A1D3-A58C-4173-BA10-C51BA297A602}" srcOrd="0" destOrd="0" presId="urn:microsoft.com/office/officeart/2005/8/layout/vList6"/>
    <dgm:cxn modelId="{C5AC7EAA-1383-4F88-B1A9-929C3387B271}" type="presParOf" srcId="{FFE6F048-62DB-4872-84C6-BC3004E180EA}" destId="{9F2F8A7C-B27C-46BD-859B-0FA23AD9C66B}" srcOrd="1" destOrd="0" presId="urn:microsoft.com/office/officeart/2005/8/layout/vList6"/>
    <dgm:cxn modelId="{B064DFA0-AF29-4F3E-A309-24C044E93022}" type="presParOf" srcId="{BAB2C2E0-D67D-407A-B78B-D0C827680749}" destId="{AA5A2E9C-563A-4CAA-9137-8BED6D91FB86}" srcOrd="5" destOrd="0" presId="urn:microsoft.com/office/officeart/2005/8/layout/vList6"/>
    <dgm:cxn modelId="{6FBB0504-4FFA-4486-8A30-A3D0C62A45A9}" type="presParOf" srcId="{BAB2C2E0-D67D-407A-B78B-D0C827680749}" destId="{8915BC89-78FE-486C-B05E-593145CA3761}" srcOrd="6" destOrd="0" presId="urn:microsoft.com/office/officeart/2005/8/layout/vList6"/>
    <dgm:cxn modelId="{B3F714CD-8CA5-444F-8960-56755F8B3CFC}" type="presParOf" srcId="{8915BC89-78FE-486C-B05E-593145CA3761}" destId="{5BE8B56D-367E-4F97-A9DE-9F552CD60200}" srcOrd="0" destOrd="0" presId="urn:microsoft.com/office/officeart/2005/8/layout/vList6"/>
    <dgm:cxn modelId="{C7B379B4-3969-4D10-A714-68D0C4BC4D34}" type="presParOf" srcId="{8915BC89-78FE-486C-B05E-593145CA3761}" destId="{F94C88DE-5311-4140-A3EA-A48DDB433715}" srcOrd="1" destOrd="0" presId="urn:microsoft.com/office/officeart/2005/8/layout/vList6"/>
    <dgm:cxn modelId="{091F064F-8745-4457-9099-C811E3ED6E99}" type="presParOf" srcId="{BAB2C2E0-D67D-407A-B78B-D0C827680749}" destId="{22CD0D6C-10DB-4BE5-A279-A0882FDB3760}" srcOrd="7" destOrd="0" presId="urn:microsoft.com/office/officeart/2005/8/layout/vList6"/>
    <dgm:cxn modelId="{58FDA473-86B8-490B-B035-E273EAF286EB}" type="presParOf" srcId="{BAB2C2E0-D67D-407A-B78B-D0C827680749}" destId="{29AB4269-DCAA-43D6-BB1A-4F4515F2AACC}" srcOrd="8" destOrd="0" presId="urn:microsoft.com/office/officeart/2005/8/layout/vList6"/>
    <dgm:cxn modelId="{E3EEA179-69A3-435B-B37E-AD750409B416}" type="presParOf" srcId="{29AB4269-DCAA-43D6-BB1A-4F4515F2AACC}" destId="{A3C14C8E-8D11-4E36-B61C-5E28A19B1262}" srcOrd="0" destOrd="0" presId="urn:microsoft.com/office/officeart/2005/8/layout/vList6"/>
    <dgm:cxn modelId="{211D1904-57E1-46D2-AC1D-A0DEF56A3AC8}" type="presParOf" srcId="{29AB4269-DCAA-43D6-BB1A-4F4515F2AACC}" destId="{21E8124E-85C7-42AF-ADF4-C6EB29F08D0F}" srcOrd="1" destOrd="0" presId="urn:microsoft.com/office/officeart/2005/8/layout/vList6"/>
    <dgm:cxn modelId="{8755974C-6FB3-4971-949A-17E574D805C9}" type="presParOf" srcId="{BAB2C2E0-D67D-407A-B78B-D0C827680749}" destId="{82533270-82AD-4921-86E3-A4438477DD44}" srcOrd="9" destOrd="0" presId="urn:microsoft.com/office/officeart/2005/8/layout/vList6"/>
    <dgm:cxn modelId="{215D1B49-2A38-4E38-BF49-C44EA7D53708}" type="presParOf" srcId="{BAB2C2E0-D67D-407A-B78B-D0C827680749}" destId="{3F1B4649-6800-4809-84F3-B9342763C0C8}" srcOrd="10" destOrd="0" presId="urn:microsoft.com/office/officeart/2005/8/layout/vList6"/>
    <dgm:cxn modelId="{D5CF24D1-F5D2-4E7B-B6CB-40A42EC8CF10}" type="presParOf" srcId="{3F1B4649-6800-4809-84F3-B9342763C0C8}" destId="{A7D89103-0A89-4168-B206-5D5AD9BC5F33}" srcOrd="0" destOrd="0" presId="urn:microsoft.com/office/officeart/2005/8/layout/vList6"/>
    <dgm:cxn modelId="{818D61E2-5DD6-4A6D-A3C3-E8E5496ECB4B}" type="presParOf" srcId="{3F1B4649-6800-4809-84F3-B9342763C0C8}" destId="{FCDF6649-199D-486C-A283-E59A01B4626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7010399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algn="r">
              <a:defRPr/>
            </a:pPr>
            <a:r>
              <a:rPr lang="en-US" sz="1000" dirty="0"/>
              <a:t>2012 CEO Strategies Week</a:t>
            </a:r>
          </a:p>
          <a:p>
            <a:pPr algn="r">
              <a:defRPr/>
            </a:pPr>
            <a:r>
              <a:rPr lang="en-US" sz="1000" dirty="0"/>
              <a:t>Collaboration Workshop</a:t>
            </a:r>
          </a:p>
          <a:p>
            <a:pPr algn="r">
              <a:defRPr/>
            </a:pPr>
            <a:r>
              <a:rPr lang="en-US" sz="1000" dirty="0"/>
              <a:t>November 5 &amp; 9, 2012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" y="8830010"/>
            <a:ext cx="7008836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 algn="ctr">
              <a:defRPr/>
            </a:pPr>
            <a:fld id="{24A1F443-E9AA-4E82-8C39-C2CE9FFB9CC1}" type="slidenum">
              <a:rPr lang="en-US"/>
              <a:pPr algn="ctr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66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318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519" y="0"/>
            <a:ext cx="3037318" cy="464820"/>
          </a:xfrm>
          <a:prstGeom prst="rect">
            <a:avLst/>
          </a:prstGeom>
        </p:spPr>
        <p:txBody>
          <a:bodyPr vert="horz" lIns="92429" tIns="46214" rIns="92429" bIns="462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C04058-5C3F-4C29-9D2F-385052D50A0E}" type="datetimeFigureOut">
              <a:rPr lang="en-US"/>
              <a:pPr>
                <a:defRPr/>
              </a:pPr>
              <a:t>11/9/2012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29" tIns="46214" rIns="92429" bIns="4621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29" tIns="46214" rIns="92429" bIns="4621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010"/>
            <a:ext cx="3037318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519" y="8830010"/>
            <a:ext cx="3037318" cy="464820"/>
          </a:xfrm>
          <a:prstGeom prst="rect">
            <a:avLst/>
          </a:prstGeom>
        </p:spPr>
        <p:txBody>
          <a:bodyPr vert="horz" lIns="92429" tIns="46214" rIns="92429" bIns="462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99F337-00A8-4255-A283-9C1500D14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624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609600" y="914400"/>
            <a:ext cx="8305800" cy="2057400"/>
          </a:xfrm>
          <a:prstGeom prst="roundRect">
            <a:avLst>
              <a:gd name="adj" fmla="val 4305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6" name="Group 11"/>
          <p:cNvGrpSpPr/>
          <p:nvPr userDrawn="1"/>
        </p:nvGrpSpPr>
        <p:grpSpPr>
          <a:xfrm>
            <a:off x="3733800" y="4953000"/>
            <a:ext cx="4953000" cy="304800"/>
            <a:chOff x="3733800" y="5105400"/>
            <a:chExt cx="4953000" cy="30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 bwMode="auto">
            <a:xfrm>
              <a:off x="4038600" y="5105400"/>
              <a:ext cx="43434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lowchart: Delay 7"/>
            <p:cNvSpPr/>
            <p:nvPr/>
          </p:nvSpPr>
          <p:spPr bwMode="auto">
            <a:xfrm>
              <a:off x="8382000" y="5105400"/>
              <a:ext cx="304800" cy="304800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3733800" y="5105400"/>
              <a:ext cx="304800" cy="304800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90563" y="990600"/>
            <a:ext cx="8143875" cy="1905000"/>
          </a:xfrm>
          <a:prstGeom prst="roundRect">
            <a:avLst>
              <a:gd name="adj" fmla="val 42721"/>
            </a:avLst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7924800" cy="19812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581400"/>
            <a:ext cx="7921531" cy="212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EF24-4D2E-4FE0-805F-F73066CB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4E-6D7D-471E-B504-99E2F44B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609600" y="914400"/>
            <a:ext cx="8305800" cy="2057400"/>
          </a:xfrm>
          <a:prstGeom prst="roundRect">
            <a:avLst>
              <a:gd name="adj" fmla="val 4305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1"/>
          <p:cNvGrpSpPr/>
          <p:nvPr userDrawn="1"/>
        </p:nvGrpSpPr>
        <p:grpSpPr>
          <a:xfrm>
            <a:off x="3733800" y="4953000"/>
            <a:ext cx="4953000" cy="304800"/>
            <a:chOff x="3733800" y="5105400"/>
            <a:chExt cx="4953000" cy="304800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 bwMode="auto">
            <a:xfrm>
              <a:off x="4038600" y="5105400"/>
              <a:ext cx="43434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lowchart: Delay 7"/>
            <p:cNvSpPr/>
            <p:nvPr/>
          </p:nvSpPr>
          <p:spPr bwMode="auto">
            <a:xfrm>
              <a:off x="83820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37338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90563" y="990600"/>
            <a:ext cx="8143875" cy="1905000"/>
          </a:xfrm>
          <a:prstGeom prst="roundRect">
            <a:avLst>
              <a:gd name="adj" fmla="val 42721"/>
            </a:avLst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63867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F9E7-BFFF-4884-BFB7-E297003A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862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447800"/>
            <a:ext cx="3886199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7EF9-D07F-4643-A046-C1EE4028E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7924800" cy="19812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581400"/>
            <a:ext cx="7921531" cy="212407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EF24-4D2E-4FE0-805F-F73066CB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2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4E-6D7D-471E-B504-99E2F44B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4"/>
          <a:stretch/>
        </p:blipFill>
        <p:spPr>
          <a:xfrm>
            <a:off x="4011" y="0"/>
            <a:ext cx="9139989" cy="2286000"/>
          </a:xfrm>
          <a:prstGeom prst="rect">
            <a:avLst/>
          </a:prstGeom>
        </p:spPr>
      </p:pic>
      <p:sp>
        <p:nvSpPr>
          <p:cNvPr id="6" name="Flowchart: Document 5"/>
          <p:cNvSpPr/>
          <p:nvPr userDrawn="1"/>
        </p:nvSpPr>
        <p:spPr bwMode="auto">
          <a:xfrm flipV="1">
            <a:off x="-304800" y="5334000"/>
            <a:ext cx="9753600" cy="167640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5257800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 algn="l">
              <a:defRPr sz="4400" b="1" cap="all" spc="0" baseline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346575"/>
            <a:ext cx="35052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593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en-US" dirty="0" smtClean="0"/>
            </a:lvl1pPr>
            <a:lvl2pPr>
              <a:buSzPct val="80000"/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29200" y="6172200"/>
            <a:ext cx="3657600" cy="609600"/>
          </a:xfrm>
        </p:spPr>
        <p:txBody>
          <a:bodyPr anchor="b" anchorCtr="0">
            <a:no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4"/>
          </p:nvPr>
        </p:nvSpPr>
        <p:spPr>
          <a:xfrm>
            <a:off x="457200" y="1524000"/>
            <a:ext cx="8229600" cy="381000"/>
          </a:xfrm>
        </p:spPr>
        <p:txBody>
          <a:bodyPr>
            <a:noAutofit/>
          </a:bodyPr>
          <a:lstStyle>
            <a:lvl1pPr marL="0" indent="0" algn="l">
              <a:buNone/>
              <a:defRPr sz="20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949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12" name="Rounded Rectangle 11"/>
          <p:cNvSpPr/>
          <p:nvPr userDrawn="1"/>
        </p:nvSpPr>
        <p:spPr bwMode="auto">
          <a:xfrm>
            <a:off x="4648200" y="1743074"/>
            <a:ext cx="4114800" cy="511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C0654C"/>
              </a:solidFill>
            </a:endParaRPr>
          </a:p>
        </p:txBody>
      </p:sp>
      <p:sp>
        <p:nvSpPr>
          <p:cNvPr id="13" name="Rounded Rectangle 12"/>
          <p:cNvSpPr/>
          <p:nvPr userDrawn="1"/>
        </p:nvSpPr>
        <p:spPr bwMode="auto">
          <a:xfrm>
            <a:off x="457200" y="1743074"/>
            <a:ext cx="4114800" cy="511492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C0654C"/>
              </a:solidFill>
            </a:endParaRPr>
          </a:p>
        </p:txBody>
      </p:sp>
      <p:sp>
        <p:nvSpPr>
          <p:cNvPr id="18" name="Flowchart: Document 17"/>
          <p:cNvSpPr/>
          <p:nvPr userDrawn="1"/>
        </p:nvSpPr>
        <p:spPr bwMode="auto">
          <a:xfrm flipH="1" flipV="1">
            <a:off x="-304800" y="5943600"/>
            <a:ext cx="9753600" cy="106680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98638"/>
            <a:ext cx="4040188" cy="639762"/>
          </a:xfrm>
          <a:noFill/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55875"/>
            <a:ext cx="4040188" cy="3311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98638"/>
            <a:ext cx="4041775" cy="639762"/>
          </a:xfrm>
          <a:noFill/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55875"/>
            <a:ext cx="4041775" cy="331152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>
                <a:solidFill>
                  <a:schemeClr val="accent2"/>
                </a:solidFill>
              </a:defRPr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029200" y="6172200"/>
            <a:ext cx="3657600" cy="609600"/>
          </a:xfrm>
        </p:spPr>
        <p:txBody>
          <a:bodyPr anchor="b" anchorCtr="0">
            <a:noAutofit/>
          </a:bodyPr>
          <a:lstStyle>
            <a:lvl1pPr algn="r">
              <a:buNone/>
              <a:defRPr sz="1800" b="0">
                <a:solidFill>
                  <a:schemeClr val="bg1"/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435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6386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F9E7-BFFF-4884-BFB7-E297003A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73152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4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tx1">
                    <a:lumMod val="60000"/>
                    <a:lumOff val="40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4E-6D7D-471E-B504-99E2F44B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86200" cy="44958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447800"/>
            <a:ext cx="3886199" cy="4495800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7EF9-D07F-4643-A046-C1EE4028E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7924800" cy="1981201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3581400"/>
            <a:ext cx="7921531" cy="2124075"/>
          </a:xfrm>
        </p:spPr>
        <p:txBody>
          <a:bodyPr/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24EF24-4D2E-4FE0-805F-F73066CB1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0"/>
            <a:ext cx="76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924800" cy="533400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5104E-6D7D-471E-B504-99E2F44B11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457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en-US" sz="2400">
              <a:latin typeface="Times New Roman" pitchFamily="18" charset="0"/>
            </a:endParaRP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609600" y="914400"/>
            <a:ext cx="8305800" cy="2057400"/>
          </a:xfrm>
          <a:prstGeom prst="roundRect">
            <a:avLst>
              <a:gd name="adj" fmla="val 43056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eaLnBrk="0" hangingPunct="0">
              <a:defRPr/>
            </a:pPr>
            <a:endParaRPr lang="en-US">
              <a:solidFill>
                <a:schemeClr val="tx1"/>
              </a:solidFill>
              <a:latin typeface="Arial" charset="0"/>
            </a:endParaRPr>
          </a:p>
        </p:txBody>
      </p:sp>
      <p:grpSp>
        <p:nvGrpSpPr>
          <p:cNvPr id="2" name="Group 11"/>
          <p:cNvGrpSpPr/>
          <p:nvPr userDrawn="1"/>
        </p:nvGrpSpPr>
        <p:grpSpPr>
          <a:xfrm>
            <a:off x="3733800" y="4953000"/>
            <a:ext cx="4953000" cy="304800"/>
            <a:chOff x="3733800" y="5105400"/>
            <a:chExt cx="4953000" cy="304800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6"/>
            <p:cNvSpPr/>
            <p:nvPr/>
          </p:nvSpPr>
          <p:spPr bwMode="auto">
            <a:xfrm>
              <a:off x="4038600" y="5105400"/>
              <a:ext cx="43434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8" name="Flowchart: Delay 7"/>
            <p:cNvSpPr/>
            <p:nvPr/>
          </p:nvSpPr>
          <p:spPr bwMode="auto">
            <a:xfrm>
              <a:off x="83820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9" name="Flowchart: Delay 8"/>
            <p:cNvSpPr/>
            <p:nvPr/>
          </p:nvSpPr>
          <p:spPr bwMode="auto">
            <a:xfrm flipH="1">
              <a:off x="37338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</p:grp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90563" y="990600"/>
            <a:ext cx="8143875" cy="1905000"/>
          </a:xfrm>
          <a:prstGeom prst="roundRect">
            <a:avLst>
              <a:gd name="adj" fmla="val 42721"/>
            </a:avLst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dirty="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7924800" cy="4638675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DBF9E7-BFFF-4884-BFB7-E297003A0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38862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1447800"/>
            <a:ext cx="3886199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7EF9-D07F-4643-A046-C1EE4028E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57400"/>
            <a:ext cx="3886200" cy="3886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1" y="2057400"/>
            <a:ext cx="3886199" cy="3886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257800" y="5638800"/>
            <a:ext cx="3505200" cy="1066800"/>
          </a:xfrm>
        </p:spPr>
        <p:txBody>
          <a:bodyPr anchor="b"/>
          <a:lstStyle>
            <a:lvl1pPr algn="r">
              <a:spcBef>
                <a:spcPts val="600"/>
              </a:spcBef>
              <a:buNone/>
              <a:defRPr sz="1600" b="1">
                <a:solidFill>
                  <a:schemeClr val="accent4">
                    <a:lumMod val="75000"/>
                  </a:schemeClr>
                </a:solidFill>
                <a:effectLst/>
              </a:defRPr>
            </a:lvl1pPr>
            <a:lvl2pPr algn="r">
              <a:buNone/>
              <a:defRPr/>
            </a:lvl2pPr>
            <a:lvl3pPr algn="r">
              <a:buNone/>
              <a:defRPr/>
            </a:lvl3pPr>
            <a:lvl4pPr algn="r">
              <a:buNone/>
              <a:defRPr/>
            </a:lvl4pPr>
            <a:lvl5pPr algn="r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17EF9-D07F-4643-A046-C1EE4028E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838200" y="1447800"/>
            <a:ext cx="3886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4876800" y="1447800"/>
            <a:ext cx="3886200" cy="6096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71645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924800" cy="914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924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7C3FFC4-BD44-47D2-B903-6EFCC107D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9"/>
          <p:cNvGrpSpPr/>
          <p:nvPr userDrawn="1"/>
        </p:nvGrpSpPr>
        <p:grpSpPr>
          <a:xfrm>
            <a:off x="457200" y="1143000"/>
            <a:ext cx="8305800" cy="152400"/>
            <a:chOff x="3733800" y="5105400"/>
            <a:chExt cx="4953000" cy="30480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 bwMode="auto">
            <a:xfrm>
              <a:off x="4038600" y="5105400"/>
              <a:ext cx="4343400" cy="304800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lowchart: Delay 12"/>
            <p:cNvSpPr/>
            <p:nvPr/>
          </p:nvSpPr>
          <p:spPr bwMode="auto">
            <a:xfrm>
              <a:off x="8382000" y="5105400"/>
              <a:ext cx="304800" cy="304800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lowchart: Delay 13"/>
            <p:cNvSpPr/>
            <p:nvPr/>
          </p:nvSpPr>
          <p:spPr bwMode="auto">
            <a:xfrm flipH="1">
              <a:off x="3733800" y="5105400"/>
              <a:ext cx="304800" cy="304800"/>
            </a:xfrm>
            <a:prstGeom prst="flowChartDelay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87" r:id="rId3"/>
    <p:sldLayoutId id="2147483688" r:id="rId4"/>
    <p:sldLayoutId id="214748368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4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lang="en-US" sz="20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0654C"/>
        </a:buClr>
        <a:buSzPct val="75000"/>
        <a:buFont typeface="Wingdings" pitchFamily="2" charset="2"/>
        <a:buChar char=""/>
        <a:defRPr lang="en-US" sz="1800" dirty="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•"/>
        <a:defRPr lang="en-US" sz="1600" dirty="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400" dirty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lang="en-US" sz="1400" dirty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924800" cy="914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924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7C3FFC4-BD44-47D2-B903-6EFCC107D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9"/>
          <p:cNvGrpSpPr/>
          <p:nvPr userDrawn="1"/>
        </p:nvGrpSpPr>
        <p:grpSpPr>
          <a:xfrm>
            <a:off x="457200" y="1143000"/>
            <a:ext cx="8305800" cy="152400"/>
            <a:chOff x="3733800" y="5105400"/>
            <a:chExt cx="4953000" cy="304800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 bwMode="auto">
            <a:xfrm>
              <a:off x="4038600" y="5105400"/>
              <a:ext cx="43434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lowchart: Delay 12"/>
            <p:cNvSpPr/>
            <p:nvPr/>
          </p:nvSpPr>
          <p:spPr bwMode="auto">
            <a:xfrm>
              <a:off x="83820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lowchart: Delay 13"/>
            <p:cNvSpPr/>
            <p:nvPr/>
          </p:nvSpPr>
          <p:spPr bwMode="auto">
            <a:xfrm flipH="1">
              <a:off x="37338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5" r:id="rId3"/>
    <p:sldLayoutId id="2147483728" r:id="rId4"/>
    <p:sldLayoutId id="2147483706" r:id="rId5"/>
    <p:sldLayoutId id="2147483707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3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lang="en-US" sz="20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3"/>
        </a:buClr>
        <a:buSzPct val="75000"/>
        <a:buFont typeface="Wingdings" pitchFamily="2" charset="2"/>
        <a:buChar char=""/>
        <a:defRPr lang="en-US" sz="1800" dirty="0">
          <a:solidFill>
            <a:schemeClr val="tx1">
              <a:lumMod val="65000"/>
              <a:lumOff val="35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Arial" pitchFamily="34" charset="0"/>
        <a:buChar char="•"/>
        <a:defRPr lang="en-US" sz="1800" dirty="0">
          <a:solidFill>
            <a:schemeClr val="tx1">
              <a:lumMod val="65000"/>
              <a:lumOff val="35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400" dirty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lang="en-US" sz="1400" dirty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762000" cy="68580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152400"/>
            <a:ext cx="7924800" cy="914400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47800"/>
            <a:ext cx="79248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1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defRPr/>
            </a:pPr>
            <a:fld id="{67C3FFC4-BD44-47D2-B903-6EFCC107D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" name="Group 9"/>
          <p:cNvGrpSpPr/>
          <p:nvPr userDrawn="1"/>
        </p:nvGrpSpPr>
        <p:grpSpPr>
          <a:xfrm>
            <a:off x="457200" y="1143000"/>
            <a:ext cx="8305800" cy="152400"/>
            <a:chOff x="3733800" y="5105400"/>
            <a:chExt cx="4953000" cy="304800"/>
          </a:xfr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2" name="Rectangle 11"/>
            <p:cNvSpPr/>
            <p:nvPr/>
          </p:nvSpPr>
          <p:spPr bwMode="auto">
            <a:xfrm>
              <a:off x="4038600" y="5105400"/>
              <a:ext cx="4343400" cy="3048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3" name="Flowchart: Delay 12"/>
            <p:cNvSpPr/>
            <p:nvPr/>
          </p:nvSpPr>
          <p:spPr bwMode="auto">
            <a:xfrm>
              <a:off x="83820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  <p:sp>
          <p:nvSpPr>
            <p:cNvPr id="14" name="Flowchart: Delay 13"/>
            <p:cNvSpPr/>
            <p:nvPr/>
          </p:nvSpPr>
          <p:spPr bwMode="auto">
            <a:xfrm flipH="1">
              <a:off x="3733800" y="5105400"/>
              <a:ext cx="304800" cy="304800"/>
            </a:xfrm>
            <a:prstGeom prst="flowChartDelay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5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Lucida Sans Typewriter" pitchFamily="4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5"/>
        </a:buClr>
        <a:buSzPct val="75000"/>
        <a:buFont typeface="Wingdings" pitchFamily="2" charset="2"/>
        <a:buChar char="l"/>
        <a:defRPr lang="en-US" sz="2000" dirty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"/>
        <a:defRPr lang="en-US" sz="1800" dirty="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Arial" pitchFamily="34" charset="0"/>
        <a:buChar char="•"/>
        <a:defRPr lang="en-US" sz="1600" dirty="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lang="en-US" sz="1400" dirty="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lang="en-US" sz="1400" dirty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</p:spPr>
      </p:pic>
      <p:sp>
        <p:nvSpPr>
          <p:cNvPr id="8" name="Flowchart: Document 7"/>
          <p:cNvSpPr/>
          <p:nvPr userDrawn="1"/>
        </p:nvSpPr>
        <p:spPr bwMode="auto">
          <a:xfrm flipH="1" flipV="1">
            <a:off x="-304800" y="5943600"/>
            <a:ext cx="9753600" cy="106680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5400000" scaled="1"/>
            <a:tileRect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3733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2400" y="6356350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828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9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3200" b="1" kern="1200" cap="none" spc="0" baseline="0" dirty="0">
          <a:ln>
            <a:solidFill>
              <a:schemeClr val="accent1"/>
            </a:solidFill>
          </a:ln>
          <a:solidFill>
            <a:schemeClr val="accent1"/>
          </a:solidFill>
          <a:effectLst/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Monotype Sorts" pitchFamily="2" charset="2"/>
        <a:buChar char="ò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l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ComingSoon_NetworkLFP.pptx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36.png"/><Relationship Id="rId4" Type="http://schemas.openxmlformats.org/officeDocument/2006/relationships/image" Target="../media/image46.png"/><Relationship Id="rId9" Type="http://schemas.openxmlformats.org/officeDocument/2006/relationships/image" Target="../media/image5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hyperlink" Target="Money.pptx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fcourse.cuanswers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/>
          <p:cNvSpPr/>
          <p:nvPr/>
        </p:nvSpPr>
        <p:spPr bwMode="auto">
          <a:xfrm flipV="1">
            <a:off x="-304800" y="5334000"/>
            <a:ext cx="9753600" cy="167640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286000"/>
            <a:ext cx="8377238" cy="1066800"/>
          </a:xfrm>
          <a:noFill/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CEO Collaboration Workshop</a:t>
            </a:r>
            <a:endParaRPr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>
          <a:xfrm>
            <a:off x="381000" y="3937000"/>
            <a:ext cx="3505200" cy="1625600"/>
          </a:xfrm>
        </p:spPr>
        <p:txBody>
          <a:bodyPr anchor="t" anchorCtr="0"/>
          <a:lstStyle/>
          <a:p>
            <a:pPr eaLnBrk="1" hangingPunct="1"/>
            <a:r>
              <a:rPr b="0" dirty="0"/>
              <a:t>Building solutions with the spirit of </a:t>
            </a:r>
            <a:r>
              <a:rPr dirty="0"/>
              <a:t>collaborative venture capitalists</a:t>
            </a:r>
          </a:p>
        </p:txBody>
      </p:sp>
      <p:pic>
        <p:nvPicPr>
          <p:cNvPr id="8196" name="Picture 4" descr="X:\Web Services\Public\logos\cuanswers\cuanswers_whi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29" y="6368081"/>
            <a:ext cx="1578471" cy="261319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81000" y="6016823"/>
            <a:ext cx="3505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+mn-lt"/>
              </a:rPr>
              <a:t>November 5 &amp; 9, 2012</a:t>
            </a:r>
            <a:endParaRPr lang="en-US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4"/>
          <a:stretch/>
        </p:blipFill>
        <p:spPr>
          <a:xfrm>
            <a:off x="4011" y="0"/>
            <a:ext cx="9139989" cy="2286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657600"/>
            <a:ext cx="2354332" cy="157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Studying a Network</a:t>
            </a:r>
            <a:br>
              <a:rPr lang="en-US" dirty="0" smtClean="0"/>
            </a:br>
            <a:r>
              <a:rPr lang="en-US" sz="3200" b="0" dirty="0" smtClean="0"/>
              <a:t>Automating Executive Research and Learning</a:t>
            </a:r>
            <a:endParaRPr lang="en-US" sz="3200" b="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This is your peer group when it comes to tool sets and the opportunity to execute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68679"/>
            <a:ext cx="4062029" cy="3255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4837941"/>
            <a:ext cx="164478" cy="21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3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can our network have a competitive advantage through the transfer of best practices?</a:t>
            </a:r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838200" y="1447800"/>
            <a:ext cx="4114800" cy="4638675"/>
          </a:xfrm>
        </p:spPr>
        <p:txBody>
          <a:bodyPr/>
          <a:lstStyle/>
          <a:p>
            <a:r>
              <a:rPr lang="en-US" dirty="0" smtClean="0"/>
              <a:t>When I hunt for a competitive advantage that would put all of us far ahead as leaders, I always come back to the idea that together, we must one day harness the insight of our network</a:t>
            </a:r>
          </a:p>
          <a:p>
            <a:endParaRPr lang="en-US" dirty="0" smtClean="0"/>
          </a:p>
          <a:p>
            <a:r>
              <a:rPr lang="en-US" dirty="0" smtClean="0"/>
              <a:t>With lightning speed, we need to act on what is already known, to replicate what already works, and to spread success to every corner of our network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Look for a session in 2013:</a:t>
            </a:r>
            <a:br>
              <a:rPr lang="en-US" i="1" dirty="0" smtClean="0"/>
            </a:br>
            <a:r>
              <a:rPr lang="en-US" i="1" dirty="0" smtClean="0"/>
              <a:t>“Learning From A Peer”</a:t>
            </a:r>
            <a:endParaRPr lang="en-US" i="1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7897-3FED-49DE-930C-887BCB3D0A78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5298" name="Picture 2" descr="X:\Administration\Public\LeadershipConference\2012\temp spot for graphics\arti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3082" r="4142"/>
          <a:stretch/>
        </p:blipFill>
        <p:spPr bwMode="auto">
          <a:xfrm>
            <a:off x="5108642" y="2734125"/>
            <a:ext cx="3730558" cy="4123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53000" y="2133600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California Management Review</a:t>
            </a:r>
            <a:b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1400" dirty="0" smtClean="0">
                <a:solidFill>
                  <a:schemeClr val="accent2">
                    <a:lumMod val="50000"/>
                  </a:schemeClr>
                </a:solidFill>
              </a:rPr>
              <a:t>Vol. 40 No. 3, Spring 1998</a:t>
            </a:r>
            <a:endParaRPr lang="en-US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9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Network with a Click</a:t>
            </a:r>
            <a:br>
              <a:rPr lang="en-US" dirty="0"/>
            </a:br>
            <a:r>
              <a:rPr lang="en-US" sz="1800" dirty="0">
                <a:solidFill>
                  <a:schemeClr val="accent1"/>
                </a:solidFill>
              </a:rPr>
              <a:t>Learning From Peers From Your Desktop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447800"/>
            <a:ext cx="6834017" cy="49900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Cloud Callout 9"/>
          <p:cNvSpPr/>
          <p:nvPr/>
        </p:nvSpPr>
        <p:spPr>
          <a:xfrm>
            <a:off x="1143000" y="4648200"/>
            <a:ext cx="2438400" cy="1676400"/>
          </a:xfrm>
          <a:prstGeom prst="cloudCallout">
            <a:avLst>
              <a:gd name="adj1" fmla="val 60510"/>
              <a:gd name="adj2" fmla="val -5521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Do you have access to all of these commands?</a:t>
            </a:r>
            <a:endParaRPr lang="en-US" sz="1400" dirty="0"/>
          </a:p>
        </p:txBody>
      </p:sp>
      <p:sp>
        <p:nvSpPr>
          <p:cNvPr id="7" name="Wave 6"/>
          <p:cNvSpPr/>
          <p:nvPr/>
        </p:nvSpPr>
        <p:spPr>
          <a:xfrm>
            <a:off x="4617720" y="3505200"/>
            <a:ext cx="411480" cy="22860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New!</a:t>
            </a:r>
            <a:endParaRPr lang="en-US" sz="800" dirty="0"/>
          </a:p>
        </p:txBody>
      </p:sp>
      <p:sp>
        <p:nvSpPr>
          <p:cNvPr id="11" name="Wave 10"/>
          <p:cNvSpPr/>
          <p:nvPr/>
        </p:nvSpPr>
        <p:spPr>
          <a:xfrm>
            <a:off x="4617720" y="3714946"/>
            <a:ext cx="411480" cy="228600"/>
          </a:xfrm>
          <a:prstGeom prst="wav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 smtClean="0"/>
              <a:t>New!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34672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Side-by-side comparisons, one peer at a time, will still be useful on occasion for complex configurations, but most new LFP tools use an aggregate format listing all your peers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798"/>
          <a:stretch/>
        </p:blipFill>
        <p:spPr>
          <a:xfrm>
            <a:off x="641023" y="2667000"/>
            <a:ext cx="8061104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Network with a Click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Learning From Peers From Your Desktop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Cloud Callout 8"/>
          <p:cNvSpPr/>
          <p:nvPr/>
        </p:nvSpPr>
        <p:spPr>
          <a:xfrm>
            <a:off x="190500" y="4800600"/>
            <a:ext cx="1905000" cy="1219200"/>
          </a:xfrm>
          <a:prstGeom prst="cloudCallout">
            <a:avLst>
              <a:gd name="adj1" fmla="val 57643"/>
              <a:gd name="adj2" fmla="val 42262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Mark peers similar in size to your CU</a:t>
            </a:r>
            <a:endParaRPr lang="en-US" sz="1400" dirty="0"/>
          </a:p>
        </p:txBody>
      </p:sp>
      <p:sp>
        <p:nvSpPr>
          <p:cNvPr id="10" name="Cloud Callout 9"/>
          <p:cNvSpPr/>
          <p:nvPr/>
        </p:nvSpPr>
        <p:spPr>
          <a:xfrm>
            <a:off x="7010400" y="5410200"/>
            <a:ext cx="1905000" cy="1219200"/>
          </a:xfrm>
          <a:prstGeom prst="cloudCallout">
            <a:avLst>
              <a:gd name="adj1" fmla="val -71119"/>
              <a:gd name="adj2" fmla="val -1964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At-a-glance view of peer configurations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7467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33080"/>
            <a:ext cx="4475163" cy="31255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accent1"/>
                </a:solidFill>
              </a:rPr>
              <a:t>How can we make “coming soon” be even sooner?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CEOs as QC Testers?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Trying a new style of beta-testing </a:t>
            </a:r>
          </a:p>
          <a:p>
            <a:pPr lvl="1"/>
            <a:r>
              <a:rPr lang="en-US" dirty="0" smtClean="0"/>
              <a:t>We do a minimal amount of basic testing (screen functionality, data integrity, program errors, etc.) </a:t>
            </a:r>
          </a:p>
          <a:p>
            <a:pPr lvl="1"/>
            <a:r>
              <a:rPr lang="en-US" dirty="0" smtClean="0"/>
              <a:t>Then we place the command on a special area of the Learn from a Peer menu MNMGMB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8201" y="3018816"/>
            <a:ext cx="3657600" cy="2505075"/>
          </a:xfrm>
        </p:spPr>
        <p:txBody>
          <a:bodyPr/>
          <a:lstStyle/>
          <a:p>
            <a:pPr lvl="1"/>
            <a:r>
              <a:rPr lang="en-US" dirty="0" smtClean="0"/>
              <a:t>CEOs will have a period of time to test the tool and report problems or suggestions to our QC team</a:t>
            </a:r>
          </a:p>
          <a:p>
            <a:pPr lvl="1"/>
            <a:r>
              <a:rPr lang="en-US" dirty="0" smtClean="0"/>
              <a:t>We need you to dig into the data and verify a concept in the real world</a:t>
            </a:r>
          </a:p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81750" y="4267200"/>
            <a:ext cx="2762250" cy="1047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 bwMode="auto">
          <a:xfrm>
            <a:off x="4572000" y="5410200"/>
            <a:ext cx="2362200" cy="18288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 smtClean="0">
                <a:solidFill>
                  <a:srgbClr val="4F271C"/>
                </a:solidFill>
                <a:latin typeface="Arial" charset="0"/>
              </a:rPr>
              <a:t>Will you participate?</a:t>
            </a: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rgbClr val="4F271C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0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LFP Rate Analysis</a:t>
            </a:r>
            <a:endParaRPr lang="en-US" sz="1800" dirty="0">
              <a:solidFill>
                <a:schemeClr val="accent3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5715000" y="4572000"/>
            <a:ext cx="3047999" cy="2133600"/>
          </a:xfrm>
        </p:spPr>
        <p:txBody>
          <a:bodyPr/>
          <a:lstStyle/>
          <a:p>
            <a:r>
              <a:rPr lang="en-US" dirty="0"/>
              <a:t>Gividends and Lender*VP see these tools as </a:t>
            </a:r>
            <a:r>
              <a:rPr lang="en-US" dirty="0" smtClean="0"/>
              <a:t>an </a:t>
            </a:r>
            <a:r>
              <a:rPr lang="en-US" dirty="0"/>
              <a:t>opportunity to consult on member product offerings, and how to use the power of </a:t>
            </a:r>
            <a:r>
              <a:rPr lang="en-US" dirty="0" smtClean="0"/>
              <a:t>CU*BASE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C7897-3FED-49DE-930C-887BCB3D0A7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838200"/>
            <a:ext cx="4431429" cy="323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91" y="1600200"/>
            <a:ext cx="4431429" cy="323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70"/>
          <a:stretch/>
        </p:blipFill>
        <p:spPr>
          <a:xfrm>
            <a:off x="990600" y="3912535"/>
            <a:ext cx="4431429" cy="29454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70"/>
          <a:stretch/>
        </p:blipFill>
        <p:spPr>
          <a:xfrm>
            <a:off x="124862" y="5530392"/>
            <a:ext cx="4431429" cy="1327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70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047200"/>
            <a:ext cx="5282540" cy="3814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Soon: LFP Rate Analysis at the Network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Let’s take a test drive with the Analytics team...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5104E-6D7D-471E-B504-99E2F44B11B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5" name="Picture 4">
            <a:hlinkClick r:id="rId3" action="ppaction://hlinkpres?slideindex=1&amp;slidetitle=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286000"/>
            <a:ext cx="5282540" cy="38146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Explosion 1 6"/>
          <p:cNvSpPr/>
          <p:nvPr/>
        </p:nvSpPr>
        <p:spPr bwMode="auto">
          <a:xfrm>
            <a:off x="6400800" y="533400"/>
            <a:ext cx="2362200" cy="2286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One level up from the weeds</a:t>
            </a:r>
          </a:p>
        </p:txBody>
      </p:sp>
    </p:spTree>
    <p:extLst>
      <p:ext uri="{BB962C8B-B14F-4D97-AF65-F5344CB8AC3E}">
        <p14:creationId xmlns:p14="http://schemas.microsoft.com/office/powerpoint/2010/main" val="322847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Network Business</a:t>
            </a:r>
            <a:br>
              <a:rPr lang="en-US" dirty="0" smtClean="0"/>
            </a:br>
            <a:r>
              <a:rPr lang="en-US" sz="1800" dirty="0" smtClean="0">
                <a:solidFill>
                  <a:schemeClr val="accent1"/>
                </a:solidFill>
              </a:rPr>
              <a:t>With a Free Baseline Tool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Many CUs in our network buy competitive rate analysis services from third parties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838201" y="2123872"/>
            <a:ext cx="3276600" cy="3495675"/>
          </a:xfrm>
        </p:spPr>
        <p:txBody>
          <a:bodyPr>
            <a:noAutofit/>
          </a:bodyPr>
          <a:lstStyle/>
          <a:p>
            <a:r>
              <a:rPr lang="en-US" dirty="0" smtClean="0"/>
              <a:t>Xtend and CU*Answers have been tinkering with this for 18 months now</a:t>
            </a:r>
          </a:p>
          <a:p>
            <a:r>
              <a:rPr lang="en-US" dirty="0" smtClean="0"/>
              <a:t>I’ve been dragging my feet on a major offering, wanting to build a foundation service where everyone could start thinking about rate analysis as native to CU*BASE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5867400" y="5638800"/>
            <a:ext cx="2895600" cy="1066800"/>
          </a:xfrm>
        </p:spPr>
        <p:txBody>
          <a:bodyPr/>
          <a:lstStyle/>
          <a:p>
            <a:r>
              <a:rPr lang="en-US" dirty="0" smtClean="0"/>
              <a:t>Xtend is dying to make this a specialty business as well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889AB-90DF-4F03-B430-F12A03ED58B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7" name="Picture 2" descr="X:\Administration\Public\LeadershipConference\2011\Temp place for all graphics\29215 CD portfolio - detail.png"/>
          <p:cNvPicPr>
            <a:picLocks noChangeAspect="1" noChangeArrowheads="1"/>
          </p:cNvPicPr>
          <p:nvPr/>
        </p:nvPicPr>
        <p:blipFill>
          <a:blip r:embed="rId2" cstate="print"/>
          <a:srcRect r="25673" b="36714"/>
          <a:stretch>
            <a:fillRect/>
          </a:stretch>
        </p:blipFill>
        <p:spPr bwMode="auto">
          <a:xfrm>
            <a:off x="4267200" y="2514600"/>
            <a:ext cx="4836332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Explosion 1 3"/>
          <p:cNvSpPr/>
          <p:nvPr/>
        </p:nvSpPr>
        <p:spPr bwMode="auto">
          <a:xfrm>
            <a:off x="3276600" y="4572000"/>
            <a:ext cx="2362200" cy="2286000"/>
          </a:xfrm>
          <a:prstGeom prst="irregularSeal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Still on the drawing board</a:t>
            </a:r>
          </a:p>
        </p:txBody>
      </p:sp>
    </p:spTree>
    <p:extLst>
      <p:ext uri="{BB962C8B-B14F-4D97-AF65-F5344CB8AC3E}">
        <p14:creationId xmlns:p14="http://schemas.microsoft.com/office/powerpoint/2010/main" val="309992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Even further out of the weeds...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Project with Industry Implications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Chip Filson has made a career out of looking at our industry and thinking about how to learn from a network, through peer analysis</a:t>
            </a:r>
          </a:p>
          <a:p>
            <a:r>
              <a:rPr lang="en-US" dirty="0" smtClean="0"/>
              <a:t>In his new role as Chairman of the Board for Callahan &amp; Assoc., he has carved out some time to work with CU*Answers on a network project that could change our network and how we work together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1" y="3085806"/>
            <a:ext cx="5791200" cy="2581275"/>
          </a:xfrm>
        </p:spPr>
        <p:txBody>
          <a:bodyPr/>
          <a:lstStyle/>
          <a:p>
            <a:pPr lvl="1"/>
            <a:r>
              <a:rPr lang="en-US" dirty="0" smtClean="0"/>
              <a:t>Could we create a network self-audit that cross references what we know about our operations with the macro-data we hear from the 5300 call reports?</a:t>
            </a:r>
          </a:p>
          <a:p>
            <a:pPr lvl="1"/>
            <a:r>
              <a:rPr lang="en-US" dirty="0" smtClean="0"/>
              <a:t>Can we be the fastest network in the industry to report and react to performance?</a:t>
            </a:r>
          </a:p>
          <a:p>
            <a:pPr lvl="1"/>
            <a:r>
              <a:rPr lang="en-US" dirty="0" smtClean="0"/>
              <a:t>Can we be proactive in changing the examination experience and reach for a better ROI from our interactions with examiners?</a:t>
            </a:r>
          </a:p>
          <a:p>
            <a:pPr lvl="1"/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248400" y="5638800"/>
            <a:ext cx="2514600" cy="1066800"/>
          </a:xfrm>
        </p:spPr>
        <p:txBody>
          <a:bodyPr/>
          <a:lstStyle/>
          <a:p>
            <a:r>
              <a:rPr lang="en-US" dirty="0" smtClean="0"/>
              <a:t>Is this a project worthy of our CEO peer group (credit union CEOs and CUSO CEOs)?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3276600"/>
            <a:ext cx="1694921" cy="21856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851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LFP: How does your Tiered Services program rate?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14400"/>
            <a:ext cx="4431429" cy="323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771" y="1828800"/>
            <a:ext cx="4431429" cy="3235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34505"/>
          <a:stretch/>
        </p:blipFill>
        <p:spPr>
          <a:xfrm>
            <a:off x="152400" y="4053012"/>
            <a:ext cx="4431429" cy="2119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Cloud Callout 9"/>
          <p:cNvSpPr/>
          <p:nvPr/>
        </p:nvSpPr>
        <p:spPr bwMode="auto">
          <a:xfrm>
            <a:off x="6477000" y="4191000"/>
            <a:ext cx="2362200" cy="1506343"/>
          </a:xfrm>
          <a:prstGeom prst="cloudCallout">
            <a:avLst>
              <a:gd name="adj1" fmla="val -64874"/>
              <a:gd name="adj2" fmla="val -6491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Is it time to 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change your strategy for awarding points?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6" y="5226086"/>
            <a:ext cx="3925713" cy="1555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Cloud Callout 10"/>
          <p:cNvSpPr/>
          <p:nvPr/>
        </p:nvSpPr>
        <p:spPr bwMode="auto">
          <a:xfrm>
            <a:off x="4501714" y="5742917"/>
            <a:ext cx="2057400" cy="929444"/>
          </a:xfrm>
          <a:prstGeom prst="cloudCallout">
            <a:avLst>
              <a:gd name="adj1" fmla="val -64874"/>
              <a:gd name="adj2" fmla="val -6491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 smtClean="0">
                <a:solidFill>
                  <a:schemeClr val="tx1"/>
                </a:solidFill>
                <a:latin typeface="Arial" charset="0"/>
              </a:rPr>
              <a:t>(You might even find a study partner!)</a:t>
            </a: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04"/>
          <a:stretch/>
        </p:blipFill>
        <p:spPr>
          <a:xfrm>
            <a:off x="4011" y="0"/>
            <a:ext cx="9139989" cy="22860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 bwMode="auto">
          <a:xfrm flipH="1">
            <a:off x="111456" y="2362200"/>
            <a:ext cx="2880360" cy="449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Executive Study Groups</a:t>
            </a:r>
          </a:p>
          <a:p>
            <a:endParaRPr lang="en-US" dirty="0" smtClean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What can we do to inspire executive learning, sharing, and execution on the way to innovative new successes?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639762"/>
          </a:xfrm>
          <a:noFill/>
        </p:spPr>
        <p:txBody>
          <a:bodyPr/>
          <a:lstStyle/>
          <a:p>
            <a:pPr algn="ctr"/>
            <a:r>
              <a:rPr lang="en-US" sz="2800" cap="small" dirty="0" smtClean="0"/>
              <a:t>Today’s </a:t>
            </a:r>
            <a:r>
              <a:rPr lang="en-US" sz="2800" cap="small" dirty="0"/>
              <a:t>Agenda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ounded Rectangle 10"/>
          <p:cNvSpPr/>
          <p:nvPr/>
        </p:nvSpPr>
        <p:spPr bwMode="auto">
          <a:xfrm>
            <a:off x="3121356" y="2362200"/>
            <a:ext cx="2880360" cy="449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Building a Network of Business Developers</a:t>
            </a:r>
          </a:p>
          <a:p>
            <a:pPr algn="ctr"/>
            <a:endParaRPr lang="en-US" dirty="0" smtClean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Do we study opportunity?  Do we have the template to build the capabilities we need?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131256" y="2362200"/>
            <a:ext cx="2880360" cy="44958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Securing Investment Grants</a:t>
            </a:r>
          </a:p>
          <a:p>
            <a:pPr algn="ctr"/>
            <a:endParaRPr lang="en-US" dirty="0" smtClean="0">
              <a:solidFill>
                <a:schemeClr val="accent2"/>
              </a:solidFill>
              <a:latin typeface="+mj-lt"/>
            </a:endParaRPr>
          </a:p>
          <a:p>
            <a:pPr algn="ctr"/>
            <a:r>
              <a:rPr lang="en-US" dirty="0" smtClean="0">
                <a:latin typeface="+mj-lt"/>
              </a:rPr>
              <a:t>Understanding the current Investment Grant Program and its future evolution</a:t>
            </a:r>
          </a:p>
        </p:txBody>
      </p:sp>
      <p:sp>
        <p:nvSpPr>
          <p:cNvPr id="15" name="Flowchart: Document 14"/>
          <p:cNvSpPr/>
          <p:nvPr/>
        </p:nvSpPr>
        <p:spPr bwMode="auto">
          <a:xfrm flipV="1">
            <a:off x="-304800" y="5638800"/>
            <a:ext cx="9753600" cy="1371600"/>
          </a:xfrm>
          <a:prstGeom prst="flowChartDocumen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ight Arrow 13">
            <a:hlinkClick r:id="rId3" action="ppaction://hlinksldjump"/>
          </p:cNvPr>
          <p:cNvSpPr/>
          <p:nvPr/>
        </p:nvSpPr>
        <p:spPr>
          <a:xfrm>
            <a:off x="8305800" y="6400800"/>
            <a:ext cx="304800" cy="304800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LFP: How is your Tiered Services program working?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5104E-6D7D-471E-B504-99E2F44B11B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775191"/>
            <a:ext cx="7391400" cy="53970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loud Callout 5"/>
          <p:cNvSpPr/>
          <p:nvPr/>
        </p:nvSpPr>
        <p:spPr bwMode="auto">
          <a:xfrm>
            <a:off x="5410200" y="3962400"/>
            <a:ext cx="3200400" cy="1905000"/>
          </a:xfrm>
          <a:prstGeom prst="cloudCallout">
            <a:avLst>
              <a:gd name="adj1" fmla="val -64874"/>
              <a:gd name="adj2" fmla="val -6491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</a:b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Did you know it was this easy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to get side-by-side product penetration stats?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 Perfect</a:t>
            </a:r>
            <a:br>
              <a:rPr lang="en-US" dirty="0" smtClean="0"/>
            </a:br>
            <a:r>
              <a:rPr lang="en-US" sz="1800" dirty="0" smtClean="0"/>
              <a:t>What would an executive study series look like on LFP?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3505200" cy="4638675"/>
          </a:xfrm>
        </p:spPr>
        <p:txBody>
          <a:bodyPr/>
          <a:lstStyle/>
          <a:p>
            <a:r>
              <a:rPr lang="en-US" dirty="0" smtClean="0"/>
              <a:t>How do we take this body of work and embed it in the periodic activities of a credit union, so that “learning from peers” represents a new talent for that organization and for the CEO?</a:t>
            </a:r>
          </a:p>
          <a:p>
            <a:r>
              <a:rPr lang="en-US" dirty="0" smtClean="0"/>
              <a:t>Can “knowing what we know” faster than others become a competitive advantage for a CEO’s </a:t>
            </a:r>
            <a:r>
              <a:rPr lang="en-US" dirty="0" err="1" smtClean="0"/>
              <a:t>resumé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What executive study groups might you suggest for 2013?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572000" cy="5903350"/>
          </a:xfrm>
          <a:prstGeom prst="rect">
            <a:avLst/>
          </a:prstGeom>
        </p:spPr>
      </p:pic>
      <p:pic>
        <p:nvPicPr>
          <p:cNvPr id="1027" name="Picture 3" descr="C:\Users\dmoore\AppData\Local\Microsoft\Windows\Temporary Internet Files\Content.IE5\UNDI0579\MC900434859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004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24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Do we study opportunity?</a:t>
            </a:r>
          </a:p>
          <a:p>
            <a:endParaRPr lang="en-US" smtClean="0"/>
          </a:p>
          <a:p>
            <a:r>
              <a:rPr lang="en-US" smtClean="0"/>
              <a:t>Do we have the template to build the capabilities we need?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Building a Network of Business Developers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1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</a:t>
            </a:r>
            <a:r>
              <a:rPr lang="en-US" dirty="0"/>
              <a:t>a Network of Business Developers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CEOs, you and I have the same challenge: how to create better business development resources and approaches based on our cooperative designs</a:t>
            </a:r>
          </a:p>
          <a:p>
            <a:r>
              <a:rPr lang="en-US" dirty="0" smtClean="0"/>
              <a:t>It would be a shame if we each tried to overcome this challenge independently</a:t>
            </a:r>
          </a:p>
          <a:p>
            <a:pPr lvl="1"/>
            <a:r>
              <a:rPr lang="en-US" dirty="0" smtClean="0"/>
              <a:t>It would be a mistake if CU*Answers assumed the role of vendor and only worried about its own business development skills and what it could sell to you – </a:t>
            </a:r>
            <a:r>
              <a:rPr lang="en-US" i="1" dirty="0" smtClean="0"/>
              <a:t>we need a network of business developers as allies</a:t>
            </a:r>
          </a:p>
          <a:p>
            <a:pPr lvl="1"/>
            <a:r>
              <a:rPr lang="en-US" dirty="0" smtClean="0"/>
              <a:t>It would an equal mistake for a credit union to assume they could maximize their opportunity by doing it alone – </a:t>
            </a:r>
            <a:r>
              <a:rPr lang="en-US" i="1" dirty="0" smtClean="0"/>
              <a:t>credit unions need a network’s opportunity to maximize the return on their skills</a:t>
            </a:r>
          </a:p>
          <a:p>
            <a:r>
              <a:rPr lang="en-US" dirty="0" smtClean="0"/>
              <a:t>So how can we get started on the project of building business development skill sets across 200 organizations, and succeed with </a:t>
            </a:r>
            <a:br>
              <a:rPr lang="en-US" dirty="0" smtClean="0"/>
            </a:br>
            <a:r>
              <a:rPr lang="en-US" dirty="0" smtClean="0"/>
              <a:t>2 million customer-owners?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Do you know the difference between </a:t>
            </a:r>
            <a:r>
              <a:rPr lang="en-US" i="1" dirty="0" smtClean="0"/>
              <a:t>running </a:t>
            </a:r>
            <a:r>
              <a:rPr lang="en-US" dirty="0" smtClean="0"/>
              <a:t>a great business and </a:t>
            </a:r>
            <a:r>
              <a:rPr lang="en-US" i="1" dirty="0" smtClean="0"/>
              <a:t>building </a:t>
            </a:r>
            <a:r>
              <a:rPr lang="en-US" dirty="0" smtClean="0"/>
              <a:t>the next great business?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Some of CU*Answers’ Prior Work on Business Development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3581400" cy="4638675"/>
          </a:xfrm>
        </p:spPr>
        <p:txBody>
          <a:bodyPr/>
          <a:lstStyle/>
          <a:p>
            <a:r>
              <a:rPr lang="en-US" dirty="0" smtClean="0"/>
              <a:t>For two years CU*Answers worked with NACUSO on the idea of building network business designers</a:t>
            </a:r>
          </a:p>
          <a:p>
            <a:r>
              <a:rPr lang="en-US" dirty="0" smtClean="0"/>
              <a:t>It resulted in an executive education series prototype that was conducted at the </a:t>
            </a:r>
            <a:r>
              <a:rPr lang="en-US" dirty="0" err="1" smtClean="0"/>
              <a:t>Graziadio</a:t>
            </a:r>
            <a:r>
              <a:rPr lang="en-US" dirty="0" smtClean="0"/>
              <a:t> School of Business and Management at Pepperdine University</a:t>
            </a:r>
          </a:p>
          <a:p>
            <a:r>
              <a:rPr lang="en-US" dirty="0" smtClean="0"/>
              <a:t>In 2013, CU*Answers plans to use this work as one of the foundations for building business development resources and skills in the cuasterisk.com network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371600"/>
            <a:ext cx="4711045" cy="35332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My favorite idea from this work: “Businesses become what they study, and they need to focus on opportunities, not problems</a:t>
            </a:r>
            <a:r>
              <a:rPr lang="en-US" sz="1200" i="1" dirty="0" smtClean="0"/>
              <a:t>“</a:t>
            </a:r>
            <a:br>
              <a:rPr lang="en-US" sz="1200" i="1" dirty="0" smtClean="0"/>
            </a:br>
            <a:r>
              <a:rPr lang="en-US" sz="1200" b="0" i="1" dirty="0" smtClean="0"/>
              <a:t>(</a:t>
            </a:r>
            <a:r>
              <a:rPr lang="en-US" sz="1200" b="0" i="1" dirty="0"/>
              <a:t>Dr. Gary </a:t>
            </a:r>
            <a:r>
              <a:rPr lang="en-US" sz="1200" b="0" i="1" dirty="0" err="1" smtClean="0"/>
              <a:t>Mangiofico</a:t>
            </a:r>
            <a:r>
              <a:rPr lang="en-US" sz="1200" b="0" i="1" dirty="0"/>
              <a:t>, </a:t>
            </a:r>
            <a:r>
              <a:rPr lang="en-US" sz="1200" b="0" i="1" dirty="0" err="1"/>
              <a:t>Graziadio</a:t>
            </a:r>
            <a:r>
              <a:rPr lang="en-US" sz="1200" b="0" i="1" dirty="0"/>
              <a:t> School of Business &amp; </a:t>
            </a:r>
            <a:r>
              <a:rPr lang="en-US" sz="1200" b="0" i="1" dirty="0" smtClean="0"/>
              <a:t>Management, Pepperdine University</a:t>
            </a:r>
            <a:endParaRPr lang="en-US" b="0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95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Some of CU*Answers’ Prior Work on Business Development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4114800" cy="4638675"/>
          </a:xfrm>
        </p:spPr>
        <p:txBody>
          <a:bodyPr/>
          <a:lstStyle/>
          <a:p>
            <a:r>
              <a:rPr lang="en-US" dirty="0" smtClean="0"/>
              <a:t>What does it mean to be a cooperative entrepreneur?</a:t>
            </a:r>
          </a:p>
          <a:p>
            <a:r>
              <a:rPr lang="en-US" dirty="0" smtClean="0"/>
              <a:t>In 2012, credit unions were reawakening to the fact that they are cooperatives</a:t>
            </a:r>
          </a:p>
          <a:p>
            <a:r>
              <a:rPr lang="en-US" dirty="0" smtClean="0"/>
              <a:t>But they have known for a long time that they have to increase the level of their entrepreneurship</a:t>
            </a:r>
          </a:p>
          <a:p>
            <a:r>
              <a:rPr lang="en-US" dirty="0" smtClean="0"/>
              <a:t>Add to that the value of us working as a network, and we have an opportunity to be the premier cooperative and network entrepreneurs in our industry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27" y="4114800"/>
            <a:ext cx="3454400" cy="2590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027" y="1447800"/>
            <a:ext cx="3438442" cy="257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Some of CU*Answers’ Prior Work on Business Development Concepts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4114800" cy="4638675"/>
          </a:xfrm>
        </p:spPr>
        <p:txBody>
          <a:bodyPr/>
          <a:lstStyle/>
          <a:p>
            <a:r>
              <a:rPr lang="en-US" dirty="0" smtClean="0"/>
              <a:t>Competition today is based on clearly understanding the hats you are wearing and when</a:t>
            </a:r>
          </a:p>
          <a:p>
            <a:pPr lvl="1"/>
            <a:r>
              <a:rPr lang="en-US" dirty="0" smtClean="0"/>
              <a:t>I am not advocating that you never compete with each other, but you should know when and how to do it so it doesn’t ruin bigger opportunities</a:t>
            </a:r>
          </a:p>
          <a:p>
            <a:r>
              <a:rPr lang="en-US" dirty="0" smtClean="0"/>
              <a:t>In the networked world, businesses understand that consumers are aware of us all, and have access to almost everyone</a:t>
            </a:r>
          </a:p>
          <a:p>
            <a:r>
              <a:rPr lang="en-US" dirty="0" smtClean="0"/>
              <a:t>It’s how you work with everyone that differentiates your competitive advantage...avoid treating members like mushrooms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58" y="1447800"/>
            <a:ext cx="3438442" cy="257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558" y="4114800"/>
            <a:ext cx="3438442" cy="25788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the NACUSO Pepperdine Executive Program to the CU*Answers Network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586" y="1600200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666" y="1371600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8600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00928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648200"/>
            <a:ext cx="2926334" cy="219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Bringing the NACUSO Pepperdine Executive Program to the CU*Answers Network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5626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8" y="3064996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58" y="4590617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658" y="1159180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724400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342565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4562" y="3261193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45453"/>
            <a:ext cx="2560542" cy="192040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25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Project Here at CU*Answers in 2013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We’ll start a tactical approach to earning the reputation for business development expertise</a:t>
            </a:r>
          </a:p>
          <a:p>
            <a:r>
              <a:rPr lang="en-US" dirty="0" smtClean="0"/>
              <a:t>This is about our future, not affirming our business development to date; this is about businesses yet to be built, opportunities yet to be conquered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838200" y="3096017"/>
            <a:ext cx="5000919" cy="2124075"/>
          </a:xfrm>
        </p:spPr>
        <p:txBody>
          <a:bodyPr/>
          <a:lstStyle/>
          <a:p>
            <a:r>
              <a:rPr lang="en-US" dirty="0"/>
              <a:t>It’s about inspiring not only our staff to improve their skills, but also a network</a:t>
            </a:r>
          </a:p>
          <a:p>
            <a:r>
              <a:rPr lang="en-US" dirty="0"/>
              <a:t>It’ll all start with the Board and a new agenda item each meeting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Would you like to participate?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5104E-6D7D-471E-B504-99E2F44B11B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22"/>
          <a:stretch/>
        </p:blipFill>
        <p:spPr bwMode="auto">
          <a:xfrm>
            <a:off x="1905000" y="4588497"/>
            <a:ext cx="3048000" cy="20409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823" y="3071515"/>
            <a:ext cx="2301527" cy="1827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Folded Corner 7"/>
          <p:cNvSpPr/>
          <p:nvPr/>
        </p:nvSpPr>
        <p:spPr>
          <a:xfrm>
            <a:off x="6629400" y="4366915"/>
            <a:ext cx="2410120" cy="1652885"/>
          </a:xfrm>
          <a:prstGeom prst="foldedCorner">
            <a:avLst/>
          </a:prstGeom>
          <a:solidFill>
            <a:schemeClr val="bg2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One of my favorite desktop references for </a:t>
            </a:r>
            <a:r>
              <a:rPr lang="en-US" sz="1400" dirty="0" smtClean="0"/>
              <a:t>explaining </a:t>
            </a:r>
            <a:r>
              <a:rPr lang="en-US" sz="1400" dirty="0"/>
              <a:t>how to </a:t>
            </a:r>
            <a:r>
              <a:rPr lang="en-US" sz="1400" dirty="0" smtClean="0"/>
              <a:t>think </a:t>
            </a:r>
            <a:r>
              <a:rPr lang="en-US" sz="1400" dirty="0"/>
              <a:t>about business </a:t>
            </a:r>
            <a:r>
              <a:rPr lang="en-US" sz="1400" dirty="0" smtClean="0"/>
              <a:t>development...soon </a:t>
            </a:r>
            <a:r>
              <a:rPr lang="en-US" sz="1400" dirty="0"/>
              <a:t>to be on the desk of every CU*Answers business development leader</a:t>
            </a:r>
          </a:p>
        </p:txBody>
      </p:sp>
    </p:spTree>
    <p:extLst>
      <p:ext uri="{BB962C8B-B14F-4D97-AF65-F5344CB8AC3E}">
        <p14:creationId xmlns:p14="http://schemas.microsoft.com/office/powerpoint/2010/main" val="150149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What can we do to inspire executive learning, sharing, and execution </a:t>
            </a:r>
            <a:br>
              <a:rPr lang="en-US" dirty="0"/>
            </a:br>
            <a:r>
              <a:rPr lang="en-US" dirty="0" smtClean="0"/>
              <a:t>on </a:t>
            </a:r>
            <a:r>
              <a:rPr lang="en-US" dirty="0"/>
              <a:t>the way to innovative new successes?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Executive Study Groups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6426">
            <a:off x="940800" y="3811071"/>
            <a:ext cx="1655896" cy="21394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 Here at CU*Answers in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4724400" cy="4638675"/>
          </a:xfrm>
        </p:spPr>
        <p:txBody>
          <a:bodyPr/>
          <a:lstStyle/>
          <a:p>
            <a:r>
              <a:rPr lang="en-US" dirty="0" smtClean="0"/>
              <a:t>How do you work with your Board on understanding your business model, identifying your business developers, and explaining the approach for new business development in your cooperative?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24EF24-4D2E-4FE0-805F-F73066CB1A6C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47800"/>
            <a:ext cx="2477960" cy="31891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522924"/>
            <a:ext cx="4962525" cy="695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11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5315165"/>
              </p:ext>
            </p:extLst>
          </p:nvPr>
        </p:nvGraphicFramePr>
        <p:xfrm>
          <a:off x="599464" y="4876800"/>
          <a:ext cx="8001000" cy="143256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898787"/>
                <a:gridCol w="6102213"/>
              </a:tblGrid>
              <a:tr h="47752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January Board Meeting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Production Center Business Model (the emerging CU*BASE Operator Edition)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CUSO Business Services </a:t>
                      </a:r>
                      <a:r>
                        <a:rPr lang="en-US" sz="1200" dirty="0" smtClean="0"/>
                        <a:t>Model </a:t>
                      </a:r>
                      <a:r>
                        <a:rPr lang="en-US" sz="1200" dirty="0"/>
                        <a:t>(the emerging CU*BASE SE Edition catalyst)</a:t>
                      </a:r>
                    </a:p>
                  </a:txBody>
                  <a:tcPr marL="68580" marR="68580" marT="0" marB="0" anchor="ctr"/>
                </a:tc>
              </a:tr>
              <a:tr h="47752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March Board Meeting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cuasterisk.com Business Model (what drives our wholesale opportunities)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CU*Answers Network Services (how infrastructure design and over sight work)</a:t>
                      </a:r>
                    </a:p>
                  </a:txBody>
                  <a:tcPr marL="68580" marR="68580" marT="0" marB="0" anchor="ctr"/>
                </a:tc>
              </a:tr>
              <a:tr h="477520">
                <a:tc>
                  <a:txBody>
                    <a:bodyPr/>
                    <a:lstStyle/>
                    <a:p>
                      <a:pPr marL="0" marR="0" indent="0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June Board Meeting	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CIMT: Core Business Models (can we evolve Level One units for new revenues?)</a:t>
                      </a:r>
                    </a:p>
                    <a:p>
                      <a:pPr marL="168275" marR="0" lvl="0" indent="-168275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28600" algn="l"/>
                          <a:tab pos="457200" algn="l"/>
                        </a:tabLst>
                      </a:pPr>
                      <a:r>
                        <a:rPr lang="en-US" sz="1200" dirty="0"/>
                        <a:t>New Models for 2014 (</a:t>
                      </a:r>
                      <a:r>
                        <a:rPr lang="en-US" sz="1200" dirty="0" smtClean="0"/>
                        <a:t>DR/BR</a:t>
                      </a:r>
                      <a:r>
                        <a:rPr lang="en-US" sz="1200" dirty="0"/>
                        <a:t>, Examination, and Risk Services need to launch)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72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Project Here at CU*Answers in 2013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Building consensus between our business developers and our </a:t>
            </a:r>
            <a:r>
              <a:rPr lang="en-US" dirty="0"/>
              <a:t>Board  – as </a:t>
            </a:r>
            <a:r>
              <a:rPr lang="en-US" dirty="0" smtClean="0"/>
              <a:t>both customers with a focus-group perspective and owners with the ultimate investor perspective – is key</a:t>
            </a:r>
          </a:p>
          <a:p>
            <a:pPr lvl="1"/>
            <a:r>
              <a:rPr lang="en-US" dirty="0" smtClean="0"/>
              <a:t>These audits are designed to prepare developer and owner to be ready to give the elevator speech about where our organizations are going</a:t>
            </a:r>
          </a:p>
          <a:p>
            <a:r>
              <a:rPr lang="en-US" dirty="0" smtClean="0"/>
              <a:t>A Board/business developer must be solid on these elements: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Know </a:t>
            </a:r>
            <a:r>
              <a:rPr lang="en-US" b="1" dirty="0"/>
              <a:t>the Client/Member/Customer-Owner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(</a:t>
            </a:r>
            <a:r>
              <a:rPr lang="en-US" i="1" dirty="0"/>
              <a:t>you pick the label)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Know </a:t>
            </a:r>
            <a:r>
              <a:rPr lang="en-US" b="1" dirty="0"/>
              <a:t>the Operation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(Here I focus on the model, design, and engines that propel)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Know </a:t>
            </a:r>
            <a:r>
              <a:rPr lang="en-US" b="1" dirty="0"/>
              <a:t>the </a:t>
            </a:r>
            <a:r>
              <a:rPr lang="en-US" b="1" dirty="0" smtClean="0"/>
              <a:t>Organization’s </a:t>
            </a:r>
            <a:r>
              <a:rPr lang="en-US" b="1" dirty="0"/>
              <a:t>Identity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(Do we </a:t>
            </a:r>
            <a:r>
              <a:rPr lang="en-US" i="1" dirty="0"/>
              <a:t>agree that the external perspective equates to our internal hopes for who we are?)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Know </a:t>
            </a:r>
            <a:r>
              <a:rPr lang="en-US" b="1" dirty="0"/>
              <a:t>the Plan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i="1" dirty="0" smtClean="0"/>
              <a:t>(Working to </a:t>
            </a:r>
            <a:r>
              <a:rPr lang="en-US" i="1" dirty="0"/>
              <a:t>have the confidence in </a:t>
            </a:r>
            <a:r>
              <a:rPr lang="en-US" i="1" dirty="0" smtClean="0"/>
              <a:t>leadership’s understanding of, </a:t>
            </a:r>
            <a:r>
              <a:rPr lang="en-US" i="1" dirty="0"/>
              <a:t>commitment to, and </a:t>
            </a:r>
            <a:r>
              <a:rPr lang="en-US" i="1" dirty="0" smtClean="0"/>
              <a:t>input </a:t>
            </a:r>
            <a:r>
              <a:rPr lang="en-US" i="1" dirty="0"/>
              <a:t>into the plans of the </a:t>
            </a:r>
            <a:r>
              <a:rPr lang="en-US" i="1" dirty="0" smtClean="0"/>
              <a:t>firm.)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632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/>
              <a:t>Our Project Here at CU*Answers in </a:t>
            </a:r>
            <a:r>
              <a:rPr lang="en-US" sz="1800" dirty="0" smtClean="0"/>
              <a:t>2013</a:t>
            </a:r>
            <a:br>
              <a:rPr lang="en-US" sz="1800" dirty="0" smtClean="0"/>
            </a:br>
            <a:r>
              <a:rPr lang="en-US" dirty="0" smtClean="0"/>
              <a:t>Developing a Template and Approach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0512096"/>
              </p:ext>
            </p:extLst>
          </p:nvPr>
        </p:nvGraphicFramePr>
        <p:xfrm>
          <a:off x="838200" y="1447800"/>
          <a:ext cx="7924800" cy="4638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114800" y="5638800"/>
            <a:ext cx="4648200" cy="1066800"/>
          </a:xfrm>
        </p:spPr>
        <p:txBody>
          <a:bodyPr/>
          <a:lstStyle/>
          <a:p>
            <a:r>
              <a:rPr lang="en-US" dirty="0" smtClean="0"/>
              <a:t>Too many firms work from the bottom up...for a cooperative, we believe it starts at the top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7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dirty="0" smtClean="0"/>
              <a:t>Bringing the NACUSO Pepperdine Executive Program to Our Network </a:t>
            </a:r>
            <a:br>
              <a:rPr lang="en-US" sz="1800" dirty="0" smtClean="0"/>
            </a:br>
            <a:r>
              <a:rPr lang="en-US" dirty="0"/>
              <a:t>Proposed </a:t>
            </a:r>
            <a:r>
              <a:rPr lang="en-US" dirty="0" smtClean="0"/>
              <a:t>Schedule: Mark Your Calendars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Would you like to participate in our internal education sessions?</a:t>
            </a:r>
          </a:p>
          <a:p>
            <a:r>
              <a:rPr lang="en-US" dirty="0"/>
              <a:t>January 18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(9am-noon)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Introducing “The Business Model Generation” </a:t>
            </a:r>
          </a:p>
          <a:p>
            <a:r>
              <a:rPr lang="en-US" dirty="0"/>
              <a:t>February 15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(9am-noon)</a:t>
            </a:r>
            <a:endParaRPr lang="en-US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Network Business Design: Introduction to Pepperdine Materials</a:t>
            </a:r>
          </a:p>
          <a:p>
            <a:r>
              <a:rPr lang="en-US" dirty="0"/>
              <a:t>March 15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(9am-noon)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Customer Development: What Can We Learn from Steve Blank?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 smtClean="0">
                <a:solidFill>
                  <a:schemeClr val="accent1"/>
                </a:solidFill>
              </a:rPr>
              <a:t>Would </a:t>
            </a:r>
            <a:r>
              <a:rPr lang="en-US" sz="1600" dirty="0">
                <a:solidFill>
                  <a:schemeClr val="accent1"/>
                </a:solidFill>
              </a:rPr>
              <a:t>you like to participate with your peers only</a:t>
            </a:r>
            <a:r>
              <a:rPr lang="en-US" sz="1600" dirty="0" smtClean="0">
                <a:solidFill>
                  <a:schemeClr val="accent1"/>
                </a:solidFill>
              </a:rPr>
              <a:t>?</a:t>
            </a:r>
          </a:p>
          <a:p>
            <a:r>
              <a:rPr lang="en-US" dirty="0" smtClean="0"/>
              <a:t>May 8-9, 2013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(times TBD)</a:t>
            </a:r>
          </a:p>
          <a:p>
            <a:pPr lvl="1"/>
            <a:r>
              <a:rPr lang="en-US" dirty="0" smtClean="0"/>
              <a:t>Introducing </a:t>
            </a:r>
            <a:r>
              <a:rPr lang="en-US" dirty="0"/>
              <a:t>“The Business Model Generation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/>
              <a:t>Network Business Design: Introduction to Pepperdine </a:t>
            </a:r>
            <a:r>
              <a:rPr lang="en-US" dirty="0" smtClean="0"/>
              <a:t>Materials</a:t>
            </a:r>
            <a:endParaRPr lang="en-US" dirty="0"/>
          </a:p>
          <a:p>
            <a:pPr lvl="1"/>
            <a:r>
              <a:rPr lang="en-US" dirty="0"/>
              <a:t>Customer Development: What Can We Learn from Steve Blank?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732256" y="5638800"/>
            <a:ext cx="4030744" cy="1066800"/>
          </a:xfrm>
        </p:spPr>
        <p:txBody>
          <a:bodyPr/>
          <a:lstStyle/>
          <a:p>
            <a:r>
              <a:rPr lang="en-US" dirty="0" smtClean="0"/>
              <a:t>Whether you participate with our team or your peers, we hope you’ll be part of our executive study program to develop network business developers in 2013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38200" y="1447800"/>
            <a:ext cx="389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 </a:t>
            </a:r>
            <a:r>
              <a:rPr lang="en-US" dirty="0"/>
              <a:t>for CU*Answers </a:t>
            </a:r>
            <a:r>
              <a:rPr lang="en-US" dirty="0" smtClean="0"/>
              <a:t>Executives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1447800"/>
            <a:ext cx="3894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Schedule </a:t>
            </a:r>
            <a:r>
              <a:rPr lang="en-US" dirty="0"/>
              <a:t>for </a:t>
            </a:r>
            <a:r>
              <a:rPr lang="en-US" dirty="0" smtClean="0"/>
              <a:t>Network CEO Sessions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1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Giving Our Team Some Ideas to Think About</a:t>
            </a:r>
            <a:br>
              <a:rPr lang="en-US" dirty="0" smtClean="0"/>
            </a:br>
            <a:r>
              <a:rPr lang="en-US" sz="1800" dirty="0" smtClean="0"/>
              <a:t>Did you do your assignment from this summer?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BF9E7-BFFF-4884-BFB7-E297003A0978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1032" name="Picture 8">
            <a:hlinkClick r:id="rId2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26190"/>
            <a:ext cx="6934200" cy="5200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3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4673600" y="3375990"/>
            <a:ext cx="4013200" cy="3733800"/>
          </a:xfrm>
        </p:spPr>
        <p:txBody>
          <a:bodyPr/>
          <a:lstStyle/>
          <a:p>
            <a:r>
              <a:rPr lang="en-US" dirty="0" smtClean="0"/>
              <a:t>What does every business developer need?  Money, to move an idea into the market and find success</a:t>
            </a:r>
            <a:br>
              <a:rPr lang="en-US" dirty="0" smtClean="0"/>
            </a:br>
            <a:endParaRPr lang="en-US" dirty="0"/>
          </a:p>
          <a:p>
            <a:endParaRPr lang="en-US" dirty="0"/>
          </a:p>
          <a:p>
            <a:r>
              <a:rPr lang="en-US" dirty="0" smtClean="0"/>
              <a:t>Can we be a network with a venture capitalist inclination?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Securing Investment Grants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5339">
            <a:off x="1547102" y="3503605"/>
            <a:ext cx="1726284" cy="2239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Evolving Process with Big Goals</a:t>
            </a:r>
            <a:br>
              <a:rPr lang="en-US" dirty="0" smtClean="0"/>
            </a:br>
            <a:r>
              <a:rPr lang="en-US" sz="1600" dirty="0" smtClean="0"/>
              <a:t>Can you make this program part of your long-term business development planning?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447800"/>
            <a:ext cx="3598606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200400" y="5638800"/>
            <a:ext cx="5562600" cy="1066800"/>
          </a:xfrm>
        </p:spPr>
        <p:txBody>
          <a:bodyPr/>
          <a:lstStyle/>
          <a:p>
            <a:r>
              <a:rPr lang="en-US" dirty="0" smtClean="0"/>
              <a:t>Whether you’re an award winner or an investor, this program might be one of your best sources for new ideas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6" name="Picture 5" descr="X:\Administration\Public\CEO Strategies Week\2011\grant announcemen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8216" y="1447800"/>
            <a:ext cx="3583784" cy="4648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 bwMode="auto">
          <a:xfrm>
            <a:off x="894522" y="5410200"/>
            <a:ext cx="838200" cy="3429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2011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724400" y="5408543"/>
            <a:ext cx="838200" cy="3429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Arial" charset="0"/>
              </a:rPr>
              <a:t>2012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771">
            <a:off x="7498515" y="4436048"/>
            <a:ext cx="1119086" cy="14520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1121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announce at the 2013 Leadership Conference?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689" y="2804939"/>
            <a:ext cx="1483822" cy="1924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4495800" y="5638800"/>
            <a:ext cx="4267200" cy="1066800"/>
          </a:xfrm>
        </p:spPr>
        <p:txBody>
          <a:bodyPr/>
          <a:lstStyle/>
          <a:p>
            <a:r>
              <a:rPr lang="en-US" dirty="0" smtClean="0"/>
              <a:t>What worked in 2012? What didn’t work?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447800"/>
            <a:ext cx="6978867" cy="4516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525">
            <a:off x="461262" y="4479987"/>
            <a:ext cx="1471343" cy="19091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2086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Plan For as an Applicant</a:t>
            </a:r>
            <a:br>
              <a:rPr lang="en-US" dirty="0" smtClean="0"/>
            </a:br>
            <a:r>
              <a:rPr lang="en-US" sz="1800" dirty="0" smtClean="0"/>
              <a:t>...or even in the Board room as a business developer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5408">
            <a:off x="7057684" y="243326"/>
            <a:ext cx="1206255" cy="15602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ounded Rectangle 3"/>
          <p:cNvSpPr/>
          <p:nvPr/>
        </p:nvSpPr>
        <p:spPr>
          <a:xfrm>
            <a:off x="838200" y="1524000"/>
            <a:ext cx="8001000" cy="923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2"/>
                </a:solidFill>
              </a:rPr>
              <a:t>Is this a good business for the network to </a:t>
            </a:r>
            <a:r>
              <a:rPr lang="en-US" sz="2000" b="1" dirty="0" smtClean="0">
                <a:solidFill>
                  <a:srgbClr val="FFFF00"/>
                </a:solidFill>
              </a:rPr>
              <a:t>invest</a:t>
            </a:r>
            <a:r>
              <a:rPr lang="en-US" sz="2000" dirty="0" smtClean="0">
                <a:solidFill>
                  <a:srgbClr val="FFFF00"/>
                </a:solidFill>
              </a:rPr>
              <a:t> </a:t>
            </a:r>
            <a:r>
              <a:rPr lang="en-US" sz="2000" dirty="0"/>
              <a:t>its </a:t>
            </a:r>
            <a:r>
              <a:rPr lang="en-US" sz="2000" dirty="0" smtClean="0">
                <a:solidFill>
                  <a:schemeClr val="bg2"/>
                </a:solidFill>
              </a:rPr>
              <a:t>money?  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38200" y="2616200"/>
            <a:ext cx="8001000" cy="923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/>
              <a:t>If it’s not really a business per se, is it still a </a:t>
            </a:r>
            <a:r>
              <a:rPr lang="en-US" sz="2000" b="1" dirty="0" smtClean="0">
                <a:solidFill>
                  <a:srgbClr val="FFFF00"/>
                </a:solidFill>
              </a:rPr>
              <a:t>good idea</a:t>
            </a:r>
            <a:r>
              <a:rPr lang="en-US" sz="2000" dirty="0" smtClean="0"/>
              <a:t>?  Something that is worthy of our financial support?</a:t>
            </a:r>
            <a:endParaRPr lang="en-US" sz="2000" dirty="0"/>
          </a:p>
        </p:txBody>
      </p:sp>
      <p:sp>
        <p:nvSpPr>
          <p:cNvPr id="16" name="Rounded Rectangle 15"/>
          <p:cNvSpPr/>
          <p:nvPr/>
        </p:nvSpPr>
        <p:spPr>
          <a:xfrm>
            <a:off x="838200" y="3708400"/>
            <a:ext cx="8001000" cy="923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2"/>
                </a:solidFill>
              </a:rPr>
              <a:t>Is this a </a:t>
            </a:r>
            <a:r>
              <a:rPr lang="en-US" sz="2000" b="1" dirty="0" smtClean="0">
                <a:solidFill>
                  <a:srgbClr val="FFFF00"/>
                </a:solidFill>
              </a:rPr>
              <a:t>repeatable business </a:t>
            </a:r>
            <a:r>
              <a:rPr lang="en-US" sz="2000" dirty="0" smtClean="0">
                <a:solidFill>
                  <a:schemeClr val="bg2"/>
                </a:solidFill>
              </a:rPr>
              <a:t>that could potentially be implemented in your community, by other credit unions or network partners?</a:t>
            </a:r>
            <a:endParaRPr lang="en-US" sz="2000" dirty="0">
              <a:solidFill>
                <a:schemeClr val="bg2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8200" y="4800600"/>
            <a:ext cx="8001000" cy="92333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smtClean="0">
                <a:solidFill>
                  <a:schemeClr val="bg2"/>
                </a:solidFill>
              </a:rPr>
              <a:t>Thinking as </a:t>
            </a:r>
            <a:r>
              <a:rPr lang="en-US" sz="2000" dirty="0">
                <a:solidFill>
                  <a:schemeClr val="bg2"/>
                </a:solidFill>
              </a:rPr>
              <a:t>a venture capitalist, would you invest </a:t>
            </a:r>
            <a:r>
              <a:rPr lang="en-US" sz="2000" b="1" dirty="0" smtClean="0">
                <a:solidFill>
                  <a:srgbClr val="FFFF00"/>
                </a:solidFill>
              </a:rPr>
              <a:t>your own money </a:t>
            </a:r>
            <a:r>
              <a:rPr lang="en-US" sz="2000" dirty="0" smtClean="0">
                <a:solidFill>
                  <a:schemeClr val="bg2"/>
                </a:solidFill>
              </a:rPr>
              <a:t>in </a:t>
            </a:r>
            <a:r>
              <a:rPr lang="en-US" sz="2000" dirty="0">
                <a:solidFill>
                  <a:schemeClr val="bg2"/>
                </a:solidFill>
              </a:rPr>
              <a:t>this idea?</a:t>
            </a:r>
            <a:endParaRPr lang="en-US" sz="2000" b="1" dirty="0">
              <a:solidFill>
                <a:schemeClr val="bg2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1"/>
          </p:nvPr>
        </p:nvSpPr>
        <p:spPr>
          <a:xfrm>
            <a:off x="1524000" y="5638800"/>
            <a:ext cx="7239000" cy="1066800"/>
          </a:xfrm>
        </p:spPr>
        <p:txBody>
          <a:bodyPr/>
          <a:lstStyle/>
          <a:p>
            <a:r>
              <a:rPr lang="en-US" dirty="0" smtClean="0"/>
              <a:t>These are good tests, even when you are thinking about </a:t>
            </a:r>
            <a:br>
              <a:rPr lang="en-US" dirty="0" smtClean="0"/>
            </a:br>
            <a:r>
              <a:rPr lang="en-US" dirty="0" smtClean="0"/>
              <a:t>getting a new business idea approved by your Board</a:t>
            </a:r>
          </a:p>
          <a:p>
            <a:r>
              <a:rPr lang="en-US" dirty="0" smtClean="0"/>
              <a:t>How does your Board vote on business development?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28600" y="1524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25908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657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3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8600" y="48006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en-US" sz="5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5243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dirty="0"/>
              <a:t>Starting a Business in the CU*Answers Network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dirty="0" smtClean="0"/>
              <a:t>The goals haven’t changed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38384-337E-45AF-BD94-2C147B174E1C}" type="slidenum">
              <a:rPr lang="en-US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457200" y="1676400"/>
            <a:ext cx="8153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lvl="1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/>
              <a:t>Encourage a CU to start a business to</a:t>
            </a:r>
            <a:br>
              <a:rPr lang="en-US" sz="2400" b="1" dirty="0"/>
            </a:br>
            <a:r>
              <a:rPr lang="en-US" sz="2400" b="1" dirty="0"/>
              <a:t>compete with a CUSO business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457200" y="2819400"/>
            <a:ext cx="8153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b="1" dirty="0"/>
              <a:t>Encourage a CU to start a business within the network </a:t>
            </a:r>
            <a:br>
              <a:rPr lang="en-US" sz="2400" b="1" dirty="0"/>
            </a:br>
            <a:r>
              <a:rPr lang="en-US" sz="2400" b="1" dirty="0"/>
              <a:t>that is not currently offered by the CUSO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57200" y="3962400"/>
            <a:ext cx="8153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b="1" dirty="0"/>
              <a:t>Encourage a CU to start a business to outsource resources and capabilities to another business within the CUSO network</a:t>
            </a:r>
            <a:endParaRPr lang="en-US" sz="23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57200" y="5105400"/>
            <a:ext cx="8153400" cy="99060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r>
              <a:rPr lang="en-US" sz="2400" b="1" dirty="0">
                <a:solidFill>
                  <a:schemeClr val="bg1"/>
                </a:solidFill>
              </a:rPr>
              <a:t>Encourage a CU employee to start a business to sell their services to another business within the CUSO network</a:t>
            </a:r>
            <a:endParaRPr lang="en-US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767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Study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3886200" cy="4638675"/>
          </a:xfrm>
        </p:spPr>
        <p:txBody>
          <a:bodyPr/>
          <a:lstStyle/>
          <a:p>
            <a:r>
              <a:rPr lang="en-US" dirty="0" smtClean="0"/>
              <a:t>Over the years I have referenced executive coaches and mentors as important aspects of my career development</a:t>
            </a:r>
          </a:p>
          <a:p>
            <a:r>
              <a:rPr lang="en-US" dirty="0" smtClean="0"/>
              <a:t>I am frequently challenged to help CEOs find and develop their own mentoring resources...it’s time to start tackling this project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How can we create a program where CEOs believe their resume is improving because of their participation in our “</a:t>
            </a:r>
            <a:r>
              <a:rPr lang="en-US" dirty="0" smtClean="0">
                <a:solidFill>
                  <a:srgbClr val="FF0000"/>
                </a:solidFill>
              </a:rPr>
              <a:t>NEED A BRAND</a:t>
            </a:r>
            <a:r>
              <a:rPr lang="en-US" dirty="0" smtClean="0"/>
              <a:t>” group?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00" y="2013620"/>
            <a:ext cx="3467000" cy="2863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558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 to school on each other, and earn more</a:t>
            </a:r>
          </a:p>
          <a:p>
            <a:endParaRPr lang="en-US" dirty="0" smtClean="0"/>
          </a:p>
          <a:p>
            <a:r>
              <a:rPr lang="en-US" dirty="0" smtClean="0"/>
              <a:t>Increase their talent, and plan to build even more talent with their staff</a:t>
            </a:r>
          </a:p>
          <a:p>
            <a:endParaRPr lang="en-US" dirty="0" smtClean="0"/>
          </a:p>
          <a:p>
            <a:r>
              <a:rPr lang="en-US" dirty="0" smtClean="0"/>
              <a:t>Pool their money, pool their ideas, and inspire the best of the network to bring opportunities to us 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876800" y="5935496"/>
            <a:ext cx="3810000" cy="609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2"/>
                </a:solidFill>
              </a:rPr>
              <a:t>$200 million of cash flow will stream through our network in the next 5 </a:t>
            </a:r>
            <a:r>
              <a:rPr lang="en-US" dirty="0" smtClean="0"/>
              <a:t>years...are you part of the voice that will direct the returns?</a:t>
            </a:r>
            <a:endParaRPr lang="en-US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r>
              <a:rPr lang="en-US" dirty="0" smtClean="0"/>
              <a:t>What should CEOs do when they get together?</a:t>
            </a:r>
            <a:endParaRPr lang="en-US" dirty="0"/>
          </a:p>
        </p:txBody>
      </p:sp>
      <p:sp>
        <p:nvSpPr>
          <p:cNvPr id="13" name="Left Arrow 12">
            <a:hlinkClick r:id="rId2" action="ppaction://hlinksldjump"/>
          </p:cNvPr>
          <p:cNvSpPr/>
          <p:nvPr/>
        </p:nvSpPr>
        <p:spPr>
          <a:xfrm>
            <a:off x="838200" y="6477000"/>
            <a:ext cx="228600" cy="228600"/>
          </a:xfrm>
          <a:prstGeom prst="lef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42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90800"/>
            <a:ext cx="6477000" cy="1470025"/>
          </a:xfrm>
        </p:spPr>
        <p:txBody>
          <a:bodyPr/>
          <a:lstStyle/>
          <a:p>
            <a:r>
              <a:rPr lang="en-US" dirty="0" smtClean="0"/>
              <a:t>Thanks for the day!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6629400" y="1371600"/>
            <a:ext cx="2336276" cy="2743200"/>
          </a:xfrm>
          <a:prstGeom prst="roundRect">
            <a:avLst/>
          </a:prstGeom>
          <a:solidFill>
            <a:srgbClr val="E7DEC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600" b="1" dirty="0" smtClean="0">
                <a:solidFill>
                  <a:srgbClr val="4F27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CEOs as </a:t>
            </a:r>
            <a:br>
              <a:rPr lang="en-US" sz="1600" b="1" dirty="0" smtClean="0">
                <a:solidFill>
                  <a:srgbClr val="4F27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b="1" dirty="0" smtClean="0">
                <a:solidFill>
                  <a:srgbClr val="4F27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Solution Designers</a:t>
            </a:r>
          </a:p>
          <a:p>
            <a:pPr algn="ctr"/>
            <a:endParaRPr lang="en-US" sz="1100" dirty="0" smtClean="0">
              <a:solidFill>
                <a:srgbClr val="C0654C"/>
              </a:solidFill>
            </a:endParaRP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C0654C"/>
                </a:solidFill>
              </a:rPr>
              <a:t>CEOs as Developers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C0654C"/>
                </a:solidFill>
              </a:rPr>
              <a:t>CEOs Inspiring Your Teams </a:t>
            </a:r>
            <a:br>
              <a:rPr lang="en-US" sz="1100" dirty="0" smtClean="0">
                <a:solidFill>
                  <a:srgbClr val="C0654C"/>
                </a:solidFill>
              </a:rPr>
            </a:br>
            <a:r>
              <a:rPr lang="en-US" sz="1100" dirty="0" smtClean="0">
                <a:solidFill>
                  <a:srgbClr val="C0654C"/>
                </a:solidFill>
              </a:rPr>
              <a:t>to be Developers </a:t>
            </a:r>
          </a:p>
          <a:p>
            <a:pPr algn="ctr">
              <a:spcBef>
                <a:spcPts val="600"/>
              </a:spcBef>
            </a:pPr>
            <a:r>
              <a:rPr lang="en-US" sz="1100" dirty="0" smtClean="0">
                <a:solidFill>
                  <a:srgbClr val="C0654C"/>
                </a:solidFill>
              </a:rPr>
              <a:t>CEOs Creating an </a:t>
            </a:r>
            <a:br>
              <a:rPr lang="en-US" sz="1100" dirty="0" smtClean="0">
                <a:solidFill>
                  <a:srgbClr val="C0654C"/>
                </a:solidFill>
              </a:rPr>
            </a:br>
            <a:r>
              <a:rPr lang="en-US" sz="1100" dirty="0" smtClean="0">
                <a:solidFill>
                  <a:srgbClr val="C0654C"/>
                </a:solidFill>
              </a:rPr>
              <a:t>Innovator’s Culture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553200" y="3276600"/>
            <a:ext cx="2590800" cy="914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Executive Study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47800"/>
            <a:ext cx="5638800" cy="1981201"/>
          </a:xfrm>
        </p:spPr>
        <p:txBody>
          <a:bodyPr/>
          <a:lstStyle/>
          <a:p>
            <a:r>
              <a:rPr lang="en-US" dirty="0" smtClean="0"/>
              <a:t>Every year at CEO School we talk about how CEOs need to be part of our design team</a:t>
            </a:r>
          </a:p>
          <a:p>
            <a:r>
              <a:rPr lang="en-US" dirty="0" smtClean="0"/>
              <a:t>So most of the time when we interact, we do so with a focus on improvements, getting over hurdles so people will use it, and squeezing out the “focus group” value of CEOs as consumers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838200" y="3390508"/>
            <a:ext cx="7921531" cy="2124075"/>
          </a:xfrm>
        </p:spPr>
        <p:txBody>
          <a:bodyPr/>
          <a:lstStyle/>
          <a:p>
            <a:r>
              <a:rPr lang="en-US" dirty="0"/>
              <a:t>What goals might we have for a different kind of interaction for all of us as a network of CEOs?</a:t>
            </a:r>
          </a:p>
          <a:p>
            <a:pPr lvl="1"/>
            <a:r>
              <a:rPr lang="en-US" dirty="0"/>
              <a:t>Identifying our personal best practices</a:t>
            </a:r>
          </a:p>
          <a:p>
            <a:pPr lvl="1"/>
            <a:r>
              <a:rPr lang="en-US" dirty="0"/>
              <a:t>Identifying our favorite processes around our commonalities</a:t>
            </a:r>
          </a:p>
          <a:p>
            <a:pPr lvl="1"/>
            <a:r>
              <a:rPr lang="en-US" dirty="0"/>
              <a:t>Sharing our competitive advantages</a:t>
            </a:r>
          </a:p>
          <a:p>
            <a:pPr lvl="1"/>
            <a:r>
              <a:rPr lang="en-US" dirty="0"/>
              <a:t>Targeting areas for leadership improvement</a:t>
            </a:r>
          </a:p>
          <a:p>
            <a:pPr lvl="1"/>
            <a:r>
              <a:rPr lang="en-US" dirty="0"/>
              <a:t>Learning to barter opportunity</a:t>
            </a:r>
          </a:p>
          <a:p>
            <a:pPr lvl="1"/>
            <a:r>
              <a:rPr lang="en-US" dirty="0"/>
              <a:t>Increasing our ability to get to market</a:t>
            </a:r>
          </a:p>
          <a:p>
            <a:pPr lvl="1"/>
            <a:r>
              <a:rPr lang="en-US" dirty="0"/>
              <a:t>Extending our competitive horizons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096000" y="5638800"/>
            <a:ext cx="2667000" cy="1066800"/>
          </a:xfrm>
        </p:spPr>
        <p:txBody>
          <a:bodyPr/>
          <a:lstStyle/>
          <a:p>
            <a:r>
              <a:rPr lang="en-US" sz="1400" dirty="0" smtClean="0"/>
              <a:t>What should executives work on when they work together as </a:t>
            </a:r>
            <a:r>
              <a:rPr lang="en-US" sz="1400" i="1" dirty="0" smtClean="0"/>
              <a:t>executives</a:t>
            </a:r>
            <a:r>
              <a:rPr lang="en-US" sz="1400" dirty="0" smtClean="0"/>
              <a:t>?  It’s okay to get personal when you’re with peers – what do you hope for from peer interaction?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9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 Perfect</a:t>
            </a:r>
            <a:br>
              <a:rPr lang="en-US" dirty="0" smtClean="0"/>
            </a:br>
            <a:r>
              <a:rPr lang="en-US" sz="1800" dirty="0" smtClean="0"/>
              <a:t>12 weeks to develop an executive study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3505200" cy="4638675"/>
          </a:xfrm>
        </p:spPr>
        <p:txBody>
          <a:bodyPr/>
          <a:lstStyle/>
          <a:p>
            <a:r>
              <a:rPr lang="en-US" dirty="0"/>
              <a:t>How can tools inspire change in the mindset of executives?</a:t>
            </a:r>
          </a:p>
          <a:p>
            <a:r>
              <a:rPr lang="en-US" dirty="0"/>
              <a:t>How do you </a:t>
            </a:r>
            <a:r>
              <a:rPr lang="en-US" dirty="0" smtClean="0"/>
              <a:t>make an “in the weeds” requirement to learn a tool inspire a big-picture strategy?</a:t>
            </a:r>
          </a:p>
          <a:p>
            <a:endParaRPr lang="en-US" dirty="0" smtClean="0"/>
          </a:p>
          <a:p>
            <a:r>
              <a:rPr lang="en-US" dirty="0" smtClean="0"/>
              <a:t>You engage executives so that they coach each other on the big picture, while they are learning in the weeds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Can we inspire CEOs to master new tools for their </a:t>
            </a:r>
            <a:r>
              <a:rPr lang="en-US" dirty="0" err="1" smtClean="0"/>
              <a:t>resumé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572000" cy="59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73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Makes Perfect</a:t>
            </a:r>
            <a:br>
              <a:rPr lang="en-US" dirty="0" smtClean="0"/>
            </a:br>
            <a:r>
              <a:rPr lang="en-US" sz="1800" dirty="0" smtClean="0"/>
              <a:t>Round 2: Move the executive study goal to the front, and the weeds to the 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1447800"/>
            <a:ext cx="3505200" cy="4638675"/>
          </a:xfrm>
        </p:spPr>
        <p:txBody>
          <a:bodyPr/>
          <a:lstStyle/>
          <a:p>
            <a:r>
              <a:rPr lang="en-US" dirty="0" smtClean="0"/>
              <a:t>Can we take these proof-of concept-exchanges and learn a new way to bring interactive coaching among executives to the foreground?</a:t>
            </a:r>
          </a:p>
          <a:p>
            <a:r>
              <a:rPr lang="en-US" dirty="0" smtClean="0"/>
              <a:t>From there, can we have a series of exchanges that take what have in common in the weeds and multiply everyone’s opportunity, by correlating it to new and innovative big pictures?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might it </a:t>
            </a:r>
            <a:r>
              <a:rPr lang="en-US" dirty="0"/>
              <a:t>mean for CU*Answers to have </a:t>
            </a:r>
            <a:r>
              <a:rPr lang="en-US" dirty="0" smtClean="0"/>
              <a:t>drop-by </a:t>
            </a:r>
            <a:r>
              <a:rPr lang="en-US" dirty="0"/>
              <a:t>web </a:t>
            </a:r>
            <a:r>
              <a:rPr lang="en-US" dirty="0" smtClean="0"/>
              <a:t>study sessions?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4572000" cy="590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4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33" y="1533728"/>
            <a:ext cx="4229135" cy="32305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Makes Perfect</a:t>
            </a:r>
            <a:br>
              <a:rPr lang="en-US" dirty="0"/>
            </a:br>
            <a:r>
              <a:rPr lang="en-US" sz="1800" dirty="0"/>
              <a:t>Round 2: Move the executive study goal to the front, and the weeds to the back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1"/>
            <a:ext cx="4491413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876800" y="5638800"/>
            <a:ext cx="3886200" cy="1066800"/>
          </a:xfrm>
        </p:spPr>
        <p:txBody>
          <a:bodyPr/>
          <a:lstStyle/>
          <a:p>
            <a:r>
              <a:rPr lang="en-US" dirty="0" smtClean="0"/>
              <a:t>Webinars can be problematic – we need more to leave a lasting record and an ongoing conversation to get the maximum from our interactions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7696200" y="4611891"/>
            <a:ext cx="1153592" cy="304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rPr>
              <a:t>Mockup only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019800"/>
            <a:ext cx="289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>
                <a:hlinkClick r:id="rId4"/>
              </a:rPr>
              <a:t>http://ofcourse.cuanswers.com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9788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Makes Perfect</a:t>
            </a:r>
            <a:br>
              <a:rPr lang="en-US" dirty="0"/>
            </a:br>
            <a:r>
              <a:rPr lang="en-US" sz="1800" dirty="0"/>
              <a:t>Round 2: Move the executive study goal to the front, and the weeds to the back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DBF9E7-BFFF-4884-BFB7-E297003A09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6" name="Picture 2" descr="image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8008"/>
            <a:ext cx="6963155" cy="34249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" descr="image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537" y="2819400"/>
            <a:ext cx="4975463" cy="3962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57400"/>
            <a:ext cx="119152" cy="20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17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ustom 11">
      <a:dk1>
        <a:srgbClr val="000000"/>
      </a:dk1>
      <a:lt1>
        <a:sysClr val="window" lastClr="FFFFFF"/>
      </a:lt1>
      <a:dk2>
        <a:srgbClr val="4F271C"/>
      </a:dk2>
      <a:lt2>
        <a:srgbClr val="E7DEC9"/>
      </a:lt2>
      <a:accent1>
        <a:srgbClr val="4F271C"/>
      </a:accent1>
      <a:accent2>
        <a:srgbClr val="FFCC66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99CC99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8AB9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apsules">
  <a:themeElements>
    <a:clrScheme name="Custom 13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0099DC"/>
      </a:accent1>
      <a:accent2>
        <a:srgbClr val="F15A29"/>
      </a:accent2>
      <a:accent3>
        <a:srgbClr val="3AB54A"/>
      </a:accent3>
      <a:accent4>
        <a:srgbClr val="00ADEF"/>
      </a:accent4>
      <a:accent5>
        <a:srgbClr val="9C85C0"/>
      </a:accent5>
      <a:accent6>
        <a:srgbClr val="809EC2"/>
      </a:accent6>
      <a:hlink>
        <a:srgbClr val="0000FF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99CC99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8AB9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apsules">
  <a:themeElements>
    <a:clrScheme name="Custom 1">
      <a:dk1>
        <a:srgbClr val="000000"/>
      </a:dk1>
      <a:lt1>
        <a:srgbClr val="FFFFFF"/>
      </a:lt1>
      <a:dk2>
        <a:srgbClr val="9FB9FD"/>
      </a:dk2>
      <a:lt2>
        <a:srgbClr val="FFFFFF"/>
      </a:lt2>
      <a:accent1>
        <a:srgbClr val="BE1E2D"/>
      </a:accent1>
      <a:accent2>
        <a:srgbClr val="3AB54A"/>
      </a:accent2>
      <a:accent3>
        <a:srgbClr val="CEDCFE"/>
      </a:accent3>
      <a:accent4>
        <a:srgbClr val="3AB54A"/>
      </a:accent4>
      <a:accent5>
        <a:srgbClr val="9EADC2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apsules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9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99CC99"/>
        </a:accent1>
        <a:accent2>
          <a:srgbClr val="99CCFF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8AB9E7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Office Theme">
  <a:themeElements>
    <a:clrScheme name="CEO Strat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8CC63E"/>
      </a:accent1>
      <a:accent2>
        <a:srgbClr val="1B75BB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2909</TotalTime>
  <Words>2595</Words>
  <Application>Microsoft Office PowerPoint</Application>
  <PresentationFormat>On-screen Show (4:3)</PresentationFormat>
  <Paragraphs>258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Capsules</vt:lpstr>
      <vt:lpstr>1_Capsules</vt:lpstr>
      <vt:lpstr>2_Capsules</vt:lpstr>
      <vt:lpstr>1_Office Theme</vt:lpstr>
      <vt:lpstr>CEO Collaboration Workshop</vt:lpstr>
      <vt:lpstr>Today’s Agenda</vt:lpstr>
      <vt:lpstr>Executive Study Groups</vt:lpstr>
      <vt:lpstr>Executive Study Groups</vt:lpstr>
      <vt:lpstr>Executive Study Groups</vt:lpstr>
      <vt:lpstr>Practice Makes Perfect 12 weeks to develop an executive study approach</vt:lpstr>
      <vt:lpstr>Practice Makes Perfect Round 2: Move the executive study goal to the front, and the weeds to the back</vt:lpstr>
      <vt:lpstr>Practice Makes Perfect Round 2: Move the executive study goal to the front, and the weeds to the back</vt:lpstr>
      <vt:lpstr>Practice Makes Perfect Round 2: Move the executive study goal to the front, and the weeds to the back</vt:lpstr>
      <vt:lpstr>Studying a Network Automating Executive Research and Learning</vt:lpstr>
      <vt:lpstr>How can our network have a competitive advantage through the transfer of best practices?</vt:lpstr>
      <vt:lpstr>How to Network with a Click Learning From Peers From Your Desktop</vt:lpstr>
      <vt:lpstr>How to Network with a Click Learning From Peers From Your Desktop</vt:lpstr>
      <vt:lpstr>How can we make “coming soon” be even sooner? CEOs as QC Testers?</vt:lpstr>
      <vt:lpstr>LFP Rate Analysis</vt:lpstr>
      <vt:lpstr>Coming Soon: LFP Rate Analysis at the Network Level</vt:lpstr>
      <vt:lpstr>Building a Network Business With a Free Baseline Tool</vt:lpstr>
      <vt:lpstr>Even further out of the weeds... A Project with Industry Implications</vt:lpstr>
      <vt:lpstr>LFP: How does your Tiered Services program rate?</vt:lpstr>
      <vt:lpstr>LFP: How is your Tiered Services program working?</vt:lpstr>
      <vt:lpstr>Practice Makes Perfect What would an executive study series look like on LFP?</vt:lpstr>
      <vt:lpstr>Building a Network of Business Developers</vt:lpstr>
      <vt:lpstr>Building a Network of Business Developers</vt:lpstr>
      <vt:lpstr>Sharing Some of CU*Answers’ Prior Work on Business Development Concepts</vt:lpstr>
      <vt:lpstr>Sharing Some of CU*Answers’ Prior Work on Business Development Concepts</vt:lpstr>
      <vt:lpstr>Sharing Some of CU*Answers’ Prior Work on Business Development Concepts</vt:lpstr>
      <vt:lpstr>Bringing the NACUSO Pepperdine Executive Program to the CU*Answers Network </vt:lpstr>
      <vt:lpstr>Bringing the NACUSO Pepperdine Executive Program to the CU*Answers Network </vt:lpstr>
      <vt:lpstr>Our Project Here at CU*Answers in 2013</vt:lpstr>
      <vt:lpstr>Our Project Here at CU*Answers in 2013</vt:lpstr>
      <vt:lpstr>Our Project Here at CU*Answers in 2013</vt:lpstr>
      <vt:lpstr>Our Project Here at CU*Answers in 2013 Developing a Template and Approach</vt:lpstr>
      <vt:lpstr>Bringing the NACUSO Pepperdine Executive Program to Our Network  Proposed Schedule: Mark Your Calendars</vt:lpstr>
      <vt:lpstr>Giving Our Team Some Ideas to Think About Did you do your assignment from this summer?</vt:lpstr>
      <vt:lpstr>Securing Investment Grants</vt:lpstr>
      <vt:lpstr>An Evolving Process with Big Goals Can you make this program part of your long-term business development planning?</vt:lpstr>
      <vt:lpstr>What should we announce at the 2013 Leadership Conference?</vt:lpstr>
      <vt:lpstr>What to Plan For as an Applicant ...or even in the Board room as a business developer</vt:lpstr>
      <vt:lpstr>Starting a Business in the CU*Answers Network The goals haven’t changed</vt:lpstr>
      <vt:lpstr>Conclusion</vt:lpstr>
      <vt:lpstr>Thanks for the day!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and Selecting Collaborations for Competitive Advantage</dc:title>
  <dc:creator>Dawn Moore</dc:creator>
  <cp:lastModifiedBy>Dawn Moore</cp:lastModifiedBy>
  <cp:revision>291</cp:revision>
  <cp:lastPrinted>2012-11-01T16:44:15Z</cp:lastPrinted>
  <dcterms:created xsi:type="dcterms:W3CDTF">2010-09-08T18:31:09Z</dcterms:created>
  <dcterms:modified xsi:type="dcterms:W3CDTF">2012-11-09T15:42:10Z</dcterms:modified>
</cp:coreProperties>
</file>