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6"/>
  </p:notesMasterIdLst>
  <p:sldIdLst>
    <p:sldId id="257" r:id="rId2"/>
    <p:sldId id="394" r:id="rId3"/>
    <p:sldId id="260" r:id="rId4"/>
    <p:sldId id="261" r:id="rId5"/>
    <p:sldId id="299" r:id="rId6"/>
    <p:sldId id="262" r:id="rId7"/>
    <p:sldId id="263" r:id="rId8"/>
    <p:sldId id="264" r:id="rId9"/>
    <p:sldId id="265" r:id="rId10"/>
    <p:sldId id="266" r:id="rId11"/>
    <p:sldId id="267" r:id="rId12"/>
    <p:sldId id="296" r:id="rId13"/>
    <p:sldId id="268" r:id="rId14"/>
    <p:sldId id="269" r:id="rId15"/>
    <p:sldId id="298" r:id="rId16"/>
    <p:sldId id="297" r:id="rId17"/>
    <p:sldId id="271" r:id="rId18"/>
    <p:sldId id="303" r:id="rId19"/>
    <p:sldId id="272" r:id="rId20"/>
    <p:sldId id="273" r:id="rId21"/>
    <p:sldId id="282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304" r:id="rId38"/>
    <p:sldId id="294" r:id="rId39"/>
    <p:sldId id="295" r:id="rId40"/>
    <p:sldId id="300" r:id="rId41"/>
    <p:sldId id="301" r:id="rId42"/>
    <p:sldId id="302" r:id="rId43"/>
    <p:sldId id="416" r:id="rId44"/>
    <p:sldId id="395" r:id="rId45"/>
    <p:sldId id="307" r:id="rId46"/>
    <p:sldId id="308" r:id="rId47"/>
    <p:sldId id="411" r:id="rId48"/>
    <p:sldId id="415" r:id="rId49"/>
    <p:sldId id="414" r:id="rId50"/>
    <p:sldId id="412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96" r:id="rId59"/>
    <p:sldId id="324" r:id="rId60"/>
    <p:sldId id="356" r:id="rId61"/>
    <p:sldId id="323" r:id="rId62"/>
    <p:sldId id="325" r:id="rId63"/>
    <p:sldId id="326" r:id="rId64"/>
    <p:sldId id="418" r:id="rId65"/>
    <p:sldId id="328" r:id="rId66"/>
    <p:sldId id="329" r:id="rId67"/>
    <p:sldId id="343" r:id="rId68"/>
    <p:sldId id="332" r:id="rId69"/>
    <p:sldId id="333" r:id="rId70"/>
    <p:sldId id="334" r:id="rId71"/>
    <p:sldId id="410" r:id="rId72"/>
    <p:sldId id="335" r:id="rId73"/>
    <p:sldId id="344" r:id="rId74"/>
    <p:sldId id="330" r:id="rId75"/>
    <p:sldId id="341" r:id="rId76"/>
    <p:sldId id="345" r:id="rId77"/>
    <p:sldId id="351" r:id="rId78"/>
    <p:sldId id="352" r:id="rId79"/>
    <p:sldId id="353" r:id="rId80"/>
    <p:sldId id="354" r:id="rId81"/>
    <p:sldId id="355" r:id="rId82"/>
    <p:sldId id="357" r:id="rId83"/>
    <p:sldId id="347" r:id="rId84"/>
    <p:sldId id="348" r:id="rId85"/>
    <p:sldId id="349" r:id="rId86"/>
    <p:sldId id="350" r:id="rId87"/>
    <p:sldId id="417" r:id="rId88"/>
    <p:sldId id="397" r:id="rId89"/>
    <p:sldId id="358" r:id="rId90"/>
    <p:sldId id="365" r:id="rId91"/>
    <p:sldId id="366" r:id="rId92"/>
    <p:sldId id="367" r:id="rId93"/>
    <p:sldId id="368" r:id="rId94"/>
    <p:sldId id="369" r:id="rId95"/>
    <p:sldId id="370" r:id="rId96"/>
    <p:sldId id="384" r:id="rId97"/>
    <p:sldId id="385" r:id="rId98"/>
    <p:sldId id="388" r:id="rId99"/>
    <p:sldId id="387" r:id="rId100"/>
    <p:sldId id="398" r:id="rId101"/>
    <p:sldId id="371" r:id="rId102"/>
    <p:sldId id="372" r:id="rId103"/>
    <p:sldId id="399" r:id="rId104"/>
    <p:sldId id="373" r:id="rId105"/>
    <p:sldId id="374" r:id="rId106"/>
    <p:sldId id="375" r:id="rId107"/>
    <p:sldId id="376" r:id="rId108"/>
    <p:sldId id="377" r:id="rId109"/>
    <p:sldId id="401" r:id="rId110"/>
    <p:sldId id="400" r:id="rId111"/>
    <p:sldId id="402" r:id="rId112"/>
    <p:sldId id="378" r:id="rId113"/>
    <p:sldId id="403" r:id="rId114"/>
    <p:sldId id="379" r:id="rId115"/>
    <p:sldId id="404" r:id="rId116"/>
    <p:sldId id="405" r:id="rId117"/>
    <p:sldId id="406" r:id="rId118"/>
    <p:sldId id="407" r:id="rId119"/>
    <p:sldId id="380" r:id="rId120"/>
    <p:sldId id="381" r:id="rId121"/>
    <p:sldId id="408" r:id="rId122"/>
    <p:sldId id="409" r:id="rId123"/>
    <p:sldId id="258" r:id="rId124"/>
    <p:sldId id="259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710" autoAdjust="0"/>
  </p:normalViewPr>
  <p:slideViewPr>
    <p:cSldViewPr>
      <p:cViewPr varScale="1">
        <p:scale>
          <a:sx n="78" d="100"/>
          <a:sy n="78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111A-51C2-4BF8-B3F9-539564A69D49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24483-2C83-402E-8BC4-1AAA1717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5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24483-2C83-402E-8BC4-1AAA1717A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8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C8C98FB-906E-4AF8-80A0-C4B117D9E2F2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985CAF5-E8E8-4C24-89C0-E4F42669DBD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11.6 Release Training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620640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Published:   March 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429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0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due greater than scheduled amount report</a:t>
            </a:r>
          </a:p>
          <a:p>
            <a:r>
              <a:rPr lang="en-US" dirty="0" smtClean="0"/>
              <a:t>Mandate of Employee ID for Inquiry</a:t>
            </a:r>
          </a:p>
          <a:p>
            <a:r>
              <a:rPr lang="en-US" dirty="0" err="1" smtClean="0"/>
              <a:t>FinCEN</a:t>
            </a:r>
            <a:r>
              <a:rPr lang="en-US" dirty="0" smtClean="0"/>
              <a:t> Report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6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270760"/>
            <a:ext cx="702564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Accounting/Back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 entry posting improvements</a:t>
            </a:r>
          </a:p>
          <a:p>
            <a:r>
              <a:rPr lang="en-US" dirty="0" smtClean="0"/>
              <a:t>Upload your work…import data to post to the G/L</a:t>
            </a:r>
          </a:p>
          <a:p>
            <a:r>
              <a:rPr lang="en-US" dirty="0" smtClean="0"/>
              <a:t>Customize your message on Annual Escrow Disclosure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867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7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045970"/>
            <a:ext cx="6979920" cy="276606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1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045970"/>
            <a:ext cx="6979920" cy="2766060"/>
          </a:xfrm>
          <a:prstGeom prst="rect">
            <a:avLst/>
          </a:prstGeom>
        </p:spPr>
      </p:pic>
      <p:pic>
        <p:nvPicPr>
          <p:cNvPr id="5" name="Picture 4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743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2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045970"/>
            <a:ext cx="6979920" cy="276606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743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2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693670"/>
            <a:ext cx="6979920" cy="1470660"/>
          </a:xfrm>
          <a:prstGeom prst="rect">
            <a:avLst/>
          </a:prstGeom>
        </p:spPr>
      </p:pic>
      <p:pic>
        <p:nvPicPr>
          <p:cNvPr id="5" name="Picture 4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276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8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select to Cross Sales Analysis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from a Peer – Share Rate Analysis</a:t>
            </a:r>
          </a:p>
          <a:p>
            <a:r>
              <a:rPr lang="en-US" dirty="0" smtClean="0"/>
              <a:t>View Teller/</a:t>
            </a:r>
            <a:r>
              <a:rPr lang="en-US" dirty="0" err="1" smtClean="0"/>
              <a:t>Mbr</a:t>
            </a:r>
            <a:r>
              <a:rPr lang="en-US" dirty="0" smtClean="0"/>
              <a:t> Service workflow </a:t>
            </a:r>
            <a:r>
              <a:rPr lang="en-US" dirty="0"/>
              <a:t>c</a:t>
            </a:r>
            <a:r>
              <a:rPr lang="en-US" dirty="0" smtClean="0"/>
              <a:t>ontrols</a:t>
            </a:r>
          </a:p>
          <a:p>
            <a:r>
              <a:rPr lang="en-US" dirty="0" smtClean="0"/>
              <a:t>Any End-of-Month file for </a:t>
            </a:r>
            <a:r>
              <a:rPr lang="en-US" dirty="0" err="1" smtClean="0"/>
              <a:t>Raddon</a:t>
            </a:r>
            <a:r>
              <a:rPr lang="en-US" dirty="0" smtClean="0"/>
              <a:t> download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124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5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19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7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6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Shared Branching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FSCC Shared Branch Enhancements</a:t>
            </a:r>
          </a:p>
          <a:p>
            <a:r>
              <a:rPr lang="en-US" dirty="0" smtClean="0"/>
              <a:t>CUSC Shared Branch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CU*BASE 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the 000 Membership Share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334000" cy="4525963"/>
          </a:xfrm>
        </p:spPr>
        <p:txBody>
          <a:bodyPr/>
          <a:lstStyle/>
          <a:p>
            <a:r>
              <a:rPr lang="en-US" dirty="0" smtClean="0"/>
              <a:t>How can I share this information at my credit union to further train staff?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E9B9-AE02-4F61-8383-9FDB773EE127}" type="slidenum">
              <a:rPr lang="en-US" smtClean="0"/>
              <a:pPr/>
              <a:t>123</a:t>
            </a:fld>
            <a:endParaRPr lang="en-US" dirty="0"/>
          </a:p>
        </p:txBody>
      </p:sp>
      <p:pic>
        <p:nvPicPr>
          <p:cNvPr id="2052" name="Picture 4" descr="C:\Documents and Settings\dmoore\Local Settings\Temporary Internet Files\Content.IE5\NZ65IMSG\MC9004315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828572" cy="182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7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attending!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324600"/>
            <a:ext cx="1524000" cy="365125"/>
          </a:xfrm>
        </p:spPr>
        <p:txBody>
          <a:bodyPr/>
          <a:lstStyle/>
          <a:p>
            <a:fld id="{5A6DE9B9-AE02-4F61-8383-9FDB773EE127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33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9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62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3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88331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4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5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007870"/>
            <a:ext cx="7025640" cy="284226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276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6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007870"/>
            <a:ext cx="7025640" cy="284226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35959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2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295400"/>
            <a:ext cx="7025640" cy="42672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95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Teller/Member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Roving tellers </a:t>
            </a:r>
          </a:p>
          <a:p>
            <a:r>
              <a:rPr lang="en-US" dirty="0" smtClean="0"/>
              <a:t>Currently </a:t>
            </a:r>
            <a:r>
              <a:rPr lang="en-US" dirty="0"/>
              <a:t>s</a:t>
            </a:r>
            <a:r>
              <a:rPr lang="en-US" dirty="0" smtClean="0"/>
              <a:t>erving</a:t>
            </a:r>
          </a:p>
          <a:p>
            <a:r>
              <a:rPr lang="en-US" dirty="0" smtClean="0"/>
              <a:t>Teller/</a:t>
            </a:r>
            <a:r>
              <a:rPr lang="en-US" dirty="0" err="1" smtClean="0"/>
              <a:t>Mbr</a:t>
            </a:r>
            <a:r>
              <a:rPr lang="en-US" dirty="0" smtClean="0"/>
              <a:t> Service workflow </a:t>
            </a:r>
            <a:r>
              <a:rPr lang="en-US" dirty="0"/>
              <a:t>c</a:t>
            </a:r>
            <a:r>
              <a:rPr lang="en-US" dirty="0" smtClean="0"/>
              <a:t>ontrols</a:t>
            </a:r>
          </a:p>
          <a:p>
            <a:r>
              <a:rPr lang="en-US" dirty="0" smtClean="0"/>
              <a:t>Photo ID on file changes</a:t>
            </a:r>
          </a:p>
          <a:p>
            <a:r>
              <a:rPr lang="en-US" dirty="0" smtClean="0"/>
              <a:t>Global Search update</a:t>
            </a:r>
          </a:p>
          <a:p>
            <a:r>
              <a:rPr lang="en-US" dirty="0" smtClean="0"/>
              <a:t>Easy access to membership information </a:t>
            </a:r>
          </a:p>
          <a:p>
            <a:r>
              <a:rPr lang="en-US" dirty="0" smtClean="0"/>
              <a:t>Access to teller </a:t>
            </a:r>
            <a:r>
              <a:rPr lang="en-US" dirty="0"/>
              <a:t>d</a:t>
            </a:r>
            <a:r>
              <a:rPr lang="en-US" dirty="0" smtClean="0"/>
              <a:t>rawer from teller</a:t>
            </a:r>
          </a:p>
          <a:p>
            <a:r>
              <a:rPr lang="en-US" dirty="0" smtClean="0"/>
              <a:t>Enhancements to close process</a:t>
            </a:r>
            <a:endParaRPr lang="en-US" dirty="0"/>
          </a:p>
          <a:p>
            <a:r>
              <a:rPr lang="en-US" dirty="0" err="1" smtClean="0"/>
              <a:t>Qualifile</a:t>
            </a:r>
            <a:r>
              <a:rPr lang="en-US" dirty="0" smtClean="0"/>
              <a:t> by </a:t>
            </a:r>
            <a:r>
              <a:rPr lang="en-US" dirty="0" err="1" smtClean="0"/>
              <a:t>ChexSystems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33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75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1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295400"/>
            <a:ext cx="7025640" cy="42672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183731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8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375498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7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181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2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5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4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5144767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7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668780"/>
            <a:ext cx="7025640" cy="352044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6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668780"/>
            <a:ext cx="7025640" cy="352044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69868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9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693670"/>
            <a:ext cx="6979920" cy="147066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183731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4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693670"/>
            <a:ext cx="6979920" cy="147066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7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4995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76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8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9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3" y="228600"/>
            <a:ext cx="7934957" cy="63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3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Member 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See/Jump controls</a:t>
            </a:r>
          </a:p>
          <a:p>
            <a:r>
              <a:rPr lang="en-US" dirty="0" smtClean="0"/>
              <a:t>Members transfer with greater security</a:t>
            </a:r>
          </a:p>
          <a:p>
            <a:r>
              <a:rPr lang="en-US" dirty="0" smtClean="0"/>
              <a:t>Direct pass through to PSCU (OTB Cards)</a:t>
            </a:r>
          </a:p>
          <a:p>
            <a:r>
              <a:rPr lang="en-US" dirty="0" smtClean="0"/>
              <a:t>Members view IRA Plan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36"/>
            <a:ext cx="9144000" cy="5900928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4572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36"/>
            <a:ext cx="9144000" cy="59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4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434" y="990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348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362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4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6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536"/>
            <a:ext cx="9144000" cy="5900928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0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982980"/>
            <a:ext cx="8808720" cy="489204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895219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8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162050"/>
            <a:ext cx="880872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982980"/>
            <a:ext cx="8808720" cy="4892040"/>
          </a:xfrm>
          <a:prstGeom prst="rect">
            <a:avLst/>
          </a:prstGeom>
        </p:spPr>
      </p:pic>
      <p:pic>
        <p:nvPicPr>
          <p:cNvPr id="5" name="Picture 4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2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17220"/>
            <a:ext cx="836676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838200"/>
            <a:ext cx="61264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" y="491490"/>
            <a:ext cx="904494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Credit report analytics</a:t>
            </a:r>
          </a:p>
          <a:p>
            <a:r>
              <a:rPr lang="en-US" dirty="0" smtClean="0"/>
              <a:t>Redesigned loan application screens</a:t>
            </a:r>
          </a:p>
          <a:p>
            <a:r>
              <a:rPr lang="en-US" dirty="0" smtClean="0"/>
              <a:t>Selective Loan Trial Balance enhancements</a:t>
            </a:r>
          </a:p>
          <a:p>
            <a:r>
              <a:rPr lang="en-US" dirty="0" smtClean="0"/>
              <a:t>OTB </a:t>
            </a:r>
            <a:r>
              <a:rPr lang="en-US" dirty="0"/>
              <a:t>m</a:t>
            </a:r>
            <a:r>
              <a:rPr lang="en-US" dirty="0" smtClean="0"/>
              <a:t>aintenance changes</a:t>
            </a:r>
          </a:p>
          <a:p>
            <a:r>
              <a:rPr lang="en-US" dirty="0" smtClean="0"/>
              <a:t>VIN lookup for closed collateral</a:t>
            </a:r>
          </a:p>
          <a:p>
            <a:r>
              <a:rPr lang="en-US" dirty="0" smtClean="0"/>
              <a:t>Wait times now look at underwriter codes</a:t>
            </a:r>
          </a:p>
          <a:p>
            <a:r>
              <a:rPr lang="en-US" dirty="0" smtClean="0"/>
              <a:t>Catch up calculator </a:t>
            </a:r>
          </a:p>
          <a:p>
            <a:r>
              <a:rPr lang="en-US" dirty="0" smtClean="0"/>
              <a:t>Updated Participation Lending report</a:t>
            </a:r>
          </a:p>
          <a:p>
            <a:r>
              <a:rPr lang="en-US" dirty="0" smtClean="0"/>
              <a:t>Delinquency fine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105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1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308860"/>
            <a:ext cx="6979920" cy="224028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151" y="3430621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5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410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5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486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5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6" y="552450"/>
            <a:ext cx="7879080" cy="5753100"/>
          </a:xfrm>
          <a:prstGeom prst="rect">
            <a:avLst/>
          </a:prstGeom>
        </p:spPr>
      </p:pic>
      <p:pic>
        <p:nvPicPr>
          <p:cNvPr id="6" name="Picture 5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486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2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8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8" name="Picture 7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80736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1056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14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2324100"/>
            <a:ext cx="5577840" cy="2209800"/>
          </a:xfrm>
          <a:prstGeom prst="rect">
            <a:avLst/>
          </a:prstGeom>
        </p:spPr>
      </p:pic>
      <p:pic>
        <p:nvPicPr>
          <p:cNvPr id="7" name="Picture 6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819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836089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81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1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5" name="Picture 4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57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6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1695450"/>
            <a:ext cx="697992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81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4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5" name="Picture 4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04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16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7" name="Picture 6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81501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8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81501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0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278380"/>
            <a:ext cx="7025640" cy="230124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5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715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0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278380"/>
            <a:ext cx="7025640" cy="230124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7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278380"/>
            <a:ext cx="7025640" cy="230124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08908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6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3846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1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659380"/>
            <a:ext cx="7025640" cy="153924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3276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2659380"/>
            <a:ext cx="7025640" cy="153924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3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04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CARD Act – Interest rate </a:t>
            </a:r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/>
              <a:t>m</a:t>
            </a:r>
            <a:r>
              <a:rPr lang="en-US" dirty="0" smtClean="0"/>
              <a:t>anagement</a:t>
            </a:r>
          </a:p>
          <a:p>
            <a:r>
              <a:rPr lang="en-US" dirty="0" smtClean="0"/>
              <a:t>Fee for batch card </a:t>
            </a:r>
            <a:r>
              <a:rPr lang="en-US" dirty="0"/>
              <a:t>r</a:t>
            </a:r>
            <a:r>
              <a:rPr lang="en-US" dirty="0" smtClean="0"/>
              <a:t>eissue and update</a:t>
            </a:r>
          </a:p>
          <a:p>
            <a:r>
              <a:rPr lang="en-US" dirty="0" smtClean="0"/>
              <a:t>View credit card activity details</a:t>
            </a:r>
          </a:p>
          <a:p>
            <a:r>
              <a:rPr lang="en-US" dirty="0" smtClean="0"/>
              <a:t>Last ten member account lookup for ATM/Debit and credit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81501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27113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1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47924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2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0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46981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5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661160"/>
            <a:ext cx="7025640" cy="353568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882" y="2209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2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3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7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6186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7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552450"/>
            <a:ext cx="78790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621</TotalTime>
  <Words>248</Words>
  <Application>Microsoft Office PowerPoint</Application>
  <PresentationFormat>On-screen Show (4:3)</PresentationFormat>
  <Paragraphs>57</Paragraphs>
  <Slides>124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Foundry</vt:lpstr>
      <vt:lpstr>11.6 Release Training</vt:lpstr>
      <vt:lpstr>Teller/Member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 Facing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Auditing</vt:lpstr>
      <vt:lpstr>PowerPoint Presentation</vt:lpstr>
      <vt:lpstr>PowerPoint Presentation</vt:lpstr>
      <vt:lpstr>Accounting/Back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Shared Branching Enhancements</vt:lpstr>
      <vt:lpstr>Introducing CU*BASE SE</vt:lpstr>
      <vt:lpstr>Questions?</vt:lpstr>
      <vt:lpstr>Thank you for attending!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11.6 Teller and Member Service Training</dc:title>
  <dc:creator>Alycia Meyers</dc:creator>
  <cp:lastModifiedBy>Alycia Meyers</cp:lastModifiedBy>
  <cp:revision>46</cp:revision>
  <dcterms:created xsi:type="dcterms:W3CDTF">2012-02-16T21:11:02Z</dcterms:created>
  <dcterms:modified xsi:type="dcterms:W3CDTF">2012-03-09T19:58:47Z</dcterms:modified>
</cp:coreProperties>
</file>